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23"/>
  </p:notesMasterIdLst>
  <p:sldIdLst>
    <p:sldId id="572" r:id="rId2"/>
    <p:sldId id="958" r:id="rId3"/>
    <p:sldId id="573" r:id="rId4"/>
    <p:sldId id="1032" r:id="rId5"/>
    <p:sldId id="1038" r:id="rId6"/>
    <p:sldId id="1039" r:id="rId7"/>
    <p:sldId id="1040" r:id="rId8"/>
    <p:sldId id="1036" r:id="rId9"/>
    <p:sldId id="1037" r:id="rId10"/>
    <p:sldId id="934" r:id="rId11"/>
    <p:sldId id="607" r:id="rId12"/>
    <p:sldId id="1047" r:id="rId13"/>
    <p:sldId id="1048" r:id="rId14"/>
    <p:sldId id="1049" r:id="rId15"/>
    <p:sldId id="1050" r:id="rId16"/>
    <p:sldId id="1051" r:id="rId17"/>
    <p:sldId id="1052" r:id="rId18"/>
    <p:sldId id="1053" r:id="rId19"/>
    <p:sldId id="1054" r:id="rId20"/>
    <p:sldId id="828" r:id="rId21"/>
    <p:sldId id="931" r:id="rId22"/>
    <p:sldId id="829" r:id="rId23"/>
    <p:sldId id="825" r:id="rId24"/>
    <p:sldId id="870" r:id="rId25"/>
    <p:sldId id="877" r:id="rId26"/>
    <p:sldId id="882" r:id="rId27"/>
    <p:sldId id="884" r:id="rId28"/>
    <p:sldId id="887" r:id="rId29"/>
    <p:sldId id="889" r:id="rId30"/>
    <p:sldId id="891" r:id="rId31"/>
    <p:sldId id="893" r:id="rId32"/>
    <p:sldId id="896" r:id="rId33"/>
    <p:sldId id="898" r:id="rId34"/>
    <p:sldId id="901" r:id="rId35"/>
    <p:sldId id="903" r:id="rId36"/>
    <p:sldId id="906" r:id="rId37"/>
    <p:sldId id="917" r:id="rId38"/>
    <p:sldId id="926" r:id="rId39"/>
    <p:sldId id="928" r:id="rId40"/>
    <p:sldId id="930" r:id="rId41"/>
    <p:sldId id="944" r:id="rId42"/>
    <p:sldId id="936" r:id="rId43"/>
    <p:sldId id="938" r:id="rId44"/>
    <p:sldId id="1046" r:id="rId45"/>
    <p:sldId id="943" r:id="rId46"/>
    <p:sldId id="256" r:id="rId47"/>
    <p:sldId id="326" r:id="rId48"/>
    <p:sldId id="328" r:id="rId49"/>
    <p:sldId id="965" r:id="rId50"/>
    <p:sldId id="966" r:id="rId51"/>
    <p:sldId id="967" r:id="rId52"/>
    <p:sldId id="976" r:id="rId53"/>
    <p:sldId id="968" r:id="rId54"/>
    <p:sldId id="969" r:id="rId55"/>
    <p:sldId id="970" r:id="rId56"/>
    <p:sldId id="971" r:id="rId57"/>
    <p:sldId id="973" r:id="rId58"/>
    <p:sldId id="972" r:id="rId59"/>
    <p:sldId id="974" r:id="rId60"/>
    <p:sldId id="1055" r:id="rId61"/>
    <p:sldId id="1056" r:id="rId62"/>
    <p:sldId id="1057" r:id="rId63"/>
    <p:sldId id="353" r:id="rId64"/>
    <p:sldId id="345" r:id="rId65"/>
    <p:sldId id="1058" r:id="rId66"/>
    <p:sldId id="1059" r:id="rId67"/>
    <p:sldId id="1060" r:id="rId68"/>
    <p:sldId id="1061" r:id="rId69"/>
    <p:sldId id="1062" r:id="rId70"/>
    <p:sldId id="1063" r:id="rId71"/>
    <p:sldId id="1064" r:id="rId72"/>
    <p:sldId id="1065" r:id="rId73"/>
    <p:sldId id="1066" r:id="rId74"/>
    <p:sldId id="1067" r:id="rId75"/>
    <p:sldId id="1068" r:id="rId76"/>
    <p:sldId id="1069" r:id="rId77"/>
    <p:sldId id="1070" r:id="rId78"/>
    <p:sldId id="1071" r:id="rId79"/>
    <p:sldId id="1072" r:id="rId80"/>
    <p:sldId id="1073" r:id="rId81"/>
    <p:sldId id="1074" r:id="rId82"/>
    <p:sldId id="1075" r:id="rId83"/>
    <p:sldId id="1076" r:id="rId84"/>
    <p:sldId id="1077" r:id="rId85"/>
    <p:sldId id="1078" r:id="rId86"/>
    <p:sldId id="1079" r:id="rId87"/>
    <p:sldId id="1080" r:id="rId88"/>
    <p:sldId id="1081" r:id="rId89"/>
    <p:sldId id="1082" r:id="rId90"/>
    <p:sldId id="1083" r:id="rId91"/>
    <p:sldId id="1084" r:id="rId92"/>
    <p:sldId id="1085" r:id="rId93"/>
    <p:sldId id="1086" r:id="rId94"/>
    <p:sldId id="1087" r:id="rId95"/>
    <p:sldId id="1088" r:id="rId96"/>
    <p:sldId id="1089" r:id="rId97"/>
    <p:sldId id="1090" r:id="rId98"/>
    <p:sldId id="1091" r:id="rId99"/>
    <p:sldId id="1092" r:id="rId100"/>
    <p:sldId id="1093" r:id="rId101"/>
    <p:sldId id="1094" r:id="rId102"/>
    <p:sldId id="1095" r:id="rId103"/>
    <p:sldId id="1096" r:id="rId104"/>
    <p:sldId id="1097" r:id="rId105"/>
    <p:sldId id="352" r:id="rId106"/>
    <p:sldId id="947" r:id="rId107"/>
    <p:sldId id="948" r:id="rId108"/>
    <p:sldId id="950" r:id="rId109"/>
    <p:sldId id="953" r:id="rId110"/>
    <p:sldId id="954" r:id="rId111"/>
    <p:sldId id="959" r:id="rId112"/>
    <p:sldId id="998" r:id="rId113"/>
    <p:sldId id="1001" r:id="rId114"/>
    <p:sldId id="955" r:id="rId115"/>
    <p:sldId id="364" r:id="rId116"/>
    <p:sldId id="363" r:id="rId117"/>
    <p:sldId id="367" r:id="rId118"/>
    <p:sldId id="368" r:id="rId119"/>
    <p:sldId id="261" r:id="rId120"/>
    <p:sldId id="522" r:id="rId121"/>
    <p:sldId id="1002" r:id="rId122"/>
    <p:sldId id="1004" r:id="rId123"/>
    <p:sldId id="1005" r:id="rId124"/>
    <p:sldId id="1006" r:id="rId125"/>
    <p:sldId id="1007" r:id="rId126"/>
    <p:sldId id="1008" r:id="rId127"/>
    <p:sldId id="1009" r:id="rId128"/>
    <p:sldId id="1010" r:id="rId129"/>
    <p:sldId id="1011" r:id="rId130"/>
    <p:sldId id="1012" r:id="rId131"/>
    <p:sldId id="1013" r:id="rId132"/>
    <p:sldId id="1014" r:id="rId133"/>
    <p:sldId id="1015" r:id="rId134"/>
    <p:sldId id="1016" r:id="rId135"/>
    <p:sldId id="1017" r:id="rId136"/>
    <p:sldId id="1018" r:id="rId137"/>
    <p:sldId id="1019" r:id="rId138"/>
    <p:sldId id="1020" r:id="rId139"/>
    <p:sldId id="1021" r:id="rId140"/>
    <p:sldId id="1022" r:id="rId141"/>
    <p:sldId id="1023" r:id="rId142"/>
    <p:sldId id="1024" r:id="rId143"/>
    <p:sldId id="1025" r:id="rId144"/>
    <p:sldId id="1026" r:id="rId145"/>
    <p:sldId id="562" r:id="rId146"/>
    <p:sldId id="997" r:id="rId147"/>
    <p:sldId id="956" r:id="rId148"/>
    <p:sldId id="560" r:id="rId149"/>
    <p:sldId id="374" r:id="rId150"/>
    <p:sldId id="845" r:id="rId151"/>
    <p:sldId id="846" r:id="rId152"/>
    <p:sldId id="847" r:id="rId153"/>
    <p:sldId id="848" r:id="rId154"/>
    <p:sldId id="849" r:id="rId155"/>
    <p:sldId id="852" r:id="rId156"/>
    <p:sldId id="854" r:id="rId157"/>
    <p:sldId id="855" r:id="rId158"/>
    <p:sldId id="858" r:id="rId159"/>
    <p:sldId id="860" r:id="rId160"/>
    <p:sldId id="864" r:id="rId161"/>
    <p:sldId id="570" r:id="rId162"/>
    <p:sldId id="844" r:id="rId163"/>
    <p:sldId id="863" r:id="rId164"/>
    <p:sldId id="749" r:id="rId165"/>
    <p:sldId id="525" r:id="rId166"/>
    <p:sldId id="605" r:id="rId167"/>
    <p:sldId id="602" r:id="rId168"/>
    <p:sldId id="604" r:id="rId169"/>
    <p:sldId id="603" r:id="rId170"/>
    <p:sldId id="614" r:id="rId171"/>
    <p:sldId id="615" r:id="rId172"/>
    <p:sldId id="616" r:id="rId173"/>
    <p:sldId id="617" r:id="rId174"/>
    <p:sldId id="618" r:id="rId175"/>
    <p:sldId id="619" r:id="rId176"/>
    <p:sldId id="620" r:id="rId177"/>
    <p:sldId id="621" r:id="rId178"/>
    <p:sldId id="622" r:id="rId179"/>
    <p:sldId id="747" r:id="rId180"/>
    <p:sldId id="832" r:id="rId181"/>
    <p:sldId id="839" r:id="rId182"/>
    <p:sldId id="613" r:id="rId183"/>
    <p:sldId id="623" r:id="rId184"/>
    <p:sldId id="624" r:id="rId185"/>
    <p:sldId id="743" r:id="rId186"/>
    <p:sldId id="744" r:id="rId187"/>
    <p:sldId id="746" r:id="rId188"/>
    <p:sldId id="745" r:id="rId189"/>
    <p:sldId id="628" r:id="rId190"/>
    <p:sldId id="630" r:id="rId191"/>
    <p:sldId id="625" r:id="rId192"/>
    <p:sldId id="632" r:id="rId193"/>
    <p:sldId id="836" r:id="rId194"/>
    <p:sldId id="633" r:id="rId195"/>
    <p:sldId id="634" r:id="rId196"/>
    <p:sldId id="635" r:id="rId197"/>
    <p:sldId id="835" r:id="rId198"/>
    <p:sldId id="865" r:id="rId199"/>
    <p:sldId id="866" r:id="rId200"/>
    <p:sldId id="840" r:id="rId201"/>
    <p:sldId id="842" r:id="rId202"/>
    <p:sldId id="384" r:id="rId203"/>
    <p:sldId id="385" r:id="rId204"/>
    <p:sldId id="386" r:id="rId205"/>
    <p:sldId id="387" r:id="rId206"/>
    <p:sldId id="748" r:id="rId207"/>
    <p:sldId id="388" r:id="rId208"/>
    <p:sldId id="403" r:id="rId209"/>
    <p:sldId id="724" r:id="rId210"/>
    <p:sldId id="567" r:id="rId211"/>
    <p:sldId id="729" r:id="rId212"/>
    <p:sldId id="637" r:id="rId213"/>
    <p:sldId id="638" r:id="rId214"/>
    <p:sldId id="723" r:id="rId215"/>
    <p:sldId id="722" r:id="rId216"/>
    <p:sldId id="1027" r:id="rId217"/>
    <p:sldId id="1028" r:id="rId218"/>
    <p:sldId id="411" r:id="rId219"/>
    <p:sldId id="843" r:id="rId220"/>
    <p:sldId id="867" r:id="rId221"/>
    <p:sldId id="545" r:id="rId22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a:srgbClr val="0000FF"/>
    <a:srgbClr val="244225"/>
    <a:srgbClr val="000099"/>
    <a:srgbClr val="F19941"/>
    <a:srgbClr val="F97B53"/>
    <a:srgbClr val="E6A4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9183" autoAdjust="0"/>
  </p:normalViewPr>
  <p:slideViewPr>
    <p:cSldViewPr snapToGrid="0">
      <p:cViewPr varScale="1">
        <p:scale>
          <a:sx n="79" d="100"/>
          <a:sy n="79" d="100"/>
        </p:scale>
        <p:origin x="686"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mn-cs"/>
              </a:defRPr>
            </a:lvl1pPr>
          </a:lstStyle>
          <a:p>
            <a:pPr>
              <a:defRPr/>
            </a:pPr>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mn-cs"/>
              </a:defRPr>
            </a:lvl1pPr>
          </a:lstStyle>
          <a:p>
            <a:pPr>
              <a:defRPr/>
            </a:pPr>
            <a:fld id="{FBAF1B73-CBC4-4C1A-BDB7-5D5CE21C6519}" type="datetimeFigureOut">
              <a:rPr lang="en-GB"/>
              <a:pPr>
                <a:defRPr/>
              </a:pPr>
              <a:t>17/02/2022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mn-cs"/>
              </a:defRPr>
            </a:lvl1pPr>
          </a:lstStyle>
          <a:p>
            <a:pPr>
              <a:defRPr/>
            </a:pP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mn-cs"/>
              </a:defRPr>
            </a:lvl1pPr>
          </a:lstStyle>
          <a:p>
            <a:pPr>
              <a:defRPr/>
            </a:pPr>
            <a:fld id="{31D9E92C-DCD8-4861-9A8D-4AF0A01CB195}" type="slidenum">
              <a:rPr lang="en-GB"/>
              <a:pPr>
                <a:defRPr/>
              </a:pPr>
              <a:t>‹#›</a:t>
            </a:fld>
            <a:endParaRPr lang="en-GB"/>
          </a:p>
        </p:txBody>
      </p:sp>
    </p:spTree>
    <p:extLst>
      <p:ext uri="{BB962C8B-B14F-4D97-AF65-F5344CB8AC3E}">
        <p14:creationId xmlns:p14="http://schemas.microsoft.com/office/powerpoint/2010/main" val="1093010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dx.doi.org/10.3803/jkes.2008.23.6.361" TargetMode="External"/><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4" name="Slide Number Placeholder 3"/>
          <p:cNvSpPr>
            <a:spLocks noGrp="1"/>
          </p:cNvSpPr>
          <p:nvPr>
            <p:ph type="sldNum" sz="quarter" idx="5"/>
          </p:nvPr>
        </p:nvSpPr>
        <p:spPr/>
        <p:txBody>
          <a:bodyPr/>
          <a:lstStyle/>
          <a:p>
            <a:pPr>
              <a:defRPr/>
            </a:pPr>
            <a:fld id="{67261BA9-7CFC-49B5-94A4-EC441378F4F9}" type="slidenum">
              <a:rPr lang="en-GB" smtClean="0"/>
              <a:pPr>
                <a:defRPr/>
              </a:pPr>
              <a:t>1</a:t>
            </a:fld>
            <a:endParaRPr lang="en-GB"/>
          </a:p>
        </p:txBody>
      </p:sp>
    </p:spTree>
    <p:extLst>
      <p:ext uri="{BB962C8B-B14F-4D97-AF65-F5344CB8AC3E}">
        <p14:creationId xmlns:p14="http://schemas.microsoft.com/office/powerpoint/2010/main" val="2387508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FC98A3B3-1E2B-451C-8BBD-D8CD2C2C6FEA}" type="slidenum">
              <a:rPr lang="en-GB" smtClean="0"/>
              <a:pPr>
                <a:defRPr/>
              </a:pPr>
              <a:t>20</a:t>
            </a:fld>
            <a:endParaRPr lang="en-GB"/>
          </a:p>
        </p:txBody>
      </p:sp>
    </p:spTree>
    <p:extLst>
      <p:ext uri="{BB962C8B-B14F-4D97-AF65-F5344CB8AC3E}">
        <p14:creationId xmlns:p14="http://schemas.microsoft.com/office/powerpoint/2010/main" val="30448315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Text Box 2"/>
          <p:cNvSpPr>
            <a:spLocks noGrp="1" noChangeArrowheads="1"/>
          </p:cNvSpPr>
          <p:nvPr>
            <p:ph type="body"/>
          </p:nvPr>
        </p:nvSpPr>
        <p:spPr>
          <a:xfrm>
            <a:off x="935038" y="4414838"/>
            <a:ext cx="5140325"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ts val="450"/>
              </a:spcBef>
              <a:tabLst>
                <a:tab pos="0" algn="l"/>
                <a:tab pos="914400" algn="l"/>
                <a:tab pos="1830388" algn="l"/>
                <a:tab pos="2746375" algn="l"/>
                <a:tab pos="3662363" algn="l"/>
                <a:tab pos="4578350" algn="l"/>
                <a:tab pos="5494338" algn="l"/>
                <a:tab pos="6410325" algn="l"/>
                <a:tab pos="7324725" algn="l"/>
                <a:tab pos="8240713" algn="l"/>
                <a:tab pos="9156700" algn="l"/>
                <a:tab pos="10072688" algn="l"/>
              </a:tabLst>
            </a:pPr>
            <a:r>
              <a:rPr lang="en-US" altLang="en-US" b="1" smtClean="0">
                <a:latin typeface="Times New Roman" panose="02020603050405020304" pitchFamily="18" charset="0"/>
              </a:rPr>
              <a:t>Challenges in Data Extraction</a:t>
            </a:r>
            <a:br>
              <a:rPr lang="en-US" altLang="en-US" b="1" smtClean="0">
                <a:latin typeface="Times New Roman" panose="02020603050405020304" pitchFamily="18" charset="0"/>
              </a:rPr>
            </a:br>
            <a:r>
              <a:rPr lang="en-US" altLang="en-US" b="1" smtClean="0">
                <a:latin typeface="Times New Roman" panose="02020603050405020304" pitchFamily="18" charset="0"/>
              </a:rPr>
              <a:t/>
            </a:r>
            <a:br>
              <a:rPr lang="en-US" altLang="en-US" b="1" smtClean="0">
                <a:latin typeface="Times New Roman" panose="02020603050405020304" pitchFamily="18" charset="0"/>
              </a:rPr>
            </a:br>
            <a:r>
              <a:rPr lang="en-US" altLang="en-US" smtClean="0">
                <a:latin typeface="Times New Roman" panose="02020603050405020304" pitchFamily="18" charset="0"/>
              </a:rPr>
              <a:t>We will not discuss the additional common issues in any detail. We will illustrate examples in the following slides, and then briefly go through additional common issues.</a:t>
            </a:r>
          </a:p>
          <a:p>
            <a:pPr eaLnBrk="1" hangingPunct="1">
              <a:spcBef>
                <a:spcPts val="450"/>
              </a:spcBef>
              <a:tabLst>
                <a:tab pos="0" algn="l"/>
                <a:tab pos="914400" algn="l"/>
                <a:tab pos="1830388" algn="l"/>
                <a:tab pos="2746375" algn="l"/>
                <a:tab pos="3662363" algn="l"/>
                <a:tab pos="4578350" algn="l"/>
                <a:tab pos="5494338" algn="l"/>
                <a:tab pos="6410325" algn="l"/>
                <a:tab pos="7324725" algn="l"/>
                <a:tab pos="8240713" algn="l"/>
                <a:tab pos="9156700" algn="l"/>
                <a:tab pos="10072688" algn="l"/>
              </a:tabLst>
            </a:pPr>
            <a:endParaRPr lang="en-US" altLang="en-US" smtClean="0">
              <a:latin typeface="Times New Roman" panose="02020603050405020304" pitchFamily="18" charset="0"/>
            </a:endParaRPr>
          </a:p>
        </p:txBody>
      </p:sp>
      <p:sp>
        <p:nvSpPr>
          <p:cNvPr id="65539" name="Slide Image Placeholder 3"/>
          <p:cNvSpPr>
            <a:spLocks noGrp="1" noRot="1" noChangeAspect="1" noTextEdit="1"/>
          </p:cNvSpPr>
          <p:nvPr>
            <p:ph type="sldImg"/>
          </p:nvPr>
        </p:nvSpPr>
        <p:spPr>
          <a:ln/>
        </p:spPr>
      </p:sp>
    </p:spTree>
    <p:extLst>
      <p:ext uri="{BB962C8B-B14F-4D97-AF65-F5344CB8AC3E}">
        <p14:creationId xmlns:p14="http://schemas.microsoft.com/office/powerpoint/2010/main" val="8621666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sz="1100" smtClean="0">
                <a:cs typeface="Calibri" panose="020F0502020204030204" pitchFamily="34" charset="0"/>
              </a:rPr>
              <a:t>SLIDE EXPLANATION:</a:t>
            </a:r>
            <a:endParaRPr lang="en-US" altLang="en-US" sz="1100" smtClean="0">
              <a:latin typeface="Arial" panose="020B0604020202020204" pitchFamily="34" charset="0"/>
              <a:ea typeface="MS PGothic" panose="020B0600070205080204" pitchFamily="34" charset="-128"/>
            </a:endParaRPr>
          </a:p>
          <a:p>
            <a:pPr eaLnBrk="1" hangingPunct="1">
              <a:spcBef>
                <a:spcPct val="0"/>
              </a:spcBef>
            </a:pPr>
            <a:r>
              <a:rPr lang="en-US" altLang="en-US" sz="1100" smtClean="0">
                <a:latin typeface="Arial" panose="020B0604020202020204" pitchFamily="34" charset="0"/>
                <a:ea typeface="MS PGothic" panose="020B0600070205080204" pitchFamily="34" charset="-128"/>
              </a:rPr>
              <a:t>Now that we have discussed some of the concepts of synthesis and analysis of extracted data for a systematic review, we will attempt to try and do a meta-analysis with some of the data we started to extract yesterday.  Before we attempt the meta-analysis though we will need to complete phase two data extraction first. </a:t>
            </a:r>
            <a:r>
              <a:rPr lang="en-US" altLang="en-US" sz="1100" smtClean="0">
                <a:ea typeface="MS PGothic" panose="020B0600070205080204" pitchFamily="34" charset="-128"/>
              </a:rPr>
              <a:t>Refer participants to Activity 5 in the workbook. Logon to JBI SUMARI (as a team using one username and password) and </a:t>
            </a:r>
            <a:r>
              <a:rPr lang="en-AU" altLang="en-US" sz="1100" smtClean="0"/>
              <a:t>using the papers from activity 2 extract the data relevant to the outcome ‘Clinical Cure (Day 3)’. </a:t>
            </a:r>
            <a:r>
              <a:rPr lang="en-US" altLang="en-US" sz="1100" smtClean="0">
                <a:ea typeface="MS PGothic" panose="020B0600070205080204" pitchFamily="34" charset="-128"/>
              </a:rPr>
              <a:t>Using the results of both papers undertake a meta-analysis. Review the funnel plot and determine if results were statistically significant and whether statistical heterogeneity was present. </a:t>
            </a:r>
            <a:endParaRPr lang="en-US" altLang="en-US" sz="1100" u="sng" smtClean="0">
              <a:latin typeface="Arial" panose="020B0604020202020204" pitchFamily="34" charset="0"/>
              <a:ea typeface="MS PGothic" panose="020B0600070205080204" pitchFamily="34" charset="-128"/>
            </a:endParaRPr>
          </a:p>
          <a:p>
            <a:pPr algn="just" eaLnBrk="1" hangingPunct="1">
              <a:spcBef>
                <a:spcPct val="0"/>
              </a:spcBef>
            </a:pPr>
            <a:endParaRPr lang="en-US" altLang="en-US" sz="1100" smtClean="0"/>
          </a:p>
          <a:p>
            <a:pPr algn="just" eaLnBrk="1" hangingPunct="1">
              <a:spcBef>
                <a:spcPct val="0"/>
              </a:spcBef>
            </a:pPr>
            <a:r>
              <a:rPr lang="en-US" altLang="en-US" sz="1100" smtClean="0">
                <a:ea typeface="MS PGothic" panose="020B0600070205080204" pitchFamily="34" charset="-128"/>
              </a:rPr>
              <a:t>Trainers: Allow 30 minutes for participants to undertake this exercise. At the end of the exercise the trainer should facilitate a short discussion on the significance and heterogeneity associated with the meta-analysis.</a:t>
            </a:r>
            <a:endParaRPr lang="en-US" altLang="en-US" sz="1100" u="sng" smtClean="0">
              <a:latin typeface="Arial" panose="020B0604020202020204" pitchFamily="34" charset="0"/>
              <a:ea typeface="MS PGothic" panose="020B0600070205080204" pitchFamily="34" charset="-128"/>
            </a:endParaRPr>
          </a:p>
          <a:p>
            <a:pPr eaLnBrk="1" hangingPunct="1">
              <a:spcBef>
                <a:spcPct val="0"/>
              </a:spcBef>
            </a:pPr>
            <a:endParaRPr lang="en-US" altLang="en-US" sz="1100" u="sng" smtClean="0">
              <a:latin typeface="Arial" panose="020B0604020202020204" pitchFamily="34" charset="0"/>
              <a:ea typeface="MS PGothic" panose="020B0600070205080204" pitchFamily="34" charset="-128"/>
            </a:endParaRPr>
          </a:p>
          <a:p>
            <a:pPr eaLnBrk="1" hangingPunct="1">
              <a:spcBef>
                <a:spcPts val="600"/>
              </a:spcBef>
            </a:pPr>
            <a:r>
              <a:rPr lang="en-AU" altLang="en-US" sz="1100" smtClean="0">
                <a:cs typeface="Calibri" panose="020F0502020204030204" pitchFamily="34" charset="0"/>
              </a:rPr>
              <a:t>REFERENCES:</a:t>
            </a:r>
          </a:p>
          <a:p>
            <a:pPr eaLnBrk="1" hangingPunct="1">
              <a:spcBef>
                <a:spcPct val="0"/>
              </a:spcBef>
            </a:pPr>
            <a:endParaRPr lang="en-US" altLang="en-US" sz="1100" smtClean="0">
              <a:ea typeface="MS PGothic" panose="020B0600070205080204" pitchFamily="34" charset="-128"/>
            </a:endParaRPr>
          </a:p>
          <a:p>
            <a:pPr eaLnBrk="1" hangingPunct="1">
              <a:spcBef>
                <a:spcPct val="0"/>
              </a:spcBef>
            </a:pPr>
            <a:r>
              <a:rPr lang="en-US" altLang="en-US" sz="1100" smtClean="0">
                <a:ea typeface="MS PGothic" panose="020B0600070205080204" pitchFamily="34" charset="-128"/>
              </a:rPr>
              <a:t>EXAMPLES:</a:t>
            </a:r>
          </a:p>
          <a:p>
            <a:pPr eaLnBrk="1" hangingPunct="1">
              <a:spcBef>
                <a:spcPct val="0"/>
              </a:spcBef>
            </a:pPr>
            <a:endParaRPr lang="en-US" altLang="en-US" sz="1100" smtClean="0">
              <a:ea typeface="MS PGothic" panose="020B0600070205080204" pitchFamily="34" charset="-128"/>
            </a:endParaRPr>
          </a:p>
          <a:p>
            <a:pPr eaLnBrk="1" hangingPunct="1">
              <a:spcBef>
                <a:spcPct val="0"/>
              </a:spcBef>
            </a:pPr>
            <a:r>
              <a:rPr lang="en-US" altLang="en-US" sz="1100" smtClean="0">
                <a:ea typeface="MS PGothic" panose="020B0600070205080204" pitchFamily="34" charset="-128"/>
              </a:rPr>
              <a:t>DISCUSSION POINTS AND QUESTIONS FOR THE CLASS:</a:t>
            </a:r>
          </a:p>
          <a:p>
            <a:pPr eaLnBrk="1" hangingPunct="1">
              <a:spcBef>
                <a:spcPct val="0"/>
              </a:spcBef>
            </a:pPr>
            <a:endParaRPr lang="en-AU" altLang="en-US" sz="1100" smtClean="0"/>
          </a:p>
        </p:txBody>
      </p:sp>
      <p:sp>
        <p:nvSpPr>
          <p:cNvPr id="139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067D09B-3236-49E5-9811-8FDC654A2FE8}" type="slidenum">
              <a:rPr lang="en-AU" altLang="en-US" smtClean="0"/>
              <a:pPr/>
              <a:t>147</a:t>
            </a:fld>
            <a:endParaRPr lang="en-AU" altLang="en-US" smtClean="0"/>
          </a:p>
        </p:txBody>
      </p:sp>
    </p:spTree>
    <p:extLst>
      <p:ext uri="{BB962C8B-B14F-4D97-AF65-F5344CB8AC3E}">
        <p14:creationId xmlns:p14="http://schemas.microsoft.com/office/powerpoint/2010/main" val="8790277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1D5937F7-85EA-4F16-925C-959E2BEC36EF}" type="slidenum">
              <a:rPr lang="en-GB" smtClean="0"/>
              <a:pPr>
                <a:defRPr/>
              </a:pPr>
              <a:t>148</a:t>
            </a:fld>
            <a:endParaRPr lang="en-GB"/>
          </a:p>
        </p:txBody>
      </p:sp>
    </p:spTree>
    <p:extLst>
      <p:ext uri="{BB962C8B-B14F-4D97-AF65-F5344CB8AC3E}">
        <p14:creationId xmlns:p14="http://schemas.microsoft.com/office/powerpoint/2010/main" val="11118773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smtClean="0">
                <a:cs typeface="Calibri" panose="020F0502020204030204" pitchFamily="34" charset="0"/>
              </a:rPr>
              <a:t>SLIDE EXPLANATION:</a:t>
            </a:r>
          </a:p>
          <a:p>
            <a:pPr eaLnBrk="1" hangingPunct="1">
              <a:spcBef>
                <a:spcPct val="0"/>
              </a:spcBef>
            </a:pPr>
            <a:r>
              <a:rPr lang="en-US" altLang="en-US" smtClean="0"/>
              <a:t>With all systematic reviews, there are various approaches to synthesizing and presenting the results including meta-analysis, narrative synthesis, or a graphical or tabular summary. </a:t>
            </a:r>
            <a:r>
              <a:rPr lang="en-AU" altLang="en-US" smtClean="0"/>
              <a:t>A synthesis can essentially either be descriptive (narrative summary) or statistical (meta-analysis). </a:t>
            </a:r>
          </a:p>
          <a:p>
            <a:pPr eaLnBrk="1" hangingPunct="1">
              <a:spcBef>
                <a:spcPct val="0"/>
              </a:spcBef>
            </a:pPr>
            <a:endParaRPr lang="en-AU" altLang="en-US" smtClean="0"/>
          </a:p>
          <a:p>
            <a:pPr eaLnBrk="1" hangingPunct="1">
              <a:spcBef>
                <a:spcPct val="0"/>
              </a:spcBef>
            </a:pPr>
            <a:r>
              <a:rPr lang="en-US" altLang="en-US" smtClean="0"/>
              <a:t>It is important to remember that all systematic reviews must include a narrative however some reviews may contain more narrative then others (for example when no meta-analysis was able to be undertaken). This will be discussed further in the next session. Regardless of the approach used, the findings of the review should flow logically from the review objective/question i.e. they must ultimately answer the question! It may be appropriate to use all of these approaches.</a:t>
            </a:r>
          </a:p>
          <a:p>
            <a:pPr eaLnBrk="1" hangingPunct="1">
              <a:spcBef>
                <a:spcPct val="0"/>
              </a:spcBef>
            </a:pPr>
            <a:endParaRPr lang="en-US" altLang="en-US" smtClean="0"/>
          </a:p>
          <a:p>
            <a:pPr eaLnBrk="1" hangingPunct="1">
              <a:spcBef>
                <a:spcPts val="600"/>
              </a:spcBef>
            </a:pPr>
            <a:r>
              <a:rPr lang="en-AU" altLang="en-US" smtClean="0">
                <a:cs typeface="Calibri" panose="020F0502020204030204" pitchFamily="34" charset="0"/>
              </a:rPr>
              <a:t>REFERENCES: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EXAMPLES: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DISCUSSION POINTS AND QUESTIONS FOR THE CLASS:</a:t>
            </a:r>
          </a:p>
          <a:p>
            <a:pPr eaLnBrk="1" hangingPunct="1">
              <a:spcBef>
                <a:spcPct val="0"/>
              </a:spcBef>
            </a:pPr>
            <a:endParaRPr lang="en-AU" alt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65F6245-0DA6-4250-BCBB-B576265650D3}" type="slidenum">
              <a:rPr lang="en-AU" altLang="en-US" smtClean="0"/>
              <a:pPr/>
              <a:t>149</a:t>
            </a:fld>
            <a:endParaRPr lang="en-AU" altLang="en-US" smtClean="0"/>
          </a:p>
        </p:txBody>
      </p:sp>
    </p:spTree>
    <p:extLst>
      <p:ext uri="{BB962C8B-B14F-4D97-AF65-F5344CB8AC3E}">
        <p14:creationId xmlns:p14="http://schemas.microsoft.com/office/powerpoint/2010/main" val="25140767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A04E8A2A-978E-4CF0-AF8E-29352C74F465}" type="slidenum">
              <a:rPr lang="en-GB" smtClean="0"/>
              <a:pPr>
                <a:defRPr/>
              </a:pPr>
              <a:t>150</a:t>
            </a:fld>
            <a:endParaRPr lang="en-GB"/>
          </a:p>
        </p:txBody>
      </p:sp>
    </p:spTree>
    <p:extLst>
      <p:ext uri="{BB962C8B-B14F-4D97-AF65-F5344CB8AC3E}">
        <p14:creationId xmlns:p14="http://schemas.microsoft.com/office/powerpoint/2010/main" val="13780707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85000" lnSpcReduction="20000"/>
          </a:bodyPr>
          <a:lstStyle/>
          <a:p>
            <a:pPr defTabSz="457200" eaLnBrk="1" fontAlgn="auto" hangingPunct="1">
              <a:spcBef>
                <a:spcPts val="0"/>
              </a:spcBef>
              <a:spcAft>
                <a:spcPts val="0"/>
              </a:spcAft>
              <a:defRPr/>
            </a:pPr>
            <a:r>
              <a:rPr lang="en-AU" dirty="0" smtClean="0">
                <a:ea typeface="Calibri"/>
                <a:cs typeface="Calibri"/>
              </a:rPr>
              <a:t>SLIDE EXPLANATION:</a:t>
            </a:r>
          </a:p>
          <a:p>
            <a:pPr>
              <a:defRPr/>
            </a:pPr>
            <a:r>
              <a:rPr lang="en-AU" dirty="0" smtClean="0"/>
              <a:t>Now that you have synthesized your data you need to be able to organize and present the information in a meaningful way based on the objectives of the review and the criteria for considering studies. Your review results should be organized into the following headings:</a:t>
            </a:r>
          </a:p>
          <a:p>
            <a:pPr marL="171450" indent="-171450" defTabSz="457200" eaLnBrk="1" fontAlgn="auto" hangingPunct="1">
              <a:spcBef>
                <a:spcPts val="0"/>
              </a:spcBef>
              <a:spcAft>
                <a:spcPts val="0"/>
              </a:spcAft>
              <a:buFont typeface="Arial" panose="020B0604020202020204" pitchFamily="34" charset="0"/>
              <a:buChar char="•"/>
              <a:defRPr/>
            </a:pPr>
            <a:r>
              <a:rPr lang="en-AU" dirty="0" smtClean="0"/>
              <a:t>Description of studies </a:t>
            </a:r>
          </a:p>
          <a:p>
            <a:pPr marL="171450" indent="-171450" defTabSz="457200" eaLnBrk="1" fontAlgn="auto" hangingPunct="1">
              <a:spcBef>
                <a:spcPts val="0"/>
              </a:spcBef>
              <a:spcAft>
                <a:spcPts val="0"/>
              </a:spcAft>
              <a:buFont typeface="Arial" panose="020B0604020202020204" pitchFamily="34" charset="0"/>
              <a:buChar char="•"/>
              <a:defRPr/>
            </a:pPr>
            <a:r>
              <a:rPr lang="en-AU" dirty="0" smtClean="0"/>
              <a:t>Assessment of methodological quality </a:t>
            </a:r>
          </a:p>
          <a:p>
            <a:pPr marL="171450" indent="-171450" defTabSz="457200" eaLnBrk="1" fontAlgn="auto" hangingPunct="1">
              <a:spcBef>
                <a:spcPts val="0"/>
              </a:spcBef>
              <a:spcAft>
                <a:spcPts val="0"/>
              </a:spcAft>
              <a:buFont typeface="Arial" panose="020B0604020202020204" pitchFamily="34" charset="0"/>
              <a:buChar char="•"/>
              <a:defRPr/>
            </a:pPr>
            <a:r>
              <a:rPr lang="en-AU" dirty="0" smtClean="0"/>
              <a:t>Review results </a:t>
            </a:r>
          </a:p>
          <a:p>
            <a:pPr marL="171450" indent="-171450" defTabSz="457200" eaLnBrk="1" fontAlgn="auto" hangingPunct="1">
              <a:spcBef>
                <a:spcPts val="0"/>
              </a:spcBef>
              <a:spcAft>
                <a:spcPts val="0"/>
              </a:spcAft>
              <a:buFont typeface="Arial" panose="020B0604020202020204" pitchFamily="34" charset="0"/>
              <a:buChar char="•"/>
              <a:defRPr/>
            </a:pPr>
            <a:r>
              <a:rPr lang="en-AU" dirty="0" smtClean="0"/>
              <a:t>Meta-analysis of quantitative research findings (where performed)</a:t>
            </a:r>
          </a:p>
          <a:p>
            <a:pPr defTabSz="457200" eaLnBrk="1" fontAlgn="auto" hangingPunct="1">
              <a:spcBef>
                <a:spcPts val="0"/>
              </a:spcBef>
              <a:spcAft>
                <a:spcPts val="0"/>
              </a:spcAft>
              <a:buFont typeface="Arial" panose="020B0604020202020204" pitchFamily="34" charset="0"/>
              <a:buNone/>
              <a:defRPr/>
            </a:pPr>
            <a:r>
              <a:rPr lang="en-AU" dirty="0" smtClean="0"/>
              <a:t>Once results are complete you will need to develop the:</a:t>
            </a:r>
          </a:p>
          <a:p>
            <a:pPr marL="171450" indent="-171450" defTabSz="457200" eaLnBrk="1" fontAlgn="auto" hangingPunct="1">
              <a:spcBef>
                <a:spcPts val="0"/>
              </a:spcBef>
              <a:spcAft>
                <a:spcPts val="0"/>
              </a:spcAft>
              <a:buFont typeface="Arial" panose="020B0604020202020204" pitchFamily="34" charset="0"/>
              <a:buChar char="•"/>
              <a:defRPr/>
            </a:pPr>
            <a:r>
              <a:rPr lang="en-AU" dirty="0" smtClean="0"/>
              <a:t>Discussion </a:t>
            </a:r>
          </a:p>
          <a:p>
            <a:pPr marL="171450" indent="-171450" defTabSz="457200" eaLnBrk="1" fontAlgn="auto" hangingPunct="1">
              <a:spcBef>
                <a:spcPts val="0"/>
              </a:spcBef>
              <a:spcAft>
                <a:spcPts val="0"/>
              </a:spcAft>
              <a:buFont typeface="Arial" panose="020B0604020202020204" pitchFamily="34" charset="0"/>
              <a:buChar char="•"/>
              <a:defRPr/>
            </a:pPr>
            <a:r>
              <a:rPr lang="en-AU" dirty="0" smtClean="0"/>
              <a:t>Conclusions </a:t>
            </a:r>
          </a:p>
          <a:p>
            <a:pPr marL="171450" indent="-171450">
              <a:buFont typeface="Arial" panose="020B0604020202020204" pitchFamily="34" charset="0"/>
              <a:buChar char="•"/>
              <a:defRPr/>
            </a:pPr>
            <a:r>
              <a:rPr lang="en-AU" dirty="0" smtClean="0"/>
              <a:t>Implications for practice </a:t>
            </a:r>
          </a:p>
          <a:p>
            <a:pPr marL="171450" indent="-171450">
              <a:buFont typeface="Arial" panose="020B0604020202020204" pitchFamily="34" charset="0"/>
              <a:buChar char="•"/>
              <a:defRPr/>
            </a:pPr>
            <a:r>
              <a:rPr lang="en-AU" dirty="0" smtClean="0"/>
              <a:t>Implications for research </a:t>
            </a:r>
          </a:p>
          <a:p>
            <a:pPr defTabSz="457200" eaLnBrk="1" fontAlgn="auto" hangingPunct="1">
              <a:spcBef>
                <a:spcPts val="0"/>
              </a:spcBef>
              <a:spcAft>
                <a:spcPts val="0"/>
              </a:spcAft>
              <a:defRPr/>
            </a:pPr>
            <a:endParaRPr lang="en-AU" dirty="0" smtClean="0">
              <a:ea typeface="Calibri"/>
              <a:cs typeface="Calibri"/>
            </a:endParaRPr>
          </a:p>
          <a:p>
            <a:pPr defTabSz="457200" eaLnBrk="1" fontAlgn="auto" hangingPunct="1">
              <a:spcBef>
                <a:spcPts val="0"/>
              </a:spcBef>
              <a:spcAft>
                <a:spcPts val="0"/>
              </a:spcAft>
              <a:defRPr/>
            </a:pPr>
            <a:r>
              <a:rPr lang="en-AU" dirty="0" smtClean="0">
                <a:ea typeface="Calibri"/>
                <a:cs typeface="Calibri"/>
              </a:rPr>
              <a:t>We will briefly go over what should be included under each of these headings.</a:t>
            </a:r>
          </a:p>
          <a:p>
            <a:pPr defTabSz="457200" eaLnBrk="1" fontAlgn="auto" hangingPunct="1">
              <a:spcBef>
                <a:spcPts val="0"/>
              </a:spcBef>
              <a:spcAft>
                <a:spcPts val="0"/>
              </a:spcAft>
              <a:defRPr/>
            </a:pPr>
            <a:endParaRPr lang="en-AU" dirty="0" smtClean="0">
              <a:ea typeface="Calibri"/>
              <a:cs typeface="Calibri"/>
            </a:endParaRPr>
          </a:p>
          <a:p>
            <a:pPr eaLnBrk="1" hangingPunct="1">
              <a:spcBef>
                <a:spcPts val="600"/>
              </a:spcBef>
              <a:defRPr/>
            </a:pPr>
            <a:r>
              <a:rPr lang="en-AU" dirty="0" smtClean="0">
                <a:ea typeface="Calibri"/>
                <a:cs typeface="Calibri"/>
              </a:rPr>
              <a:t>REFERENCES:</a:t>
            </a:r>
          </a:p>
          <a:p>
            <a:pPr defTabSz="457200" eaLnBrk="1" fontAlgn="auto" hangingPunct="1">
              <a:spcBef>
                <a:spcPts val="0"/>
              </a:spcBef>
              <a:spcAft>
                <a:spcPts val="0"/>
              </a:spcAft>
              <a:defRPr/>
            </a:pPr>
            <a:r>
              <a:rPr lang="en-AU" dirty="0" smtClean="0"/>
              <a:t>The Joanna Briggs Institute. The Joanna Briggs Institute Reviewers’ Manual: 2014 Edition. Adelaide: The Joanna Briggs Institute 2014.</a:t>
            </a:r>
            <a:endParaRPr lang="en-US" dirty="0" smtClean="0"/>
          </a:p>
          <a:p>
            <a:pPr eaLnBrk="1" hangingPunct="1">
              <a:defRPr/>
            </a:pPr>
            <a:endParaRPr lang="en-US" dirty="0" smtClean="0">
              <a:cs typeface="MS PGothic" pitchFamily="34" charset="-128"/>
            </a:endParaRPr>
          </a:p>
          <a:p>
            <a:pPr eaLnBrk="1" hangingPunct="1">
              <a:defRPr/>
            </a:pPr>
            <a:r>
              <a:rPr lang="en-US" dirty="0" smtClean="0">
                <a:cs typeface="MS PGothic" pitchFamily="34" charset="-128"/>
              </a:rPr>
              <a:t>EXAMPLES:</a:t>
            </a:r>
          </a:p>
          <a:p>
            <a:pPr eaLnBrk="1" hangingPunct="1">
              <a:defRPr/>
            </a:pPr>
            <a:endParaRPr lang="en-US" dirty="0" smtClean="0">
              <a:cs typeface="MS PGothic" pitchFamily="34" charset="-128"/>
            </a:endParaRPr>
          </a:p>
          <a:p>
            <a:pPr eaLnBrk="1" hangingPunct="1">
              <a:defRPr/>
            </a:pPr>
            <a:r>
              <a:rPr lang="en-US" dirty="0" smtClean="0">
                <a:cs typeface="MS PGothic" pitchFamily="34" charset="-128"/>
              </a:rPr>
              <a:t>DISCUSSION POINTS AND QUESTIONS FOR THE CLASS:</a:t>
            </a:r>
          </a:p>
        </p:txBody>
      </p:sp>
      <p:sp>
        <p:nvSpPr>
          <p:cNvPr id="4" name="Slide Number Placeholder 3"/>
          <p:cNvSpPr>
            <a:spLocks noGrp="1"/>
          </p:cNvSpPr>
          <p:nvPr>
            <p:ph type="sldNum" sz="quarter" idx="5"/>
          </p:nvPr>
        </p:nvSpPr>
        <p:spPr/>
        <p:txBody>
          <a:bodyPr/>
          <a:lstStyle/>
          <a:p>
            <a:pPr>
              <a:defRPr/>
            </a:pPr>
            <a:fld id="{8ADFFD8B-2030-4C2D-921A-396FE6601D0C}" type="slidenum">
              <a:rPr lang="en-AU" smtClean="0"/>
              <a:pPr>
                <a:defRPr/>
              </a:pPr>
              <a:t>151</a:t>
            </a:fld>
            <a:endParaRPr lang="en-AU" dirty="0"/>
          </a:p>
        </p:txBody>
      </p:sp>
    </p:spTree>
    <p:extLst>
      <p:ext uri="{BB962C8B-B14F-4D97-AF65-F5344CB8AC3E}">
        <p14:creationId xmlns:p14="http://schemas.microsoft.com/office/powerpoint/2010/main" val="14500300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0000" lnSpcReduction="20000"/>
          </a:bodyPr>
          <a:lstStyle/>
          <a:p>
            <a:pPr defTabSz="457200" eaLnBrk="1" fontAlgn="auto" hangingPunct="1">
              <a:spcBef>
                <a:spcPts val="0"/>
              </a:spcBef>
              <a:spcAft>
                <a:spcPts val="0"/>
              </a:spcAft>
              <a:defRPr/>
            </a:pPr>
            <a:r>
              <a:rPr lang="en-AU" dirty="0" smtClean="0">
                <a:ea typeface="Calibri"/>
                <a:cs typeface="Calibri"/>
              </a:rPr>
              <a:t>SLIDE EXPLANATION:</a:t>
            </a:r>
          </a:p>
          <a:p>
            <a:pPr>
              <a:defRPr/>
            </a:pPr>
            <a:r>
              <a:rPr lang="en-AU" dirty="0" smtClean="0"/>
              <a:t>The description of studies section should state the type and number of papers identified by the search strategy and the number of papers that were included and excluded. The description should be accompanied by a PRISMA flowchart with the following stages of identifying and retrieving studies for inclusion: </a:t>
            </a:r>
          </a:p>
          <a:p>
            <a:pPr marL="171450" indent="-171450">
              <a:buFont typeface="Arial" panose="020B0604020202020204" pitchFamily="34" charset="0"/>
              <a:buChar char="•"/>
              <a:defRPr/>
            </a:pPr>
            <a:r>
              <a:rPr lang="en-AU" dirty="0" smtClean="0"/>
              <a:t>Number of studies identified</a:t>
            </a:r>
          </a:p>
          <a:p>
            <a:pPr marL="171450" indent="-171450">
              <a:buFont typeface="Arial" panose="020B0604020202020204" pitchFamily="34" charset="0"/>
              <a:buChar char="•"/>
              <a:defRPr/>
            </a:pPr>
            <a:r>
              <a:rPr lang="en-AU" dirty="0" smtClean="0"/>
              <a:t>Number of studies retrieved for detailed examination</a:t>
            </a:r>
          </a:p>
          <a:p>
            <a:pPr marL="171450" indent="-171450">
              <a:buFont typeface="Arial" panose="020B0604020202020204" pitchFamily="34" charset="0"/>
              <a:buChar char="•"/>
              <a:defRPr/>
            </a:pPr>
            <a:r>
              <a:rPr lang="en-AU" dirty="0" smtClean="0"/>
              <a:t>Number of studies excluded on the basis of title and abstract</a:t>
            </a:r>
          </a:p>
          <a:p>
            <a:pPr marL="171450" indent="-171450">
              <a:buFont typeface="Arial" panose="020B0604020202020204" pitchFamily="34" charset="0"/>
              <a:buChar char="•"/>
              <a:defRPr/>
            </a:pPr>
            <a:r>
              <a:rPr lang="en-AU" dirty="0" smtClean="0"/>
              <a:t>Number of full text articles retrieved</a:t>
            </a:r>
          </a:p>
          <a:p>
            <a:pPr marL="171450" indent="-171450">
              <a:buFont typeface="Arial" panose="020B0604020202020204" pitchFamily="34" charset="0"/>
              <a:buChar char="•"/>
              <a:defRPr/>
            </a:pPr>
            <a:r>
              <a:rPr lang="en-AU" dirty="0" smtClean="0"/>
              <a:t>Number of studies excluded on the basis of full text</a:t>
            </a:r>
          </a:p>
          <a:p>
            <a:pPr marL="171450" indent="-171450">
              <a:buFont typeface="Arial" panose="020B0604020202020204" pitchFamily="34" charset="0"/>
              <a:buChar char="•"/>
              <a:defRPr/>
            </a:pPr>
            <a:r>
              <a:rPr lang="en-AU" dirty="0" smtClean="0"/>
              <a:t>Number of appraised studies</a:t>
            </a:r>
          </a:p>
          <a:p>
            <a:pPr marL="171450" indent="-171450">
              <a:buFont typeface="Arial" panose="020B0604020202020204" pitchFamily="34" charset="0"/>
              <a:buChar char="•"/>
              <a:defRPr/>
            </a:pPr>
            <a:r>
              <a:rPr lang="en-AU" dirty="0" smtClean="0"/>
              <a:t>Number of excluded studies following critical appraisal and an overview of reasons for exclusion</a:t>
            </a:r>
          </a:p>
          <a:p>
            <a:pPr marL="171450" indent="-171450">
              <a:buFont typeface="Arial" panose="020B0604020202020204" pitchFamily="34" charset="0"/>
              <a:buChar char="•"/>
              <a:defRPr/>
            </a:pPr>
            <a:r>
              <a:rPr lang="en-AU" dirty="0" smtClean="0"/>
              <a:t>Numbers of included studies</a:t>
            </a:r>
          </a:p>
          <a:p>
            <a:pPr>
              <a:defRPr/>
            </a:pPr>
            <a:endParaRPr lang="en-AU" dirty="0" smtClean="0"/>
          </a:p>
          <a:p>
            <a:pPr>
              <a:defRPr/>
            </a:pPr>
            <a:r>
              <a:rPr lang="en-AU" dirty="0" smtClean="0"/>
              <a:t>Details of all full text articles that were retrieved for critical appraisal should be given. There should be separate appendices for details of included and excluded studies. For excluded studies, details should also be given for why they were excluded. The description of studies may also incorporate details of included studies e.g. characteristics of the participants and types of interventions. Where a systematic review has several foci, the results should be presented in a logical, structured way, relevant to the specific questions. Adding extensive detail on studies in the results section may ‘crowd’ the findings, making them less accessible to readers, hence the use of tables, graphs and in text reference to specific appendices is encouraged. </a:t>
            </a:r>
          </a:p>
          <a:p>
            <a:pPr defTabSz="457200" eaLnBrk="1" fontAlgn="auto" hangingPunct="1">
              <a:spcBef>
                <a:spcPts val="0"/>
              </a:spcBef>
              <a:spcAft>
                <a:spcPts val="0"/>
              </a:spcAft>
              <a:defRPr/>
            </a:pPr>
            <a:endParaRPr lang="en-AU" dirty="0" smtClean="0">
              <a:ea typeface="Calibri"/>
              <a:cs typeface="Calibri"/>
            </a:endParaRPr>
          </a:p>
          <a:p>
            <a:pPr eaLnBrk="1" hangingPunct="1">
              <a:spcBef>
                <a:spcPts val="600"/>
              </a:spcBef>
              <a:defRPr/>
            </a:pPr>
            <a:r>
              <a:rPr lang="en-AU" dirty="0" smtClean="0">
                <a:ea typeface="Calibri"/>
                <a:cs typeface="Calibri"/>
              </a:rPr>
              <a:t>REFERENCES:</a:t>
            </a:r>
          </a:p>
          <a:p>
            <a:pPr defTabSz="457200" eaLnBrk="1" fontAlgn="auto" hangingPunct="1">
              <a:spcBef>
                <a:spcPts val="0"/>
              </a:spcBef>
              <a:spcAft>
                <a:spcPts val="0"/>
              </a:spcAft>
              <a:defRPr/>
            </a:pPr>
            <a:r>
              <a:rPr lang="en-AU" dirty="0" smtClean="0"/>
              <a:t>The Joanna Briggs Institute. The Joanna Briggs Institute Reviewers’ Manual: 2014 Edition. Adelaide: The Joanna Briggs Institute 2014.</a:t>
            </a:r>
            <a:endParaRPr lang="en-US" dirty="0" smtClean="0"/>
          </a:p>
          <a:p>
            <a:pPr eaLnBrk="1" hangingPunct="1">
              <a:defRPr/>
            </a:pPr>
            <a:endParaRPr lang="en-US" dirty="0" smtClean="0">
              <a:cs typeface="MS PGothic" pitchFamily="34" charset="-128"/>
            </a:endParaRPr>
          </a:p>
          <a:p>
            <a:pPr eaLnBrk="1" hangingPunct="1">
              <a:defRPr/>
            </a:pPr>
            <a:r>
              <a:rPr lang="en-US" dirty="0" smtClean="0">
                <a:cs typeface="MS PGothic" pitchFamily="34" charset="-128"/>
              </a:rPr>
              <a:t>EXAMPLES:</a:t>
            </a:r>
          </a:p>
          <a:p>
            <a:pPr eaLnBrk="1" hangingPunct="1">
              <a:defRPr/>
            </a:pPr>
            <a:endParaRPr lang="en-US" dirty="0" smtClean="0">
              <a:cs typeface="MS PGothic" pitchFamily="34" charset="-128"/>
            </a:endParaRPr>
          </a:p>
          <a:p>
            <a:pPr eaLnBrk="1" hangingPunct="1">
              <a:defRPr/>
            </a:pPr>
            <a:r>
              <a:rPr lang="en-US" dirty="0" smtClean="0">
                <a:cs typeface="MS PGothic" pitchFamily="34" charset="-128"/>
              </a:rPr>
              <a:t>DISCUSSION POINTS AND QUESTIONS FOR THE CLASS:</a:t>
            </a:r>
          </a:p>
          <a:p>
            <a:pPr>
              <a:defRPr/>
            </a:pPr>
            <a:endParaRPr lang="en-AU" dirty="0"/>
          </a:p>
        </p:txBody>
      </p:sp>
      <p:sp>
        <p:nvSpPr>
          <p:cNvPr id="4" name="Slide Number Placeholder 3"/>
          <p:cNvSpPr>
            <a:spLocks noGrp="1"/>
          </p:cNvSpPr>
          <p:nvPr>
            <p:ph type="sldNum" sz="quarter" idx="5"/>
          </p:nvPr>
        </p:nvSpPr>
        <p:spPr/>
        <p:txBody>
          <a:bodyPr/>
          <a:lstStyle/>
          <a:p>
            <a:pPr>
              <a:defRPr/>
            </a:pPr>
            <a:fld id="{9FFA533C-7D16-421E-BF4D-771FEBAE2F00}" type="slidenum">
              <a:rPr lang="en-AU" smtClean="0"/>
              <a:pPr>
                <a:defRPr/>
              </a:pPr>
              <a:t>152</a:t>
            </a:fld>
            <a:endParaRPr lang="en-AU" dirty="0"/>
          </a:p>
        </p:txBody>
      </p:sp>
    </p:spTree>
    <p:extLst>
      <p:ext uri="{BB962C8B-B14F-4D97-AF65-F5344CB8AC3E}">
        <p14:creationId xmlns:p14="http://schemas.microsoft.com/office/powerpoint/2010/main" val="10670399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62500" lnSpcReduction="20000"/>
          </a:bodyPr>
          <a:lstStyle/>
          <a:p>
            <a:pPr defTabSz="457200" eaLnBrk="1" fontAlgn="auto" hangingPunct="1">
              <a:spcBef>
                <a:spcPts val="0"/>
              </a:spcBef>
              <a:spcAft>
                <a:spcPts val="0"/>
              </a:spcAft>
              <a:defRPr/>
            </a:pPr>
            <a:r>
              <a:rPr lang="en-AU" dirty="0" smtClean="0">
                <a:ea typeface="Calibri"/>
                <a:cs typeface="Calibri"/>
              </a:rPr>
              <a:t>SLIDE EXPLANATION: (Trainer to point out these items on screen)</a:t>
            </a:r>
          </a:p>
          <a:p>
            <a:pPr>
              <a:defRPr/>
            </a:pPr>
            <a:r>
              <a:rPr lang="en-AU" dirty="0" smtClean="0"/>
              <a:t>This is a JBI review published in the JBI Database of Systematic Reviews and Implementation Reports that we will use an example to demonstrate how the report should be presented. As you can see it displays all the points covered in the previous slide. It outlines:</a:t>
            </a:r>
          </a:p>
          <a:p>
            <a:pPr marL="457200" indent="-457200">
              <a:buFont typeface="Arial" panose="020B0604020202020204" pitchFamily="34" charset="0"/>
              <a:buChar char="•"/>
              <a:defRPr/>
            </a:pPr>
            <a:r>
              <a:rPr lang="en-AU" sz="2600" dirty="0" smtClean="0"/>
              <a:t>The type and number of papers identified by the search and the numbers of studies that were included and excluded from the review</a:t>
            </a:r>
          </a:p>
          <a:p>
            <a:pPr marL="457200" indent="-457200">
              <a:buFont typeface="Arial" panose="020B0604020202020204" pitchFamily="34" charset="0"/>
              <a:buChar char="•"/>
              <a:defRPr/>
            </a:pPr>
            <a:r>
              <a:rPr lang="en-AU" sz="2600" dirty="0" smtClean="0"/>
              <a:t>A PRISMA flowchart outlining the stages</a:t>
            </a:r>
          </a:p>
          <a:p>
            <a:pPr marL="457200" indent="-457200">
              <a:buFont typeface="Arial" panose="020B0604020202020204" pitchFamily="34" charset="0"/>
              <a:buChar char="•"/>
              <a:defRPr/>
            </a:pPr>
            <a:r>
              <a:rPr lang="en-AU" sz="2600" dirty="0" smtClean="0"/>
              <a:t>Details of all full text articles that were retrieved for critical appraisal</a:t>
            </a:r>
          </a:p>
          <a:p>
            <a:pPr marL="457200" indent="-457200">
              <a:buFont typeface="Arial" panose="020B0604020202020204" pitchFamily="34" charset="0"/>
              <a:buChar char="•"/>
              <a:defRPr/>
            </a:pPr>
            <a:r>
              <a:rPr lang="en-AU" sz="2600" dirty="0" smtClean="0"/>
              <a:t>Refers to appendices for details of included and excluded studies </a:t>
            </a:r>
          </a:p>
          <a:p>
            <a:pPr marL="457200" indent="-457200">
              <a:buFont typeface="Arial" panose="020B0604020202020204" pitchFamily="34" charset="0"/>
              <a:buChar char="•"/>
              <a:defRPr/>
            </a:pPr>
            <a:r>
              <a:rPr lang="en-AU" sz="2600" dirty="0" smtClean="0"/>
              <a:t>Details of included studies</a:t>
            </a:r>
          </a:p>
          <a:p>
            <a:pPr>
              <a:defRPr/>
            </a:pPr>
            <a:endParaRPr lang="en-AU" dirty="0" smtClean="0"/>
          </a:p>
          <a:p>
            <a:pPr eaLnBrk="1" hangingPunct="1">
              <a:spcBef>
                <a:spcPts val="600"/>
              </a:spcBef>
              <a:defRPr/>
            </a:pPr>
            <a:r>
              <a:rPr lang="en-AU" dirty="0" smtClean="0">
                <a:ea typeface="Calibri"/>
                <a:cs typeface="Calibri"/>
              </a:rPr>
              <a:t>REFERENCES:</a:t>
            </a:r>
          </a:p>
          <a:p>
            <a:pPr eaLnBrk="1" hangingPunct="1">
              <a:defRPr/>
            </a:pPr>
            <a:endParaRPr lang="en-US" dirty="0" smtClean="0">
              <a:cs typeface="MS PGothic" pitchFamily="34" charset="-128"/>
            </a:endParaRPr>
          </a:p>
          <a:p>
            <a:pPr defTabSz="457200" eaLnBrk="1" fontAlgn="auto" hangingPunct="1">
              <a:spcBef>
                <a:spcPts val="0"/>
              </a:spcBef>
              <a:spcAft>
                <a:spcPts val="0"/>
              </a:spcAft>
              <a:defRPr/>
            </a:pPr>
            <a:r>
              <a:rPr lang="en-US" dirty="0" smtClean="0">
                <a:cs typeface="MS PGothic" pitchFamily="34" charset="-128"/>
              </a:rPr>
              <a:t>EXAMPLES: </a:t>
            </a:r>
            <a:r>
              <a:rPr lang="en-AU" dirty="0" err="1" smtClean="0"/>
              <a:t>Helou</a:t>
            </a:r>
            <a:r>
              <a:rPr lang="en-AU" dirty="0" smtClean="0"/>
              <a:t> N, Dwyer A, </a:t>
            </a:r>
            <a:r>
              <a:rPr lang="en-AU" dirty="0" err="1" smtClean="0"/>
              <a:t>Shaha</a:t>
            </a:r>
            <a:r>
              <a:rPr lang="en-AU" dirty="0" smtClean="0"/>
              <a:t> M, </a:t>
            </a:r>
            <a:r>
              <a:rPr lang="en-AU" dirty="0" err="1" smtClean="0"/>
              <a:t>Zanchi</a:t>
            </a:r>
            <a:r>
              <a:rPr lang="en-AU" dirty="0" smtClean="0"/>
              <a:t> A.  Multidisciplinary management of diabetic kidney disease: a systematic review and meta-analysis. JBI Database of Systematic Reviews and Implementation Reports. 2016;14(7): 169-207. </a:t>
            </a:r>
          </a:p>
          <a:p>
            <a:pPr defTabSz="457200" eaLnBrk="1" fontAlgn="auto" hangingPunct="1">
              <a:spcBef>
                <a:spcPts val="0"/>
              </a:spcBef>
              <a:spcAft>
                <a:spcPts val="0"/>
              </a:spcAft>
              <a:defRPr/>
            </a:pPr>
            <a:endParaRPr lang="en-US" dirty="0" smtClean="0">
              <a:cs typeface="MS PGothic" pitchFamily="34" charset="-128"/>
            </a:endParaRPr>
          </a:p>
          <a:p>
            <a:pPr eaLnBrk="1" hangingPunct="1">
              <a:defRPr/>
            </a:pPr>
            <a:r>
              <a:rPr lang="en-US" dirty="0" smtClean="0">
                <a:cs typeface="MS PGothic" pitchFamily="34" charset="-128"/>
              </a:rPr>
              <a:t>DISCUSSION POINTS AND QUESTIONS FOR THE CLASS:</a:t>
            </a:r>
          </a:p>
          <a:p>
            <a:pPr>
              <a:defRPr/>
            </a:pPr>
            <a:endParaRPr lang="en-AU" dirty="0"/>
          </a:p>
        </p:txBody>
      </p:sp>
      <p:sp>
        <p:nvSpPr>
          <p:cNvPr id="4" name="Slide Number Placeholder 3"/>
          <p:cNvSpPr>
            <a:spLocks noGrp="1"/>
          </p:cNvSpPr>
          <p:nvPr>
            <p:ph type="sldNum" sz="quarter" idx="5"/>
          </p:nvPr>
        </p:nvSpPr>
        <p:spPr/>
        <p:txBody>
          <a:bodyPr/>
          <a:lstStyle/>
          <a:p>
            <a:pPr>
              <a:defRPr/>
            </a:pPr>
            <a:fld id="{1A45E2A8-2992-46C7-AD11-95A6DFA1B94B}" type="slidenum">
              <a:rPr lang="en-AU" smtClean="0"/>
              <a:pPr>
                <a:defRPr/>
              </a:pPr>
              <a:t>153</a:t>
            </a:fld>
            <a:endParaRPr lang="en-AU" dirty="0"/>
          </a:p>
        </p:txBody>
      </p:sp>
    </p:spTree>
    <p:extLst>
      <p:ext uri="{BB962C8B-B14F-4D97-AF65-F5344CB8AC3E}">
        <p14:creationId xmlns:p14="http://schemas.microsoft.com/office/powerpoint/2010/main" val="15089781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3CABDDFC-F366-4442-B7C6-99CD3EA4543B}" type="slidenum">
              <a:rPr lang="en-GB" smtClean="0"/>
              <a:pPr>
                <a:defRPr/>
              </a:pPr>
              <a:t>155</a:t>
            </a:fld>
            <a:endParaRPr lang="en-GB"/>
          </a:p>
        </p:txBody>
      </p:sp>
    </p:spTree>
    <p:extLst>
      <p:ext uri="{BB962C8B-B14F-4D97-AF65-F5344CB8AC3E}">
        <p14:creationId xmlns:p14="http://schemas.microsoft.com/office/powerpoint/2010/main" val="29686696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43EF2ABE-0EF3-42AA-B72B-F9230856ED0D}" type="slidenum">
              <a:rPr lang="en-GB" smtClean="0"/>
              <a:pPr>
                <a:defRPr/>
              </a:pPr>
              <a:t>158</a:t>
            </a:fld>
            <a:endParaRPr lang="en-GB"/>
          </a:p>
        </p:txBody>
      </p:sp>
    </p:spTree>
    <p:extLst>
      <p:ext uri="{BB962C8B-B14F-4D97-AF65-F5344CB8AC3E}">
        <p14:creationId xmlns:p14="http://schemas.microsoft.com/office/powerpoint/2010/main" val="1152279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AU" dirty="0" smtClean="0">
                <a:ea typeface="Calibri"/>
                <a:cs typeface="Calibri"/>
              </a:rPr>
              <a:t>SLIDE EXPLANATION:</a:t>
            </a:r>
          </a:p>
          <a:p>
            <a:pPr eaLnBrk="1" fontAlgn="auto" hangingPunct="1">
              <a:spcBef>
                <a:spcPts val="0"/>
              </a:spcBef>
              <a:spcAft>
                <a:spcPts val="0"/>
              </a:spcAft>
              <a:defRPr/>
            </a:pPr>
            <a:r>
              <a:rPr lang="en-AU" dirty="0" smtClean="0">
                <a:ea typeface="Calibri"/>
                <a:cs typeface="Calibri"/>
              </a:rPr>
              <a:t>We have developed methodology/methods for:</a:t>
            </a:r>
          </a:p>
          <a:p>
            <a:pPr marL="171450" indent="-171450" eaLnBrk="1" fontAlgn="auto" hangingPunct="1">
              <a:spcBef>
                <a:spcPts val="0"/>
              </a:spcBef>
              <a:spcAft>
                <a:spcPts val="0"/>
              </a:spcAft>
              <a:buFont typeface="Arial" panose="020B0604020202020204" pitchFamily="34" charset="0"/>
              <a:buChar char="•"/>
              <a:defRPr/>
            </a:pPr>
            <a:r>
              <a:rPr lang="en-AU" dirty="0" smtClean="0"/>
              <a:t>Effectiveness Reviews </a:t>
            </a:r>
          </a:p>
          <a:p>
            <a:pPr marL="171450" indent="-171450" eaLnBrk="1" fontAlgn="auto" hangingPunct="1">
              <a:spcBef>
                <a:spcPts val="0"/>
              </a:spcBef>
              <a:spcAft>
                <a:spcPts val="0"/>
              </a:spcAft>
              <a:buFont typeface="Arial" panose="020B0604020202020204" pitchFamily="34" charset="0"/>
              <a:buChar char="•"/>
              <a:defRPr/>
            </a:pPr>
            <a:r>
              <a:rPr lang="en-AU" dirty="0" smtClean="0"/>
              <a:t>Qualitative Reviews </a:t>
            </a:r>
          </a:p>
          <a:p>
            <a:pPr marL="171450" indent="-171450" eaLnBrk="1" fontAlgn="auto" hangingPunct="1">
              <a:spcBef>
                <a:spcPts val="0"/>
              </a:spcBef>
              <a:spcAft>
                <a:spcPts val="0"/>
              </a:spcAft>
              <a:buFont typeface="Arial" panose="020B0604020202020204" pitchFamily="34" charset="0"/>
              <a:buChar char="•"/>
              <a:defRPr/>
            </a:pPr>
            <a:r>
              <a:rPr lang="en-AU" dirty="0" smtClean="0"/>
              <a:t>Costs/Economics Reviews</a:t>
            </a:r>
          </a:p>
          <a:p>
            <a:pPr marL="171450" indent="-171450" eaLnBrk="1" fontAlgn="auto" hangingPunct="1">
              <a:spcBef>
                <a:spcPts val="0"/>
              </a:spcBef>
              <a:spcAft>
                <a:spcPts val="0"/>
              </a:spcAft>
              <a:buFont typeface="Arial" panose="020B0604020202020204" pitchFamily="34" charset="0"/>
              <a:buChar char="•"/>
              <a:defRPr/>
            </a:pPr>
            <a:r>
              <a:rPr lang="en-AU" dirty="0" smtClean="0"/>
              <a:t>Prevalence or Incidence Reviews</a:t>
            </a:r>
          </a:p>
          <a:p>
            <a:pPr marL="171450" indent="-171450" eaLnBrk="1" fontAlgn="auto" hangingPunct="1">
              <a:spcBef>
                <a:spcPts val="0"/>
              </a:spcBef>
              <a:spcAft>
                <a:spcPts val="0"/>
              </a:spcAft>
              <a:buFont typeface="Arial" panose="020B0604020202020204" pitchFamily="34" charset="0"/>
              <a:buChar char="•"/>
              <a:defRPr/>
            </a:pPr>
            <a:r>
              <a:rPr lang="en-AU" dirty="0" smtClean="0"/>
              <a:t>Diagnostic Test Accuracy Reviews </a:t>
            </a:r>
          </a:p>
          <a:p>
            <a:pPr marL="171450" indent="-171450" eaLnBrk="1" fontAlgn="auto" hangingPunct="1">
              <a:spcBef>
                <a:spcPts val="0"/>
              </a:spcBef>
              <a:spcAft>
                <a:spcPts val="0"/>
              </a:spcAft>
              <a:buFont typeface="Arial" panose="020B0604020202020204" pitchFamily="34" charset="0"/>
              <a:buChar char="•"/>
              <a:defRPr/>
            </a:pPr>
            <a:r>
              <a:rPr lang="en-AU" dirty="0" smtClean="0"/>
              <a:t>Etiology and Risk Reviews</a:t>
            </a:r>
          </a:p>
          <a:p>
            <a:pPr marL="171450" indent="-171450" eaLnBrk="1" fontAlgn="auto" hangingPunct="1">
              <a:spcBef>
                <a:spcPts val="0"/>
              </a:spcBef>
              <a:spcAft>
                <a:spcPts val="0"/>
              </a:spcAft>
              <a:buFont typeface="Arial" panose="020B0604020202020204" pitchFamily="34" charset="0"/>
              <a:buChar char="•"/>
              <a:defRPr/>
            </a:pPr>
            <a:r>
              <a:rPr lang="en-AU" dirty="0" smtClean="0"/>
              <a:t>Textual Synthesis Reviews </a:t>
            </a:r>
          </a:p>
          <a:p>
            <a:pPr marL="171450" indent="-171450" eaLnBrk="1" fontAlgn="auto" hangingPunct="1">
              <a:spcBef>
                <a:spcPts val="0"/>
              </a:spcBef>
              <a:spcAft>
                <a:spcPts val="0"/>
              </a:spcAft>
              <a:buFont typeface="Arial" panose="020B0604020202020204" pitchFamily="34" charset="0"/>
              <a:buChar char="•"/>
              <a:defRPr/>
            </a:pPr>
            <a:r>
              <a:rPr lang="en-AU" dirty="0" smtClean="0"/>
              <a:t>Mixed Methods Reviews </a:t>
            </a:r>
          </a:p>
          <a:p>
            <a:pPr marL="171450" indent="-171450" eaLnBrk="1" fontAlgn="auto" hangingPunct="1">
              <a:spcBef>
                <a:spcPts val="0"/>
              </a:spcBef>
              <a:spcAft>
                <a:spcPts val="0"/>
              </a:spcAft>
              <a:buFont typeface="Arial" panose="020B0604020202020204" pitchFamily="34" charset="0"/>
              <a:buChar char="•"/>
              <a:defRPr/>
            </a:pPr>
            <a:r>
              <a:rPr lang="en-AU" dirty="0" smtClean="0"/>
              <a:t>Umbrella Reviews and; </a:t>
            </a:r>
          </a:p>
          <a:p>
            <a:pPr marL="171450" indent="-171450" eaLnBrk="1" fontAlgn="auto" hangingPunct="1">
              <a:spcBef>
                <a:spcPts val="0"/>
              </a:spcBef>
              <a:spcAft>
                <a:spcPts val="0"/>
              </a:spcAft>
              <a:buFont typeface="Arial" panose="020B0604020202020204" pitchFamily="34" charset="0"/>
              <a:buChar char="•"/>
              <a:defRPr/>
            </a:pPr>
            <a:r>
              <a:rPr lang="en-AU" dirty="0" smtClean="0"/>
              <a:t>Scoping Reviews</a:t>
            </a:r>
          </a:p>
          <a:p>
            <a:pPr marL="171450" indent="-171450" eaLnBrk="1" fontAlgn="auto" hangingPunct="1">
              <a:spcBef>
                <a:spcPts val="0"/>
              </a:spcBef>
              <a:spcAft>
                <a:spcPts val="0"/>
              </a:spcAft>
              <a:buFont typeface="Arial" panose="020B0604020202020204" pitchFamily="34" charset="0"/>
              <a:buChar char="•"/>
              <a:defRPr/>
            </a:pPr>
            <a:endParaRPr lang="en-AU" dirty="0" smtClean="0">
              <a:ea typeface="Calibri"/>
              <a:cs typeface="Calibri"/>
            </a:endParaRPr>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eaLnBrk="1" fontAlgn="auto" hangingPunct="1">
              <a:spcBef>
                <a:spcPts val="0"/>
              </a:spcBef>
              <a:spcAft>
                <a:spcPts val="0"/>
              </a:spcAft>
              <a:defRPr/>
            </a:pPr>
            <a:endParaRPr lang="en-AU" dirty="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B3B7C30-23E8-411F-95D7-7BF795FB4F65}" type="slidenum">
              <a:rPr lang="en-AU" altLang="en-US" smtClean="0"/>
              <a:pPr/>
              <a:t>24</a:t>
            </a:fld>
            <a:endParaRPr lang="en-AU" altLang="en-US" smtClean="0"/>
          </a:p>
        </p:txBody>
      </p:sp>
    </p:spTree>
    <p:extLst>
      <p:ext uri="{BB962C8B-B14F-4D97-AF65-F5344CB8AC3E}">
        <p14:creationId xmlns:p14="http://schemas.microsoft.com/office/powerpoint/2010/main" val="34823464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9E566C4A-E7B1-4C8D-BEF0-74EBDBB79B2E}" type="slidenum">
              <a:rPr lang="en-GB" smtClean="0"/>
              <a:pPr>
                <a:defRPr/>
              </a:pPr>
              <a:t>161</a:t>
            </a:fld>
            <a:endParaRPr lang="en-GB"/>
          </a:p>
        </p:txBody>
      </p:sp>
    </p:spTree>
    <p:extLst>
      <p:ext uri="{BB962C8B-B14F-4D97-AF65-F5344CB8AC3E}">
        <p14:creationId xmlns:p14="http://schemas.microsoft.com/office/powerpoint/2010/main" val="7151856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885B6F51-F311-4F20-8574-6E6598A69301}" type="slidenum">
              <a:rPr lang="en-GB" smtClean="0"/>
              <a:pPr>
                <a:defRPr/>
              </a:pPr>
              <a:t>167</a:t>
            </a:fld>
            <a:endParaRPr lang="en-GB"/>
          </a:p>
        </p:txBody>
      </p:sp>
    </p:spTree>
    <p:extLst>
      <p:ext uri="{BB962C8B-B14F-4D97-AF65-F5344CB8AC3E}">
        <p14:creationId xmlns:p14="http://schemas.microsoft.com/office/powerpoint/2010/main" val="12864652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E20B665C-A3B6-419B-901B-674AF99B0836}" type="slidenum">
              <a:rPr lang="en-GB" smtClean="0"/>
              <a:pPr>
                <a:defRPr/>
              </a:pPr>
              <a:t>168</a:t>
            </a:fld>
            <a:endParaRPr lang="en-GB"/>
          </a:p>
        </p:txBody>
      </p:sp>
    </p:spTree>
    <p:extLst>
      <p:ext uri="{BB962C8B-B14F-4D97-AF65-F5344CB8AC3E}">
        <p14:creationId xmlns:p14="http://schemas.microsoft.com/office/powerpoint/2010/main" val="18222859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cs typeface="Arial" panose="020B0604020202020204" pitchFamily="34" charset="0"/>
            </a:endParaRPr>
          </a:p>
        </p:txBody>
      </p:sp>
      <p:sp>
        <p:nvSpPr>
          <p:cNvPr id="178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62F799C-A632-4090-A67A-25C295F4B66A}" type="slidenum">
              <a:rPr lang="en-US" altLang="en-US" smtClean="0">
                <a:latin typeface="Times New Roman" panose="02020603050405020304" pitchFamily="18" charset="0"/>
              </a:rPr>
              <a:pPr/>
              <a:t>173</a:t>
            </a:fld>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6236533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D79FC60A-914F-4826-9226-F335BEBFD33C}" type="slidenum">
              <a:rPr lang="en-GB" smtClean="0"/>
              <a:pPr>
                <a:defRPr/>
              </a:pPr>
              <a:t>178</a:t>
            </a:fld>
            <a:endParaRPr lang="en-GB"/>
          </a:p>
        </p:txBody>
      </p:sp>
    </p:spTree>
    <p:extLst>
      <p:ext uri="{BB962C8B-B14F-4D97-AF65-F5344CB8AC3E}">
        <p14:creationId xmlns:p14="http://schemas.microsoft.com/office/powerpoint/2010/main" val="38081062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0000" lnSpcReduction="20000"/>
          </a:bodyPr>
          <a:lstStyle/>
          <a:p>
            <a:pPr defTabSz="457200" eaLnBrk="1" fontAlgn="auto" hangingPunct="1">
              <a:spcBef>
                <a:spcPts val="0"/>
              </a:spcBef>
              <a:spcAft>
                <a:spcPts val="0"/>
              </a:spcAft>
              <a:defRPr/>
            </a:pPr>
            <a:r>
              <a:rPr lang="en-AU" dirty="0" smtClean="0">
                <a:ea typeface="Calibri"/>
                <a:cs typeface="Calibri"/>
              </a:rPr>
              <a:t>SLIDE EXPLANATION:</a:t>
            </a:r>
          </a:p>
          <a:p>
            <a:pPr eaLnBrk="1" fontAlgn="auto" hangingPunct="1">
              <a:spcBef>
                <a:spcPts val="0"/>
              </a:spcBef>
              <a:spcAft>
                <a:spcPts val="0"/>
              </a:spcAft>
              <a:defRPr/>
            </a:pPr>
            <a:r>
              <a:rPr lang="en-AU" dirty="0" smtClean="0"/>
              <a:t>All commonly used methods for meta-analysis follow the following basic principles.</a:t>
            </a:r>
          </a:p>
          <a:p>
            <a:pPr eaLnBrk="1" fontAlgn="auto" hangingPunct="1">
              <a:spcBef>
                <a:spcPts val="0"/>
              </a:spcBef>
              <a:spcAft>
                <a:spcPts val="0"/>
              </a:spcAft>
              <a:defRPr/>
            </a:pPr>
            <a:r>
              <a:rPr lang="en-AU" dirty="0" smtClean="0"/>
              <a:t>1. Meta-analysis is typically a two-stage process. In the first stage, a summary statistic is calculated for each study, to describe the observed intervention effect. For example, the summary statistic may be a relative risk if the data are dichotomous or a difference between means if the data are continuous.</a:t>
            </a:r>
          </a:p>
          <a:p>
            <a:pPr eaLnBrk="1" fontAlgn="auto" hangingPunct="1">
              <a:spcBef>
                <a:spcPts val="0"/>
              </a:spcBef>
              <a:spcAft>
                <a:spcPts val="0"/>
              </a:spcAft>
              <a:defRPr/>
            </a:pPr>
            <a:r>
              <a:rPr lang="en-AU" dirty="0" smtClean="0"/>
              <a:t>2. In the second stage, a summary (pooled) intervention effect estimate is calculated as a weighted average of the intervention effects estimated in the individual studies. A weighted average is defined as:</a:t>
            </a:r>
          </a:p>
          <a:p>
            <a:pPr eaLnBrk="1" fontAlgn="auto" hangingPunct="1">
              <a:spcBef>
                <a:spcPts val="0"/>
              </a:spcBef>
              <a:spcAft>
                <a:spcPts val="0"/>
              </a:spcAft>
              <a:defRPr/>
            </a:pPr>
            <a:r>
              <a:rPr lang="en-AU" dirty="0" smtClean="0"/>
              <a:t>Weighted average = sum of (estimate x weight)/ </a:t>
            </a:r>
            <a:r>
              <a:rPr lang="en-AU" sz="2800" dirty="0" smtClean="0"/>
              <a:t>sum of weights</a:t>
            </a:r>
          </a:p>
          <a:p>
            <a:pPr eaLnBrk="1" fontAlgn="auto" hangingPunct="1">
              <a:spcBef>
                <a:spcPts val="0"/>
              </a:spcBef>
              <a:spcAft>
                <a:spcPts val="0"/>
              </a:spcAft>
              <a:defRPr/>
            </a:pPr>
            <a:r>
              <a:rPr lang="en-AU" dirty="0" smtClean="0"/>
              <a:t>3. The combination of intervention effect estimates across studies may optionally incorporate an assumption that the studies are not all estimating the same intervention effect, but estimate intervention effects that follow a distribution across studies. This is the basis of a random-effects meta-analysis. Alternatively, if it is assumed that each study is estimating exactly the same quantity a fixed-effect meta-analysis is performed. We will discuss this is more detail shortly.</a:t>
            </a:r>
          </a:p>
          <a:p>
            <a:pPr eaLnBrk="1" fontAlgn="auto" hangingPunct="1">
              <a:spcBef>
                <a:spcPts val="0"/>
              </a:spcBef>
              <a:spcAft>
                <a:spcPts val="0"/>
              </a:spcAft>
              <a:defRPr/>
            </a:pPr>
            <a:r>
              <a:rPr lang="en-AU" dirty="0" smtClean="0"/>
              <a:t>4. The standard error of the summary (pooled) intervention effect can be used to derive a confidence interval, which communicates the precision (or uncertainty) of the summary estimate, and to derive a P value, which communicates the strength of the evidence against the null hypothesis of no intervention effect.</a:t>
            </a:r>
          </a:p>
          <a:p>
            <a:pPr eaLnBrk="1" fontAlgn="auto" hangingPunct="1">
              <a:spcBef>
                <a:spcPts val="0"/>
              </a:spcBef>
              <a:spcAft>
                <a:spcPts val="0"/>
              </a:spcAft>
              <a:defRPr/>
            </a:pPr>
            <a:endParaRPr lang="en-AU" dirty="0" smtClean="0"/>
          </a:p>
          <a:p>
            <a:pPr eaLnBrk="1" fontAlgn="auto" hangingPunct="1">
              <a:spcBef>
                <a:spcPts val="0"/>
              </a:spcBef>
              <a:spcAft>
                <a:spcPts val="0"/>
              </a:spcAft>
              <a:defRPr/>
            </a:pPr>
            <a:r>
              <a:rPr lang="en-US" dirty="0" smtClean="0">
                <a:latin typeface="Arial" pitchFamily="34" charset="0"/>
                <a:ea typeface="ＭＳ Ｐゴシック" pitchFamily="34" charset="-128"/>
              </a:rPr>
              <a:t>The overall estimate of effect is a weighted average of study outcomes. Weight indicates the influence of a study, or in other terms, studies are weighted by the amount of information they contribute to the overall analysis.  This is calculated statistically by the inverse-variance of the effect estimate.  Put simply, if there is little variance or dispersion, the inverse of this will be large, and hence the study will carry more weight, so the more precise the study, with narrower CI</a:t>
            </a:r>
            <a:r>
              <a:rPr lang="ja-JP" altLang="en-US" dirty="0" smtClean="0">
                <a:latin typeface="Arial" pitchFamily="34" charset="0"/>
              </a:rPr>
              <a:t>’</a:t>
            </a:r>
            <a:r>
              <a:rPr lang="en-US" altLang="ja-JP" dirty="0" smtClean="0">
                <a:latin typeface="Arial" pitchFamily="34" charset="0"/>
              </a:rPr>
              <a:t>s, the more weight it will carry.</a:t>
            </a:r>
          </a:p>
          <a:p>
            <a:pPr eaLnBrk="1" fontAlgn="auto" hangingPunct="1">
              <a:spcBef>
                <a:spcPts val="0"/>
              </a:spcBef>
              <a:spcAft>
                <a:spcPts val="0"/>
              </a:spcAft>
              <a:defRPr/>
            </a:pPr>
            <a:r>
              <a:rPr lang="en-US" dirty="0" smtClean="0">
                <a:latin typeface="Arial" pitchFamily="34" charset="0"/>
                <a:ea typeface="ＭＳ Ｐゴシック" pitchFamily="34" charset="-128"/>
              </a:rPr>
              <a:t>Studies with greater sample sizes and also those which measure more of the effect of interest will carry more weight, as they contribute more information in the overall analysis.</a:t>
            </a:r>
          </a:p>
          <a:p>
            <a:pPr eaLnBrk="1" fontAlgn="auto" hangingPunct="1">
              <a:spcBef>
                <a:spcPts val="0"/>
              </a:spcBef>
              <a:spcAft>
                <a:spcPts val="0"/>
              </a:spcAft>
              <a:defRPr/>
            </a:pPr>
            <a:endParaRPr lang="en-AU" dirty="0" smtClean="0"/>
          </a:p>
          <a:p>
            <a:pPr eaLnBrk="1" fontAlgn="auto" hangingPunct="1">
              <a:spcBef>
                <a:spcPts val="600"/>
              </a:spcBef>
              <a:spcAft>
                <a:spcPts val="0"/>
              </a:spcAft>
              <a:defRPr/>
            </a:pPr>
            <a:r>
              <a:rPr lang="en-AU" dirty="0" smtClean="0">
                <a:ea typeface="Calibri"/>
                <a:cs typeface="Calibri"/>
              </a:rPr>
              <a:t>REFERENCES:</a:t>
            </a:r>
          </a:p>
          <a:p>
            <a:pPr defTabSz="457200" eaLnBrk="1" fontAlgn="auto" hangingPunct="1">
              <a:spcBef>
                <a:spcPts val="0"/>
              </a:spcBef>
              <a:spcAft>
                <a:spcPts val="0"/>
              </a:spcAft>
              <a:defRPr/>
            </a:pPr>
            <a:r>
              <a:rPr lang="en-AU" dirty="0" smtClean="0"/>
              <a:t>Higgins JPT, Green S (editors). Cochrane Handbook for Systematic Reviews of Interventions Version 5.1.0 [updated March 2011]. The Cochrane Collaboration, 2011. Available from www.cochrane-handbook.org.</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 </a:t>
            </a:r>
          </a:p>
          <a:p>
            <a:pPr eaLnBrk="1" fontAlgn="auto" hangingPunct="1">
              <a:spcBef>
                <a:spcPts val="0"/>
              </a:spcBef>
              <a:spcAft>
                <a:spcPts val="0"/>
              </a:spcAft>
              <a:defRPr/>
            </a:pPr>
            <a:endParaRPr lang="en-AU" dirty="0"/>
          </a:p>
        </p:txBody>
      </p:sp>
      <p:sp>
        <p:nvSpPr>
          <p:cNvPr id="187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D2A6B23-804C-4E54-91F4-8BAEDB007EC0}" type="slidenum">
              <a:rPr lang="en-AU" altLang="en-US" smtClean="0"/>
              <a:pPr/>
              <a:t>179</a:t>
            </a:fld>
            <a:endParaRPr lang="en-AU" altLang="en-US" smtClean="0"/>
          </a:p>
        </p:txBody>
      </p:sp>
    </p:spTree>
    <p:extLst>
      <p:ext uri="{BB962C8B-B14F-4D97-AF65-F5344CB8AC3E}">
        <p14:creationId xmlns:p14="http://schemas.microsoft.com/office/powerpoint/2010/main" val="324186792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0000" lnSpcReduction="20000"/>
          </a:bodyPr>
          <a:lstStyle/>
          <a:p>
            <a:pPr defTabSz="457200" eaLnBrk="1" fontAlgn="auto" hangingPunct="1">
              <a:spcBef>
                <a:spcPts val="0"/>
              </a:spcBef>
              <a:spcAft>
                <a:spcPts val="0"/>
              </a:spcAft>
              <a:defRPr/>
            </a:pPr>
            <a:r>
              <a:rPr lang="en-AU" dirty="0" smtClean="0">
                <a:ea typeface="Calibri"/>
                <a:cs typeface="Calibri"/>
              </a:rPr>
              <a:t>SLIDE EXPLANATION:</a:t>
            </a:r>
          </a:p>
          <a:p>
            <a:pPr eaLnBrk="1" fontAlgn="auto" hangingPunct="1">
              <a:spcBef>
                <a:spcPts val="0"/>
              </a:spcBef>
              <a:spcAft>
                <a:spcPts val="0"/>
              </a:spcAft>
              <a:defRPr/>
            </a:pPr>
            <a:r>
              <a:rPr lang="en-AU" dirty="0" smtClean="0"/>
              <a:t>All commonly used methods for meta-analysis follow the following basic principles.</a:t>
            </a:r>
          </a:p>
          <a:p>
            <a:pPr eaLnBrk="1" fontAlgn="auto" hangingPunct="1">
              <a:spcBef>
                <a:spcPts val="0"/>
              </a:spcBef>
              <a:spcAft>
                <a:spcPts val="0"/>
              </a:spcAft>
              <a:defRPr/>
            </a:pPr>
            <a:r>
              <a:rPr lang="en-AU" dirty="0" smtClean="0"/>
              <a:t>1. Meta-analysis is typically a two-stage process. In the first stage, a summary statistic is calculated for each study, to describe the observed intervention effect. For example, the summary statistic may be a relative risk if the data are dichotomous or a difference between means if the data are continuous.</a:t>
            </a:r>
          </a:p>
          <a:p>
            <a:pPr eaLnBrk="1" fontAlgn="auto" hangingPunct="1">
              <a:spcBef>
                <a:spcPts val="0"/>
              </a:spcBef>
              <a:spcAft>
                <a:spcPts val="0"/>
              </a:spcAft>
              <a:defRPr/>
            </a:pPr>
            <a:r>
              <a:rPr lang="en-AU" dirty="0" smtClean="0"/>
              <a:t>2. In the second stage, a summary (pooled) intervention effect estimate is calculated as a weighted average of the intervention effects estimated in the individual studies. A weighted average is defined as:</a:t>
            </a:r>
          </a:p>
          <a:p>
            <a:pPr eaLnBrk="1" fontAlgn="auto" hangingPunct="1">
              <a:spcBef>
                <a:spcPts val="0"/>
              </a:spcBef>
              <a:spcAft>
                <a:spcPts val="0"/>
              </a:spcAft>
              <a:defRPr/>
            </a:pPr>
            <a:r>
              <a:rPr lang="en-AU" dirty="0" smtClean="0"/>
              <a:t>Weighted average = sum of (estimate x weight)/ </a:t>
            </a:r>
            <a:r>
              <a:rPr lang="en-AU" sz="2800" dirty="0" smtClean="0"/>
              <a:t>sum of weights</a:t>
            </a:r>
          </a:p>
          <a:p>
            <a:pPr eaLnBrk="1" fontAlgn="auto" hangingPunct="1">
              <a:spcBef>
                <a:spcPts val="0"/>
              </a:spcBef>
              <a:spcAft>
                <a:spcPts val="0"/>
              </a:spcAft>
              <a:defRPr/>
            </a:pPr>
            <a:r>
              <a:rPr lang="en-AU" dirty="0" smtClean="0"/>
              <a:t>3. The combination of intervention effect estimates across studies may optionally incorporate an assumption that the studies are not all estimating the same intervention effect, but estimate intervention effects that follow a distribution across studies. This is the basis of a random-effects meta-analysis. Alternatively, if it is assumed that each study is estimating exactly the same quantity a fixed-effect meta-analysis is performed. We will discuss this is more detail shortly.</a:t>
            </a:r>
          </a:p>
          <a:p>
            <a:pPr eaLnBrk="1" fontAlgn="auto" hangingPunct="1">
              <a:spcBef>
                <a:spcPts val="0"/>
              </a:spcBef>
              <a:spcAft>
                <a:spcPts val="0"/>
              </a:spcAft>
              <a:defRPr/>
            </a:pPr>
            <a:r>
              <a:rPr lang="en-AU" dirty="0" smtClean="0"/>
              <a:t>4. The standard error of the summary (pooled) intervention effect can be used to derive a confidence interval, which communicates the precision (or uncertainty) of the summary estimate, and to derive a P value, which communicates the strength of the evidence against the null hypothesis of no intervention effect.</a:t>
            </a:r>
          </a:p>
          <a:p>
            <a:pPr eaLnBrk="1" fontAlgn="auto" hangingPunct="1">
              <a:spcBef>
                <a:spcPts val="0"/>
              </a:spcBef>
              <a:spcAft>
                <a:spcPts val="0"/>
              </a:spcAft>
              <a:defRPr/>
            </a:pPr>
            <a:endParaRPr lang="en-AU" dirty="0" smtClean="0"/>
          </a:p>
          <a:p>
            <a:pPr eaLnBrk="1" fontAlgn="auto" hangingPunct="1">
              <a:spcBef>
                <a:spcPts val="0"/>
              </a:spcBef>
              <a:spcAft>
                <a:spcPts val="0"/>
              </a:spcAft>
              <a:defRPr/>
            </a:pPr>
            <a:r>
              <a:rPr lang="en-US" dirty="0" smtClean="0">
                <a:latin typeface="Arial" pitchFamily="34" charset="0"/>
                <a:ea typeface="ＭＳ Ｐゴシック" pitchFamily="34" charset="-128"/>
              </a:rPr>
              <a:t>The overall estimate of effect is a weighted average of study outcomes. Weight indicates the influence of a study, or in other terms, studies are weighted by the amount of information they contribute to the overall analysis.  This is calculated statistically by the inverse-variance of the effect estimate.  Put simply, if there is little variance or dispersion, the inverse of this will be large, and hence the study will carry more weight, so the more precise the study, with narrower CI</a:t>
            </a:r>
            <a:r>
              <a:rPr lang="ja-JP" altLang="en-US" dirty="0" smtClean="0">
                <a:latin typeface="Arial" pitchFamily="34" charset="0"/>
              </a:rPr>
              <a:t>’</a:t>
            </a:r>
            <a:r>
              <a:rPr lang="en-US" altLang="ja-JP" dirty="0" smtClean="0">
                <a:latin typeface="Arial" pitchFamily="34" charset="0"/>
              </a:rPr>
              <a:t>s, the more weight it will carry.</a:t>
            </a:r>
          </a:p>
          <a:p>
            <a:pPr eaLnBrk="1" fontAlgn="auto" hangingPunct="1">
              <a:spcBef>
                <a:spcPts val="0"/>
              </a:spcBef>
              <a:spcAft>
                <a:spcPts val="0"/>
              </a:spcAft>
              <a:defRPr/>
            </a:pPr>
            <a:r>
              <a:rPr lang="en-US" dirty="0" smtClean="0">
                <a:latin typeface="Arial" pitchFamily="34" charset="0"/>
                <a:ea typeface="ＭＳ Ｐゴシック" pitchFamily="34" charset="-128"/>
              </a:rPr>
              <a:t>Studies with greater sample sizes and also those which measure more of the effect of interest will carry more weight, as they contribute more information in the overall analysis.</a:t>
            </a:r>
          </a:p>
          <a:p>
            <a:pPr eaLnBrk="1" fontAlgn="auto" hangingPunct="1">
              <a:spcBef>
                <a:spcPts val="0"/>
              </a:spcBef>
              <a:spcAft>
                <a:spcPts val="0"/>
              </a:spcAft>
              <a:defRPr/>
            </a:pPr>
            <a:endParaRPr lang="en-AU" dirty="0" smtClean="0"/>
          </a:p>
          <a:p>
            <a:pPr eaLnBrk="1" fontAlgn="auto" hangingPunct="1">
              <a:spcBef>
                <a:spcPts val="600"/>
              </a:spcBef>
              <a:spcAft>
                <a:spcPts val="0"/>
              </a:spcAft>
              <a:defRPr/>
            </a:pPr>
            <a:r>
              <a:rPr lang="en-AU" dirty="0" smtClean="0">
                <a:ea typeface="Calibri"/>
                <a:cs typeface="Calibri"/>
              </a:rPr>
              <a:t>REFERENCES:</a:t>
            </a:r>
          </a:p>
          <a:p>
            <a:pPr defTabSz="457200" eaLnBrk="1" fontAlgn="auto" hangingPunct="1">
              <a:spcBef>
                <a:spcPts val="0"/>
              </a:spcBef>
              <a:spcAft>
                <a:spcPts val="0"/>
              </a:spcAft>
              <a:defRPr/>
            </a:pPr>
            <a:r>
              <a:rPr lang="en-AU" dirty="0" smtClean="0"/>
              <a:t>Higgins JPT, Green S (editors). Cochrane Handbook for Systematic Reviews of Interventions Version 5.1.0 [updated March 2011]. The Cochrane Collaboration, 2011. Available from www.cochrane-handbook.org.</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 </a:t>
            </a:r>
          </a:p>
          <a:p>
            <a:pPr eaLnBrk="1" fontAlgn="auto" hangingPunct="1">
              <a:spcBef>
                <a:spcPts val="0"/>
              </a:spcBef>
              <a:spcAft>
                <a:spcPts val="0"/>
              </a:spcAft>
              <a:defRPr/>
            </a:pPr>
            <a:endParaRPr lang="en-AU" dirty="0"/>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BF937E1-9173-4C98-AFF8-5916625BD39D}" type="slidenum">
              <a:rPr lang="en-AU" altLang="en-US" smtClean="0"/>
              <a:pPr/>
              <a:t>180</a:t>
            </a:fld>
            <a:endParaRPr lang="en-AU" altLang="en-US" smtClean="0"/>
          </a:p>
        </p:txBody>
      </p:sp>
    </p:spTree>
    <p:extLst>
      <p:ext uri="{BB962C8B-B14F-4D97-AF65-F5344CB8AC3E}">
        <p14:creationId xmlns:p14="http://schemas.microsoft.com/office/powerpoint/2010/main" val="22581557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eaLnBrk="1" hangingPunct="1">
              <a:spcBef>
                <a:spcPct val="0"/>
              </a:spcBef>
            </a:pPr>
            <a:r>
              <a:rPr lang="en-AU" altLang="en-US" smtClean="0">
                <a:cs typeface="Calibri" panose="020F0502020204030204" pitchFamily="34" charset="0"/>
              </a:rPr>
              <a:t>SLIDE EXPLANATION:</a:t>
            </a:r>
          </a:p>
          <a:p>
            <a:pPr defTabSz="457200" eaLnBrk="1" hangingPunct="1">
              <a:spcBef>
                <a:spcPts val="600"/>
              </a:spcBef>
            </a:pPr>
            <a:r>
              <a:rPr lang="en-AU" altLang="en-US" smtClean="0"/>
              <a:t>There are different, legitimate objectives for a meta-analysis:  to improve statistical power to detect a treatment effect, to provide the closest estimate of an unknown real effect, to identify subsets of studies (sub-groups) associated with a beneficial effect, and to explore if there are differences in the size or direction of the treatment effect associated with study-specific variables.</a:t>
            </a:r>
          </a:p>
          <a:p>
            <a:pPr defTabSz="457200" eaLnBrk="1" hangingPunct="1">
              <a:spcBef>
                <a:spcPts val="600"/>
              </a:spcBef>
            </a:pPr>
            <a:endParaRPr lang="en-AU" altLang="en-US" smtClean="0">
              <a:cs typeface="Calibri" panose="020F0502020204030204" pitchFamily="34" charset="0"/>
            </a:endParaRPr>
          </a:p>
          <a:p>
            <a:pPr defTabSz="457200" eaLnBrk="1" hangingPunct="1">
              <a:spcBef>
                <a:spcPts val="600"/>
              </a:spcBef>
            </a:pPr>
            <a:r>
              <a:rPr lang="en-AU" altLang="en-US" smtClean="0">
                <a:cs typeface="Calibri" panose="020F0502020204030204" pitchFamily="34" charset="0"/>
              </a:rPr>
              <a:t>REFERENCES:</a:t>
            </a:r>
          </a:p>
          <a:p>
            <a:pPr defTabSz="457200"/>
            <a:r>
              <a:rPr lang="en-AU" altLang="en-US" smtClean="0"/>
              <a:t>Tufanaru C, Munn Z, Stephenson M, Aromataris E. Fixed or random effects meta-analysis? Common methodological issues in systematic reviews of effectiveness. International Journal of Evidence Based Healthcare. 2015 Sep;13(3):196-207. </a:t>
            </a:r>
          </a:p>
          <a:p>
            <a:pPr defTabSz="457200" eaLnBrk="1" hangingPunct="1"/>
            <a:endParaRPr lang="en-US" altLang="en-US" smtClean="0">
              <a:ea typeface="MS PGothic" panose="020B0600070205080204" pitchFamily="34" charset="-128"/>
            </a:endParaRPr>
          </a:p>
          <a:p>
            <a:pPr defTabSz="457200" eaLnBrk="1" hangingPunct="1"/>
            <a:r>
              <a:rPr lang="en-US" altLang="en-US" smtClean="0">
                <a:ea typeface="MS PGothic" panose="020B0600070205080204" pitchFamily="34" charset="-128"/>
              </a:rPr>
              <a:t>EXAMPLES:</a:t>
            </a:r>
          </a:p>
          <a:p>
            <a:pPr defTabSz="457200" eaLnBrk="1" hangingPunct="1"/>
            <a:endParaRPr lang="en-US" altLang="en-US" smtClean="0">
              <a:ea typeface="MS PGothic" panose="020B0600070205080204" pitchFamily="34" charset="-128"/>
            </a:endParaRPr>
          </a:p>
          <a:p>
            <a:pPr defTabSz="457200" eaLnBrk="1" hangingPunct="1"/>
            <a:r>
              <a:rPr lang="en-US" altLang="en-US" smtClean="0">
                <a:ea typeface="MS PGothic" panose="020B0600070205080204" pitchFamily="34" charset="-128"/>
              </a:rPr>
              <a:t>DISCUSSION POINTS AND QUESTIONS FOR THE CLASS:</a:t>
            </a:r>
            <a:endParaRPr lang="en-AU" altLang="en-US" smtClean="0"/>
          </a:p>
          <a:p>
            <a:pPr defTabSz="457200"/>
            <a:endParaRPr lang="en-AU" altLang="en-US" smtClean="0"/>
          </a:p>
        </p:txBody>
      </p:sp>
      <p:sp>
        <p:nvSpPr>
          <p:cNvPr id="4" name="Slide Number Placeholder 3"/>
          <p:cNvSpPr>
            <a:spLocks noGrp="1"/>
          </p:cNvSpPr>
          <p:nvPr>
            <p:ph type="sldNum" sz="quarter" idx="5"/>
          </p:nvPr>
        </p:nvSpPr>
        <p:spPr/>
        <p:txBody>
          <a:bodyPr/>
          <a:lstStyle/>
          <a:p>
            <a:pPr>
              <a:defRPr/>
            </a:pPr>
            <a:fld id="{19E62AAD-2419-4083-9B9C-35C0BA64B9ED}" type="slidenum">
              <a:rPr lang="en-AU" smtClean="0"/>
              <a:pPr>
                <a:defRPr/>
              </a:pPr>
              <a:t>181</a:t>
            </a:fld>
            <a:endParaRPr lang="en-AU" dirty="0"/>
          </a:p>
        </p:txBody>
      </p:sp>
    </p:spTree>
    <p:extLst>
      <p:ext uri="{BB962C8B-B14F-4D97-AF65-F5344CB8AC3E}">
        <p14:creationId xmlns:p14="http://schemas.microsoft.com/office/powerpoint/2010/main" val="10060389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FCA7DEE5-1C39-4452-811D-2D40537C0D62}" type="slidenum">
              <a:rPr lang="en-GB" smtClean="0"/>
              <a:pPr>
                <a:defRPr/>
              </a:pPr>
              <a:t>184</a:t>
            </a:fld>
            <a:endParaRPr lang="en-GB"/>
          </a:p>
        </p:txBody>
      </p:sp>
    </p:spTree>
    <p:extLst>
      <p:ext uri="{BB962C8B-B14F-4D97-AF65-F5344CB8AC3E}">
        <p14:creationId xmlns:p14="http://schemas.microsoft.com/office/powerpoint/2010/main" val="406085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eaLnBrk="1" hangingPunct="1">
              <a:spcBef>
                <a:spcPct val="0"/>
              </a:spcBef>
            </a:pPr>
            <a:r>
              <a:rPr lang="en-AU" altLang="en-US" smtClean="0">
                <a:cs typeface="Calibri" panose="020F0502020204030204" pitchFamily="34" charset="0"/>
              </a:rPr>
              <a:t>SLIDE EXPLANATION:</a:t>
            </a:r>
          </a:p>
          <a:p>
            <a:pPr defTabSz="457200" eaLnBrk="1" hangingPunct="1">
              <a:spcBef>
                <a:spcPct val="0"/>
              </a:spcBef>
            </a:pPr>
            <a:r>
              <a:rPr lang="en-AU" altLang="en-US" smtClean="0"/>
              <a:t>In the fixed effects model the summary effect computed in meta-analysis is the best estimate of the common treatment effect. In the fixed effects model the summary treatment effect is a weighted summary of the study-specific effect sizes. The weights assigned to each study depend on the study’s precision; more specifically each study’s weight is equal to the inverse of its variance.</a:t>
            </a:r>
          </a:p>
          <a:p>
            <a:pPr defTabSz="457200" eaLnBrk="1" hangingPunct="1">
              <a:spcBef>
                <a:spcPct val="0"/>
              </a:spcBef>
            </a:pPr>
            <a:endParaRPr lang="en-AU" altLang="en-US" smtClean="0"/>
          </a:p>
          <a:p>
            <a:pPr defTabSz="457200" eaLnBrk="1" hangingPunct="1">
              <a:spcBef>
                <a:spcPts val="600"/>
              </a:spcBef>
            </a:pPr>
            <a:r>
              <a:rPr lang="en-AU" altLang="en-US" smtClean="0">
                <a:cs typeface="Calibri" panose="020F0502020204030204" pitchFamily="34" charset="0"/>
              </a:rPr>
              <a:t>REFERENCES:</a:t>
            </a:r>
          </a:p>
          <a:p>
            <a:pPr defTabSz="457200" eaLnBrk="1" hangingPunct="1">
              <a:spcBef>
                <a:spcPct val="0"/>
              </a:spcBef>
            </a:pPr>
            <a:r>
              <a:rPr lang="en-AU" altLang="en-US" smtClean="0"/>
              <a:t>Nikolakopoulou A, Mavridis S, Salanti G. Demystifying fixed and random effects meta-analysis. Evidence Based Mental Health. 2014; 17(2): 53-57.</a:t>
            </a:r>
          </a:p>
          <a:p>
            <a:pPr defTabSz="457200" eaLnBrk="1" hangingPunct="1">
              <a:spcBef>
                <a:spcPct val="0"/>
              </a:spcBef>
            </a:pPr>
            <a:endParaRPr lang="en-US" altLang="en-US" smtClean="0">
              <a:ea typeface="MS PGothic" panose="020B0600070205080204" pitchFamily="34" charset="-128"/>
            </a:endParaRPr>
          </a:p>
          <a:p>
            <a:pPr defTabSz="457200" eaLnBrk="1" hangingPunct="1">
              <a:spcBef>
                <a:spcPct val="0"/>
              </a:spcBef>
            </a:pPr>
            <a:r>
              <a:rPr lang="en-US" altLang="en-US" smtClean="0">
                <a:ea typeface="MS PGothic" panose="020B0600070205080204" pitchFamily="34" charset="-128"/>
              </a:rPr>
              <a:t>EXAMPLES:</a:t>
            </a:r>
          </a:p>
          <a:p>
            <a:pPr defTabSz="457200" eaLnBrk="1" hangingPunct="1">
              <a:spcBef>
                <a:spcPct val="0"/>
              </a:spcBef>
            </a:pPr>
            <a:endParaRPr lang="en-US" altLang="en-US" smtClean="0">
              <a:ea typeface="MS PGothic" panose="020B0600070205080204" pitchFamily="34" charset="-128"/>
            </a:endParaRPr>
          </a:p>
          <a:p>
            <a:pPr defTabSz="457200" eaLnBrk="1" hangingPunct="1">
              <a:spcBef>
                <a:spcPct val="0"/>
              </a:spcBef>
            </a:pPr>
            <a:r>
              <a:rPr lang="en-US" altLang="en-US" smtClean="0">
                <a:ea typeface="MS PGothic" panose="020B0600070205080204" pitchFamily="34" charset="-128"/>
              </a:rPr>
              <a:t>DISCUSSION POINTS AND QUESTIONS FOR THE CLASS:</a:t>
            </a:r>
            <a:endParaRPr lang="en-AU" altLang="en-US" smtClean="0"/>
          </a:p>
        </p:txBody>
      </p:sp>
      <p:sp>
        <p:nvSpPr>
          <p:cNvPr id="199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0641C6D-5256-44F1-8E41-C3B60AD47FF4}" type="slidenum">
              <a:rPr lang="en-AU" altLang="en-US" smtClean="0"/>
              <a:pPr/>
              <a:t>187</a:t>
            </a:fld>
            <a:endParaRPr lang="en-AU" altLang="en-US" smtClean="0"/>
          </a:p>
        </p:txBody>
      </p:sp>
    </p:spTree>
    <p:extLst>
      <p:ext uri="{BB962C8B-B14F-4D97-AF65-F5344CB8AC3E}">
        <p14:creationId xmlns:p14="http://schemas.microsoft.com/office/powerpoint/2010/main" val="66616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92500" lnSpcReduction="20000"/>
          </a:bodyPr>
          <a:lstStyle/>
          <a:p>
            <a:pPr eaLnBrk="1" fontAlgn="auto" hangingPunct="1">
              <a:spcBef>
                <a:spcPts val="0"/>
              </a:spcBef>
              <a:spcAft>
                <a:spcPts val="0"/>
              </a:spcAft>
              <a:defRPr/>
            </a:pPr>
            <a:r>
              <a:rPr lang="en-AU" dirty="0" smtClean="0">
                <a:ea typeface="Calibri"/>
                <a:cs typeface="Calibri"/>
              </a:rPr>
              <a:t>SLIDE EXPLANATION:</a:t>
            </a:r>
          </a:p>
          <a:p>
            <a:pPr eaLnBrk="1" fontAlgn="auto" hangingPunct="1">
              <a:spcBef>
                <a:spcPts val="0"/>
              </a:spcBef>
              <a:spcAft>
                <a:spcPts val="0"/>
              </a:spcAft>
              <a:defRPr/>
            </a:pPr>
            <a:r>
              <a:rPr lang="en-AU" dirty="0" smtClean="0">
                <a:cs typeface="MS PGothic" pitchFamily="34" charset="-128"/>
              </a:rPr>
              <a:t>The PICO mnemonic begins with identification of the </a:t>
            </a:r>
            <a:r>
              <a:rPr lang="en-AU" i="1" dirty="0" smtClean="0">
                <a:cs typeface="MS PGothic" pitchFamily="34" charset="-128"/>
              </a:rPr>
              <a:t>Population</a:t>
            </a:r>
            <a:r>
              <a:rPr lang="en-AU" dirty="0" smtClean="0">
                <a:cs typeface="MS PGothic" pitchFamily="34" charset="-128"/>
              </a:rPr>
              <a:t>, the </a:t>
            </a:r>
            <a:r>
              <a:rPr lang="en-AU" i="1" dirty="0" smtClean="0">
                <a:cs typeface="MS PGothic" pitchFamily="34" charset="-128"/>
              </a:rPr>
              <a:t>Intervention </a:t>
            </a:r>
            <a:r>
              <a:rPr lang="en-AU" dirty="0" smtClean="0">
                <a:cs typeface="MS PGothic" pitchFamily="34" charset="-128"/>
              </a:rPr>
              <a:t>being investigated and its </a:t>
            </a:r>
            <a:r>
              <a:rPr lang="en-AU" i="1" dirty="0" smtClean="0">
                <a:cs typeface="MS PGothic" pitchFamily="34" charset="-128"/>
              </a:rPr>
              <a:t>Comparator</a:t>
            </a:r>
            <a:r>
              <a:rPr lang="en-AU" dirty="0" smtClean="0">
                <a:cs typeface="MS PGothic" pitchFamily="34" charset="-128"/>
              </a:rPr>
              <a:t>  and ends with a specific </a:t>
            </a:r>
            <a:r>
              <a:rPr lang="en-AU" i="1" dirty="0" smtClean="0">
                <a:cs typeface="MS PGothic" pitchFamily="34" charset="-128"/>
              </a:rPr>
              <a:t>Outcome</a:t>
            </a:r>
            <a:r>
              <a:rPr lang="en-AU" dirty="0" smtClean="0">
                <a:cs typeface="MS PGothic" pitchFamily="34" charset="-128"/>
              </a:rPr>
              <a:t> of interest to the review. In JBI, and in Cochrane, there is a preference for the PICO mnemonic to be used to guide question development.</a:t>
            </a:r>
            <a:r>
              <a:rPr lang="en-AU" dirty="0" smtClean="0"/>
              <a:t> Additionally, PICO may be used in the systematic review process to guide concept mapping when designing the search strategy (Concept mapping is used to help identify relevant keywords and search terms for your review). </a:t>
            </a:r>
          </a:p>
          <a:p>
            <a:pPr eaLnBrk="1" fontAlgn="auto" hangingPunct="1">
              <a:spcBef>
                <a:spcPts val="600"/>
              </a:spcBef>
              <a:spcAft>
                <a:spcPts val="500"/>
              </a:spcAft>
              <a:defRPr/>
            </a:pPr>
            <a:r>
              <a:rPr lang="en-AU" dirty="0" smtClean="0">
                <a:cs typeface="MS PGothic" pitchFamily="34" charset="-128"/>
              </a:rPr>
              <a:t>The core elements of a good question include:</a:t>
            </a:r>
          </a:p>
          <a:p>
            <a:pPr marL="171450" indent="-171450" eaLnBrk="1" fontAlgn="auto" hangingPunct="1">
              <a:spcBef>
                <a:spcPts val="600"/>
              </a:spcBef>
              <a:spcAft>
                <a:spcPts val="500"/>
              </a:spcAft>
              <a:buFont typeface="Arial"/>
              <a:buChar char="•"/>
              <a:defRPr/>
            </a:pPr>
            <a:r>
              <a:rPr lang="en-AU" dirty="0" smtClean="0">
                <a:cs typeface="MS PGothic" pitchFamily="34" charset="-128"/>
              </a:rPr>
              <a:t>Population </a:t>
            </a:r>
          </a:p>
          <a:p>
            <a:pPr marL="171450" indent="-171450" eaLnBrk="1" fontAlgn="auto" hangingPunct="1">
              <a:spcBef>
                <a:spcPts val="600"/>
              </a:spcBef>
              <a:spcAft>
                <a:spcPts val="500"/>
              </a:spcAft>
              <a:buFont typeface="Arial"/>
              <a:buChar char="•"/>
              <a:defRPr/>
            </a:pPr>
            <a:r>
              <a:rPr lang="en-AU" dirty="0" smtClean="0">
                <a:cs typeface="MS PGothic" pitchFamily="34" charset="-128"/>
              </a:rPr>
              <a:t>Intervention</a:t>
            </a:r>
          </a:p>
          <a:p>
            <a:pPr marL="171450" indent="-171450" eaLnBrk="1" fontAlgn="auto" hangingPunct="1">
              <a:spcBef>
                <a:spcPts val="600"/>
              </a:spcBef>
              <a:spcAft>
                <a:spcPts val="500"/>
              </a:spcAft>
              <a:buFont typeface="Arial"/>
              <a:buChar char="•"/>
              <a:defRPr/>
            </a:pPr>
            <a:r>
              <a:rPr lang="en-AU" dirty="0" smtClean="0">
                <a:cs typeface="MS PGothic" pitchFamily="34" charset="-128"/>
              </a:rPr>
              <a:t>Control or comparator</a:t>
            </a:r>
          </a:p>
          <a:p>
            <a:pPr marL="171450" indent="-171450" eaLnBrk="1" fontAlgn="auto" hangingPunct="1">
              <a:spcBef>
                <a:spcPts val="600"/>
              </a:spcBef>
              <a:spcAft>
                <a:spcPts val="500"/>
              </a:spcAft>
              <a:buFont typeface="Arial"/>
              <a:buChar char="•"/>
              <a:defRPr/>
            </a:pPr>
            <a:r>
              <a:rPr lang="en-AU" dirty="0" smtClean="0">
                <a:cs typeface="MS PGothic" pitchFamily="34" charset="-128"/>
              </a:rPr>
              <a:t>Outcomes to be measured</a:t>
            </a:r>
          </a:p>
          <a:p>
            <a:pPr eaLnBrk="1" fontAlgn="auto" hangingPunct="1">
              <a:spcBef>
                <a:spcPts val="0"/>
              </a:spcBef>
              <a:spcAft>
                <a:spcPts val="0"/>
              </a:spcAft>
              <a:defRPr/>
            </a:pPr>
            <a:endParaRPr lang="en-AU" dirty="0" smtClean="0"/>
          </a:p>
          <a:p>
            <a:pPr eaLnBrk="1" fontAlgn="auto" hangingPunct="1">
              <a:spcBef>
                <a:spcPts val="0"/>
              </a:spcBef>
              <a:spcAft>
                <a:spcPts val="0"/>
              </a:spcAft>
              <a:defRPr/>
            </a:pPr>
            <a:r>
              <a:rPr lang="en-AU" dirty="0" smtClean="0">
                <a:ea typeface="Calibri"/>
                <a:cs typeface="Calibri"/>
              </a:rPr>
              <a:t>REFERENCES:</a:t>
            </a:r>
          </a:p>
          <a:p>
            <a:pPr eaLnBrk="1" fontAlgn="auto" hangingPunct="1">
              <a:spcBef>
                <a:spcPts val="0"/>
              </a:spcBef>
              <a:spcAft>
                <a:spcPts val="0"/>
              </a:spcAft>
              <a:defRPr/>
            </a:pPr>
            <a:r>
              <a:rPr lang="en-US" dirty="0" smtClean="0"/>
              <a:t>Stern C, Jordan Z &amp; McArthur A. Developing the Review Question and Inclusion Criteria, AJN The American Journal of Nursing. 2014;114(4): 53-56.</a:t>
            </a:r>
            <a:endParaRPr lang="en-AU" dirty="0" smtClean="0"/>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eaLnBrk="1" fontAlgn="auto" hangingPunct="1">
              <a:spcBef>
                <a:spcPts val="0"/>
              </a:spcBef>
              <a:spcAft>
                <a:spcPts val="0"/>
              </a:spcAft>
              <a:defRPr/>
            </a:pPr>
            <a:endParaRPr lang="en-AU" dirty="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9E7E2F7-51D1-4411-BF74-9AE2E2FE1335}" type="slidenum">
              <a:rPr lang="en-AU" altLang="en-US" smtClean="0"/>
              <a:pPr/>
              <a:t>25</a:t>
            </a:fld>
            <a:endParaRPr lang="en-AU" altLang="en-US" smtClean="0"/>
          </a:p>
        </p:txBody>
      </p:sp>
    </p:spTree>
    <p:extLst>
      <p:ext uri="{BB962C8B-B14F-4D97-AF65-F5344CB8AC3E}">
        <p14:creationId xmlns:p14="http://schemas.microsoft.com/office/powerpoint/2010/main" val="36929967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AU" dirty="0" smtClean="0">
                <a:ea typeface="Calibri"/>
                <a:cs typeface="Calibri"/>
              </a:rPr>
              <a:t>SLIDE EXPLANATION:</a:t>
            </a:r>
          </a:p>
          <a:p>
            <a:pPr eaLnBrk="1" fontAlgn="auto" hangingPunct="1">
              <a:spcBef>
                <a:spcPts val="0"/>
              </a:spcBef>
              <a:spcAft>
                <a:spcPts val="0"/>
              </a:spcAft>
              <a:defRPr/>
            </a:pPr>
            <a:r>
              <a:rPr lang="en-AU" dirty="0" smtClean="0"/>
              <a:t>A random effects model assumes:</a:t>
            </a:r>
          </a:p>
          <a:p>
            <a:pPr marL="171450" indent="-171450" eaLnBrk="1" fontAlgn="auto" hangingPunct="1">
              <a:spcBef>
                <a:spcPts val="0"/>
              </a:spcBef>
              <a:spcAft>
                <a:spcPts val="0"/>
              </a:spcAft>
              <a:buFont typeface="Arial" panose="020B0604020202020204" pitchFamily="34" charset="0"/>
              <a:buChar char="•"/>
              <a:defRPr/>
            </a:pPr>
            <a:r>
              <a:rPr lang="en-AU" dirty="0" smtClean="0"/>
              <a:t>there is no single underlying value of the effect in all studies included in meta-analysis, but there is a distribution of effects depending on the characteristics of the studies, </a:t>
            </a:r>
          </a:p>
          <a:p>
            <a:pPr marL="171450" indent="-171450" eaLnBrk="1" fontAlgn="auto" hangingPunct="1">
              <a:spcBef>
                <a:spcPts val="0"/>
              </a:spcBef>
              <a:spcAft>
                <a:spcPts val="0"/>
              </a:spcAft>
              <a:buFont typeface="Arial" panose="020B0604020202020204" pitchFamily="34" charset="0"/>
              <a:buChar char="•"/>
              <a:defRPr/>
            </a:pPr>
            <a:r>
              <a:rPr lang="en-AU" dirty="0" smtClean="0"/>
              <a:t>there is between-study variation in addition to within-study variation </a:t>
            </a:r>
          </a:p>
          <a:p>
            <a:pPr marL="171450" indent="-171450" eaLnBrk="1" fontAlgn="auto" hangingPunct="1">
              <a:spcBef>
                <a:spcPts val="0"/>
              </a:spcBef>
              <a:spcAft>
                <a:spcPts val="0"/>
              </a:spcAft>
              <a:buFont typeface="Arial" panose="020B0604020202020204" pitchFamily="34" charset="0"/>
              <a:buChar char="•"/>
              <a:defRPr/>
            </a:pPr>
            <a:r>
              <a:rPr lang="en-AU" dirty="0" smtClean="0"/>
              <a:t>each study’s effect size is a random draw from some underlying population of effect sizes and that within each study, we use a different sample of individuals so our estimate of each study’s effect size will vary from its study mean by the sampling variance, therefore the variance among effect size estimates in a random effects model consists of within-study sampling variance, and between-study variance</a:t>
            </a:r>
          </a:p>
          <a:p>
            <a:pPr eaLnBrk="1" fontAlgn="auto" hangingPunct="1">
              <a:spcBef>
                <a:spcPts val="600"/>
              </a:spcBef>
              <a:spcAft>
                <a:spcPts val="0"/>
              </a:spcAft>
              <a:defRPr/>
            </a:pPr>
            <a:endParaRPr lang="en-AU" dirty="0" smtClean="0">
              <a:ea typeface="Calibri"/>
              <a:cs typeface="Calibri"/>
            </a:endParaRPr>
          </a:p>
          <a:p>
            <a:pPr eaLnBrk="1" fontAlgn="auto" hangingPunct="1">
              <a:spcBef>
                <a:spcPts val="600"/>
              </a:spcBef>
              <a:spcAft>
                <a:spcPts val="0"/>
              </a:spcAft>
              <a:defRPr/>
            </a:pPr>
            <a:r>
              <a:rPr lang="en-AU" dirty="0" smtClean="0">
                <a:ea typeface="Calibri"/>
                <a:cs typeface="Calibri"/>
              </a:rPr>
              <a:t>REFERENCES:</a:t>
            </a:r>
          </a:p>
          <a:p>
            <a:pPr defTabSz="457200" eaLnBrk="1" fontAlgn="auto" hangingPunct="1">
              <a:spcBef>
                <a:spcPts val="0"/>
              </a:spcBef>
              <a:spcAft>
                <a:spcPts val="0"/>
              </a:spcAft>
              <a:defRPr/>
            </a:pPr>
            <a:r>
              <a:rPr lang="en-AU" dirty="0" smtClean="0"/>
              <a:t>Khan K, Kunz R, Kleijnen J, Antes G. Systematic reviews to support evidence-based medicine. How to review and apply findings of healthcare research. Second edition. London: Hodder Arnold, 2011.</a:t>
            </a:r>
          </a:p>
          <a:p>
            <a:pPr eaLnBrk="1" fontAlgn="auto" hangingPunct="1">
              <a:spcBef>
                <a:spcPts val="0"/>
              </a:spcBef>
              <a:spcAft>
                <a:spcPts val="0"/>
              </a:spcAft>
              <a:defRPr/>
            </a:pPr>
            <a:r>
              <a:rPr lang="en-AU" dirty="0" smtClean="0"/>
              <a:t>Pigott TD. Advances in meta-analysis. New York: Springer, 2012.</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endParaRPr lang="en-AU" dirty="0" smtClean="0"/>
          </a:p>
          <a:p>
            <a:pPr eaLnBrk="1" fontAlgn="auto" hangingPunct="1">
              <a:spcBef>
                <a:spcPts val="0"/>
              </a:spcBef>
              <a:spcAft>
                <a:spcPts val="0"/>
              </a:spcAft>
              <a:defRPr/>
            </a:pPr>
            <a:endParaRPr lang="en-AU" dirty="0"/>
          </a:p>
        </p:txBody>
      </p:sp>
      <p:sp>
        <p:nvSpPr>
          <p:cNvPr id="202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5C0B358-3A34-428F-B48F-A66E68455CD8}" type="slidenum">
              <a:rPr lang="en-AU" altLang="en-US" smtClean="0"/>
              <a:pPr/>
              <a:t>189</a:t>
            </a:fld>
            <a:endParaRPr lang="en-AU" altLang="en-US" smtClean="0"/>
          </a:p>
        </p:txBody>
      </p:sp>
    </p:spTree>
    <p:extLst>
      <p:ext uri="{BB962C8B-B14F-4D97-AF65-F5344CB8AC3E}">
        <p14:creationId xmlns:p14="http://schemas.microsoft.com/office/powerpoint/2010/main" val="26971344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eaLnBrk="1" hangingPunct="1">
              <a:spcBef>
                <a:spcPct val="0"/>
              </a:spcBef>
            </a:pPr>
            <a:r>
              <a:rPr lang="en-AU" altLang="en-US" smtClean="0">
                <a:cs typeface="Calibri" panose="020F0502020204030204" pitchFamily="34" charset="0"/>
              </a:rPr>
              <a:t>SLIDE EXPLANATION:</a:t>
            </a:r>
          </a:p>
          <a:p>
            <a:pPr defTabSz="457200" eaLnBrk="1" hangingPunct="1">
              <a:spcBef>
                <a:spcPct val="0"/>
              </a:spcBef>
            </a:pPr>
            <a:r>
              <a:rPr lang="en-AU" altLang="en-US" smtClean="0"/>
              <a:t>This graph represents the concepts of a fixed effects model and a random effects model. A fixed effects model assumes that there is a common 'true' treatment effect underlying studies and that each study result will vary randomly around this true effect. A random effects model assumes that there is different underlying effect for each study and that there is also an additional source of variation between studies which reflects the amount of heterogeneity between them. </a:t>
            </a:r>
          </a:p>
          <a:p>
            <a:pPr defTabSz="457200" eaLnBrk="1" hangingPunct="1">
              <a:spcBef>
                <a:spcPct val="0"/>
              </a:spcBef>
            </a:pPr>
            <a:endParaRPr lang="en-AU" altLang="en-US" smtClean="0"/>
          </a:p>
          <a:p>
            <a:pPr defTabSz="457200" eaLnBrk="1" hangingPunct="1">
              <a:spcBef>
                <a:spcPts val="600"/>
              </a:spcBef>
            </a:pPr>
            <a:r>
              <a:rPr lang="en-AU" altLang="en-US" smtClean="0">
                <a:cs typeface="Calibri" panose="020F0502020204030204" pitchFamily="34" charset="0"/>
              </a:rPr>
              <a:t>REFERENCES:</a:t>
            </a:r>
          </a:p>
          <a:p>
            <a:pPr defTabSz="457200" eaLnBrk="1" hangingPunct="1">
              <a:spcBef>
                <a:spcPct val="0"/>
              </a:spcBef>
            </a:pPr>
            <a:r>
              <a:rPr lang="en-AU" altLang="en-US" smtClean="0"/>
              <a:t>Lee J. Meta-analysis. J Korean Endocr Soc. 2008 Dec;23(6):361-378. </a:t>
            </a:r>
            <a:r>
              <a:rPr lang="en-AU" altLang="en-US" smtClean="0">
                <a:hlinkClick r:id="rId3"/>
              </a:rPr>
              <a:t>http://dx.doi.org/10.3803/jkes.2008.23.6.361</a:t>
            </a:r>
            <a:endParaRPr lang="en-AU" altLang="en-US" smtClean="0"/>
          </a:p>
          <a:p>
            <a:pPr defTabSz="457200" eaLnBrk="1" hangingPunct="1">
              <a:spcBef>
                <a:spcPct val="0"/>
              </a:spcBef>
            </a:pPr>
            <a:endParaRPr lang="en-US" altLang="en-US" smtClean="0">
              <a:ea typeface="MS PGothic" panose="020B0600070205080204" pitchFamily="34" charset="-128"/>
            </a:endParaRPr>
          </a:p>
          <a:p>
            <a:pPr defTabSz="457200" eaLnBrk="1" hangingPunct="1">
              <a:spcBef>
                <a:spcPct val="0"/>
              </a:spcBef>
            </a:pPr>
            <a:r>
              <a:rPr lang="en-US" altLang="en-US" smtClean="0">
                <a:ea typeface="MS PGothic" panose="020B0600070205080204" pitchFamily="34" charset="-128"/>
              </a:rPr>
              <a:t>EXAMPLES:</a:t>
            </a:r>
          </a:p>
          <a:p>
            <a:pPr defTabSz="457200" eaLnBrk="1" hangingPunct="1">
              <a:spcBef>
                <a:spcPct val="0"/>
              </a:spcBef>
            </a:pPr>
            <a:endParaRPr lang="en-US" altLang="en-US" smtClean="0">
              <a:ea typeface="MS PGothic" panose="020B0600070205080204" pitchFamily="34" charset="-128"/>
            </a:endParaRPr>
          </a:p>
          <a:p>
            <a:pPr defTabSz="457200" eaLnBrk="1" hangingPunct="1">
              <a:spcBef>
                <a:spcPct val="0"/>
              </a:spcBef>
            </a:pPr>
            <a:r>
              <a:rPr lang="en-US" altLang="en-US" smtClean="0">
                <a:ea typeface="MS PGothic" panose="020B0600070205080204" pitchFamily="34" charset="-128"/>
              </a:rPr>
              <a:t>DISCUSSION POINTS AND QUESTIONS FOR THE CLASS:</a:t>
            </a:r>
            <a:endParaRPr lang="en-AU" altLang="en-US" smtClean="0"/>
          </a:p>
          <a:p>
            <a:pPr defTabSz="457200" eaLnBrk="1" hangingPunct="1">
              <a:spcBef>
                <a:spcPct val="0"/>
              </a:spcBef>
            </a:pPr>
            <a:r>
              <a:rPr lang="en-AU" altLang="en-US" smtClean="0"/>
              <a:t> </a:t>
            </a:r>
          </a:p>
        </p:txBody>
      </p:sp>
      <p:sp>
        <p:nvSpPr>
          <p:cNvPr id="204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2116C59-F428-4D87-9968-4AD4449DDBED}" type="slidenum">
              <a:rPr lang="en-AU" altLang="en-US" smtClean="0"/>
              <a:pPr/>
              <a:t>190</a:t>
            </a:fld>
            <a:endParaRPr lang="en-AU" altLang="en-US" smtClean="0"/>
          </a:p>
        </p:txBody>
      </p:sp>
    </p:spTree>
    <p:extLst>
      <p:ext uri="{BB962C8B-B14F-4D97-AF65-F5344CB8AC3E}">
        <p14:creationId xmlns:p14="http://schemas.microsoft.com/office/powerpoint/2010/main" val="36232896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85000" lnSpcReduction="10000"/>
          </a:bodyPr>
          <a:lstStyle/>
          <a:p>
            <a:pPr defTabSz="457200" eaLnBrk="1" fontAlgn="auto" hangingPunct="1">
              <a:spcBef>
                <a:spcPts val="0"/>
              </a:spcBef>
              <a:spcAft>
                <a:spcPts val="0"/>
              </a:spcAft>
              <a:defRPr/>
            </a:pPr>
            <a:r>
              <a:rPr lang="en-AU" dirty="0" smtClean="0">
                <a:ea typeface="Calibri"/>
                <a:cs typeface="Calibri"/>
              </a:rPr>
              <a:t>SLIDE EXPLANATION:</a:t>
            </a:r>
          </a:p>
          <a:p>
            <a:pPr defTabSz="457200" eaLnBrk="1" fontAlgn="auto" hangingPunct="1">
              <a:spcBef>
                <a:spcPts val="600"/>
              </a:spcBef>
              <a:spcAft>
                <a:spcPts val="0"/>
              </a:spcAft>
              <a:defRPr/>
            </a:pPr>
            <a:r>
              <a:rPr lang="en-AU" dirty="0" smtClean="0"/>
              <a:t>Forest plots, also known as ‘blobograms’ are the most familiar method for presenting results of meta-analyses. A forest plot displays effect estimates and their confidence intervals for each study and the results of the meta-analysis itself normally at the bottom of the graph. These are plotted on a graph with a vertical line running up the center indicating no difference in effect. </a:t>
            </a:r>
            <a:endParaRPr lang="en-AU" i="1" dirty="0" smtClean="0"/>
          </a:p>
          <a:p>
            <a:pPr defTabSz="457200" eaLnBrk="1" fontAlgn="auto" hangingPunct="1">
              <a:spcBef>
                <a:spcPts val="600"/>
              </a:spcBef>
              <a:spcAft>
                <a:spcPts val="0"/>
              </a:spcAft>
              <a:defRPr/>
            </a:pPr>
            <a:endParaRPr lang="en-AU" dirty="0" smtClean="0"/>
          </a:p>
          <a:p>
            <a:pPr defTabSz="457200" eaLnBrk="1" fontAlgn="auto" hangingPunct="1">
              <a:spcBef>
                <a:spcPts val="600"/>
              </a:spcBef>
              <a:spcAft>
                <a:spcPts val="0"/>
              </a:spcAft>
              <a:defRPr/>
            </a:pPr>
            <a:r>
              <a:rPr lang="en-AU" dirty="0" smtClean="0"/>
              <a:t>Typical examples are odds ratios (or log odds ratios), standardized mean differences (often called ‘effect sizes’), correlations (of transformations thereof), proportions (or transformations thereof), risk ratios (or log risk ratios), hazard ratios (or log hazard ratios), means, and differences in means. </a:t>
            </a:r>
          </a:p>
          <a:p>
            <a:pPr eaLnBrk="1" hangingPunct="1">
              <a:spcBef>
                <a:spcPts val="600"/>
              </a:spcBef>
              <a:defRPr/>
            </a:pPr>
            <a:endParaRPr lang="en-AU" dirty="0" smtClean="0">
              <a:ea typeface="Calibri"/>
              <a:cs typeface="Calibri"/>
            </a:endParaRPr>
          </a:p>
          <a:p>
            <a:pPr eaLnBrk="1" hangingPunct="1">
              <a:spcBef>
                <a:spcPts val="600"/>
              </a:spcBef>
              <a:defRPr/>
            </a:pPr>
            <a:r>
              <a:rPr lang="en-AU" dirty="0" smtClean="0">
                <a:ea typeface="Calibri"/>
                <a:cs typeface="Calibri"/>
              </a:rPr>
              <a:t>REFERENCES:</a:t>
            </a:r>
          </a:p>
          <a:p>
            <a:pPr eaLnBrk="1" hangingPunct="1">
              <a:defRPr/>
            </a:pPr>
            <a:endParaRPr lang="en-US" dirty="0" smtClean="0">
              <a:cs typeface="MS PGothic" pitchFamily="34" charset="-128"/>
            </a:endParaRPr>
          </a:p>
          <a:p>
            <a:pPr eaLnBrk="1" hangingPunct="1">
              <a:defRPr/>
            </a:pPr>
            <a:r>
              <a:rPr lang="en-US" dirty="0" smtClean="0">
                <a:cs typeface="MS PGothic" pitchFamily="34" charset="-128"/>
              </a:rPr>
              <a:t>EXAMPLES:</a:t>
            </a:r>
          </a:p>
          <a:p>
            <a:pPr>
              <a:defRPr/>
            </a:pPr>
            <a:r>
              <a:rPr lang="en-US" dirty="0" smtClean="0">
                <a:cs typeface="MS PGothic" pitchFamily="34" charset="-128"/>
              </a:rPr>
              <a:t>Example on slide showing the effect of multidisciplinary management of Diabetic Kidney Disease on glycemic control by measurement of HbA1c. From: </a:t>
            </a:r>
            <a:r>
              <a:rPr lang="en-AU" dirty="0" err="1" smtClean="0"/>
              <a:t>Helou</a:t>
            </a:r>
            <a:r>
              <a:rPr lang="en-AU" dirty="0" smtClean="0"/>
              <a:t> N, Dwyer A, </a:t>
            </a:r>
            <a:r>
              <a:rPr lang="en-AU" dirty="0" err="1" smtClean="0"/>
              <a:t>Shaha</a:t>
            </a:r>
            <a:r>
              <a:rPr lang="en-AU" dirty="0" smtClean="0"/>
              <a:t> M, </a:t>
            </a:r>
            <a:r>
              <a:rPr lang="en-AU" dirty="0" err="1" smtClean="0"/>
              <a:t>Zanchi</a:t>
            </a:r>
            <a:r>
              <a:rPr lang="en-AU" dirty="0" smtClean="0"/>
              <a:t> A. Multidisciplinary management of diabetic kidney disease: a systematic review and meta-analysis. JBI Database of Systematic Reviews and Implementation Reports. 2016;14(7):169-207.</a:t>
            </a:r>
          </a:p>
          <a:p>
            <a:pPr defTabSz="457200" eaLnBrk="1" fontAlgn="auto" hangingPunct="1">
              <a:spcBef>
                <a:spcPts val="0"/>
              </a:spcBef>
              <a:spcAft>
                <a:spcPts val="0"/>
              </a:spcAft>
              <a:defRPr/>
            </a:pPr>
            <a:endParaRPr lang="en-AU" dirty="0" smtClean="0"/>
          </a:p>
          <a:p>
            <a:pPr eaLnBrk="1" hangingPunct="1">
              <a:defRPr/>
            </a:pPr>
            <a:endParaRPr lang="en-US" dirty="0" smtClean="0">
              <a:cs typeface="MS PGothic" pitchFamily="34" charset="-128"/>
            </a:endParaRPr>
          </a:p>
          <a:p>
            <a:pPr eaLnBrk="1" hangingPunct="1">
              <a:defRPr/>
            </a:pPr>
            <a:r>
              <a:rPr lang="en-US" dirty="0" smtClean="0">
                <a:cs typeface="MS PGothic" pitchFamily="34" charset="-128"/>
              </a:rPr>
              <a:t>DISCUSSION POINTS AND QUESTIONS FOR THE CLASS:</a:t>
            </a:r>
            <a:endParaRPr lang="en-AU" dirty="0" smtClean="0"/>
          </a:p>
          <a:p>
            <a:pPr>
              <a:defRPr/>
            </a:pPr>
            <a:endParaRPr lang="en-AU" dirty="0"/>
          </a:p>
        </p:txBody>
      </p:sp>
      <p:sp>
        <p:nvSpPr>
          <p:cNvPr id="4" name="Slide Number Placeholder 3"/>
          <p:cNvSpPr>
            <a:spLocks noGrp="1"/>
          </p:cNvSpPr>
          <p:nvPr>
            <p:ph type="sldNum" sz="quarter" idx="5"/>
          </p:nvPr>
        </p:nvSpPr>
        <p:spPr/>
        <p:txBody>
          <a:bodyPr/>
          <a:lstStyle/>
          <a:p>
            <a:pPr>
              <a:defRPr/>
            </a:pPr>
            <a:fld id="{D119BB29-B22D-41A8-9524-6184F4E02B74}" type="slidenum">
              <a:rPr lang="en-AU" smtClean="0"/>
              <a:pPr>
                <a:defRPr/>
              </a:pPr>
              <a:t>200</a:t>
            </a:fld>
            <a:endParaRPr lang="en-AU" dirty="0"/>
          </a:p>
        </p:txBody>
      </p:sp>
    </p:spTree>
    <p:extLst>
      <p:ext uri="{BB962C8B-B14F-4D97-AF65-F5344CB8AC3E}">
        <p14:creationId xmlns:p14="http://schemas.microsoft.com/office/powerpoint/2010/main" val="18217157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eaLnBrk="1" hangingPunct="1">
              <a:spcBef>
                <a:spcPct val="0"/>
              </a:spcBef>
            </a:pPr>
            <a:r>
              <a:rPr lang="en-AU" altLang="en-US" smtClean="0">
                <a:cs typeface="Calibri" panose="020F0502020204030204" pitchFamily="34" charset="0"/>
              </a:rPr>
              <a:t>SLIDE EXPLANATION:</a:t>
            </a:r>
          </a:p>
          <a:p>
            <a:pPr defTabSz="457200"/>
            <a:r>
              <a:rPr lang="en-AU" altLang="en-US" smtClean="0"/>
              <a:t>Meta-analysis is only appropriate when studies are considered similar enough from a clinical and methodological point of view (homogenous studies).  If studies are heterogeneous from a clinical (e.g. population, intervention, comparator and outcome) or methodological (i.e. study design and risk of bias) point of view then it is uncertain if it is appropriate to synthesize the respective studies with meta-analysis. </a:t>
            </a:r>
          </a:p>
          <a:p>
            <a:pPr defTabSz="457200" eaLnBrk="1" hangingPunct="1">
              <a:spcBef>
                <a:spcPts val="600"/>
              </a:spcBef>
            </a:pPr>
            <a:endParaRPr lang="en-AU" altLang="en-US" smtClean="0">
              <a:cs typeface="Calibri" panose="020F0502020204030204" pitchFamily="34" charset="0"/>
            </a:endParaRPr>
          </a:p>
          <a:p>
            <a:pPr defTabSz="457200" eaLnBrk="1" hangingPunct="1">
              <a:spcBef>
                <a:spcPts val="600"/>
              </a:spcBef>
            </a:pPr>
            <a:r>
              <a:rPr lang="en-AU" altLang="en-US" smtClean="0">
                <a:cs typeface="Calibri" panose="020F0502020204030204" pitchFamily="34" charset="0"/>
              </a:rPr>
              <a:t>REFERENCES:</a:t>
            </a:r>
          </a:p>
          <a:p>
            <a:pPr defTabSz="457200" eaLnBrk="1" hangingPunct="1">
              <a:spcBef>
                <a:spcPct val="0"/>
              </a:spcBef>
            </a:pPr>
            <a:r>
              <a:rPr lang="en-AU" altLang="en-US" smtClean="0"/>
              <a:t>Tufanaru C, Munn Z, Stephenson M, Aromataris E. Fixed or random effects meta-analysis? Common methodological issues in systematic reviews of effectiveness. International Journal of Evidence Based Healthcare. 2015 Sep;13(3):196-207. </a:t>
            </a:r>
          </a:p>
          <a:p>
            <a:pPr defTabSz="457200" eaLnBrk="1" hangingPunct="1"/>
            <a:endParaRPr lang="en-US" altLang="en-US" smtClean="0">
              <a:ea typeface="MS PGothic" panose="020B0600070205080204" pitchFamily="34" charset="-128"/>
            </a:endParaRPr>
          </a:p>
          <a:p>
            <a:pPr defTabSz="457200" eaLnBrk="1" hangingPunct="1"/>
            <a:r>
              <a:rPr lang="en-US" altLang="en-US" smtClean="0">
                <a:ea typeface="MS PGothic" panose="020B0600070205080204" pitchFamily="34" charset="-128"/>
              </a:rPr>
              <a:t>EXAMPLES:</a:t>
            </a:r>
          </a:p>
          <a:p>
            <a:pPr defTabSz="457200" eaLnBrk="1" hangingPunct="1"/>
            <a:endParaRPr lang="en-US" altLang="en-US" smtClean="0">
              <a:ea typeface="MS PGothic" panose="020B0600070205080204" pitchFamily="34" charset="-128"/>
            </a:endParaRPr>
          </a:p>
          <a:p>
            <a:pPr defTabSz="457200" eaLnBrk="1" hangingPunct="1"/>
            <a:r>
              <a:rPr lang="en-US" altLang="en-US" smtClean="0">
                <a:ea typeface="MS PGothic" panose="020B0600070205080204" pitchFamily="34" charset="-128"/>
              </a:rPr>
              <a:t>DISCUSSION POINTS AND QUESTIONS FOR THE CLASS:</a:t>
            </a:r>
            <a:endParaRPr lang="en-AU" altLang="en-US" smtClean="0"/>
          </a:p>
          <a:p>
            <a:pPr defTabSz="457200"/>
            <a:endParaRPr lang="en-AU" altLang="en-US" smtClean="0"/>
          </a:p>
          <a:p>
            <a:pPr defTabSz="457200"/>
            <a:endParaRPr lang="en-AU" altLang="en-US" smtClean="0"/>
          </a:p>
        </p:txBody>
      </p:sp>
      <p:sp>
        <p:nvSpPr>
          <p:cNvPr id="4" name="Slide Number Placeholder 3"/>
          <p:cNvSpPr>
            <a:spLocks noGrp="1"/>
          </p:cNvSpPr>
          <p:nvPr>
            <p:ph type="sldNum" sz="quarter" idx="5"/>
          </p:nvPr>
        </p:nvSpPr>
        <p:spPr/>
        <p:txBody>
          <a:bodyPr/>
          <a:lstStyle/>
          <a:p>
            <a:pPr>
              <a:defRPr/>
            </a:pPr>
            <a:fld id="{8FE2F7D8-9B60-4C6F-8DE8-CD6C05E67E8C}" type="slidenum">
              <a:rPr lang="en-AU" smtClean="0"/>
              <a:pPr>
                <a:defRPr/>
              </a:pPr>
              <a:t>201</a:t>
            </a:fld>
            <a:endParaRPr lang="en-AU" dirty="0"/>
          </a:p>
        </p:txBody>
      </p:sp>
    </p:spTree>
    <p:extLst>
      <p:ext uri="{BB962C8B-B14F-4D97-AF65-F5344CB8AC3E}">
        <p14:creationId xmlns:p14="http://schemas.microsoft.com/office/powerpoint/2010/main" val="30168345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defTabSz="457200" eaLnBrk="1" fontAlgn="auto" hangingPunct="1">
              <a:spcBef>
                <a:spcPts val="0"/>
              </a:spcBef>
              <a:spcAft>
                <a:spcPts val="0"/>
              </a:spcAft>
              <a:defRPr/>
            </a:pPr>
            <a:r>
              <a:rPr lang="en-AU" dirty="0" smtClean="0">
                <a:ea typeface="Calibri"/>
                <a:cs typeface="Calibri"/>
              </a:rPr>
              <a:t>SLIDE EXPLANATION:</a:t>
            </a:r>
          </a:p>
          <a:p>
            <a:pPr defTabSz="457200" eaLnBrk="1" fontAlgn="auto" hangingPunct="1">
              <a:spcBef>
                <a:spcPts val="0"/>
              </a:spcBef>
              <a:spcAft>
                <a:spcPts val="0"/>
              </a:spcAft>
              <a:defRPr/>
            </a:pPr>
            <a:r>
              <a:rPr lang="en-AU" dirty="0" smtClean="0"/>
              <a:t>Clinical heterogeneity refers to differences between studies in the characteristics of their populations, interventions and outcomes (or other like elements dependent on the type of review such as condition or context). Methodological heterogeneity refers to differences between studies in their study designs and quality. Statistical heterogeneity refers to the variation of effects between studies. It may be due to clinical heterogeneity or methodological heterogeneity or chance.</a:t>
            </a:r>
          </a:p>
          <a:p>
            <a:pPr eaLnBrk="1" fontAlgn="auto" hangingPunct="1">
              <a:spcBef>
                <a:spcPts val="0"/>
              </a:spcBef>
              <a:spcAft>
                <a:spcPts val="0"/>
              </a:spcAft>
              <a:defRPr/>
            </a:pPr>
            <a:endParaRPr lang="en-AU" dirty="0" smtClean="0"/>
          </a:p>
          <a:p>
            <a:pPr eaLnBrk="1" fontAlgn="auto" hangingPunct="1">
              <a:spcBef>
                <a:spcPts val="600"/>
              </a:spcBef>
              <a:spcAft>
                <a:spcPts val="0"/>
              </a:spcAft>
              <a:defRPr/>
            </a:pPr>
            <a:r>
              <a:rPr lang="en-AU" dirty="0" smtClean="0">
                <a:ea typeface="Calibri"/>
                <a:cs typeface="Calibri"/>
              </a:rPr>
              <a:t>REFERENCES:</a:t>
            </a:r>
          </a:p>
          <a:p>
            <a:pPr defTabSz="457200" eaLnBrk="1" fontAlgn="auto" hangingPunct="1">
              <a:spcBef>
                <a:spcPts val="0"/>
              </a:spcBef>
              <a:spcAft>
                <a:spcPts val="0"/>
              </a:spcAft>
              <a:defRPr/>
            </a:pPr>
            <a:r>
              <a:rPr lang="en-AU" dirty="0" smtClean="0"/>
              <a:t>Khan K, Kunz R, Kleijnen J, Antes G. Systematic reviews to support evidence-based medicine. How to review and apply findings of healthcare research. Second edition. London: Hodder Arnold, 2011.</a:t>
            </a:r>
          </a:p>
          <a:p>
            <a:pPr defTabSz="457200" eaLnBrk="1" fontAlgn="auto" hangingPunct="1">
              <a:spcBef>
                <a:spcPts val="0"/>
              </a:spcBef>
              <a:spcAft>
                <a:spcPts val="0"/>
              </a:spcAft>
              <a:defRPr/>
            </a:pPr>
            <a:r>
              <a:rPr lang="en-US" dirty="0" smtClean="0">
                <a:cs typeface="MS PGothic" pitchFamily="34" charset="-128"/>
              </a:rPr>
              <a:t>Munn Z, Tufanaru C, Aromataris E. Data extraction and synthesis. American Journal of Nursing. 2014 114(7): 49-54.</a:t>
            </a:r>
          </a:p>
          <a:p>
            <a:pPr defTabSz="457200" eaLnBrk="1" fontAlgn="auto" hangingPunct="1">
              <a:spcBef>
                <a:spcPts val="0"/>
              </a:spcBef>
              <a:spcAft>
                <a:spcPts val="0"/>
              </a:spcAft>
              <a:defRPr/>
            </a:pPr>
            <a:r>
              <a:rPr lang="en-AU" dirty="0" smtClean="0"/>
              <a:t>Tufanaru C, Munn Z, Stephenson M, Aromataris E. Fixed or random effects meta-analysis? Common methodological issues in systematic reviews of effectiveness. International Journal of Evidence Based Healthcare. 2015 Sep;13(3):196-207. </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marL="171450" indent="-171450" eaLnBrk="1" fontAlgn="auto" hangingPunct="1">
              <a:spcBef>
                <a:spcPts val="0"/>
              </a:spcBef>
              <a:spcAft>
                <a:spcPts val="0"/>
              </a:spcAft>
              <a:buFont typeface="Arial" panose="020B0604020202020204" pitchFamily="34" charset="0"/>
              <a:buChar char="•"/>
              <a:defRPr/>
            </a:pPr>
            <a:r>
              <a:rPr lang="en-US" dirty="0" smtClean="0"/>
              <a:t>Clinical heterogeneity may be present when some studies looking at exercise interventions in the elderly include active elderly people living in the community while other studies include elderly nursing home residents with and without dementia</a:t>
            </a:r>
          </a:p>
          <a:p>
            <a:pPr marL="171450" indent="-171450" eaLnBrk="1" fontAlgn="auto" hangingPunct="1">
              <a:spcBef>
                <a:spcPts val="0"/>
              </a:spcBef>
              <a:spcAft>
                <a:spcPts val="0"/>
              </a:spcAft>
              <a:buFont typeface="Arial" panose="020B0604020202020204" pitchFamily="34" charset="0"/>
              <a:buChar char="•"/>
              <a:defRPr/>
            </a:pPr>
            <a:r>
              <a:rPr lang="en-US" dirty="0" smtClean="0"/>
              <a:t>Methodological heterogeneity may result when some</a:t>
            </a:r>
            <a:r>
              <a:rPr lang="en-AU" dirty="0" smtClean="0"/>
              <a:t> trials examining the effectiveness of a drug for hypertension against a placebo blind those assessing outcomes while in other trials outcome assessors are not blinded and know which treatment the participants received</a:t>
            </a:r>
            <a:endParaRPr lang="en-US" dirty="0" smtClean="0"/>
          </a:p>
          <a:p>
            <a:pPr marL="171450" indent="-171450" defTabSz="457200" eaLnBrk="1" fontAlgn="auto" hangingPunct="1">
              <a:spcBef>
                <a:spcPts val="0"/>
              </a:spcBef>
              <a:spcAft>
                <a:spcPts val="0"/>
              </a:spcAft>
              <a:buFont typeface="Arial" panose="020B0604020202020204" pitchFamily="34" charset="0"/>
              <a:buChar char="•"/>
              <a:defRPr/>
            </a:pPr>
            <a:r>
              <a:rPr lang="en-US" dirty="0" smtClean="0"/>
              <a:t>Statistical heterogeneity may result when some studies looking at the effect of administering </a:t>
            </a:r>
            <a:r>
              <a:rPr lang="en-AU" dirty="0" smtClean="0"/>
              <a:t>fluids for preventing post-dural puncture headache produce a positive beneficial effect while others result in a negative or harmful effect</a:t>
            </a:r>
          </a:p>
          <a:p>
            <a:pPr marL="171450" indent="-171450" eaLnBrk="1" fontAlgn="auto" hangingPunct="1">
              <a:spcBef>
                <a:spcPts val="0"/>
              </a:spcBef>
              <a:spcAft>
                <a:spcPts val="0"/>
              </a:spcAft>
              <a:buFont typeface="Arial" panose="020B0604020202020204" pitchFamily="34" charset="0"/>
              <a:buChar char="•"/>
              <a:defRPr/>
            </a:pPr>
            <a:endParaRPr lang="en-US" dirty="0" smtClean="0"/>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endParaRPr lang="en-AU" dirty="0" smtClean="0"/>
          </a:p>
          <a:p>
            <a:pPr eaLnBrk="1" fontAlgn="auto" hangingPunct="1">
              <a:spcBef>
                <a:spcPts val="0"/>
              </a:spcBef>
              <a:spcAft>
                <a:spcPts val="0"/>
              </a:spcAft>
              <a:defRPr/>
            </a:pPr>
            <a:endParaRPr lang="en-AU" dirty="0"/>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419F341-9B2A-4E32-BA8F-B37EDC2075DE}" type="slidenum">
              <a:rPr lang="en-AU" altLang="en-US" smtClean="0">
                <a:solidFill>
                  <a:srgbClr val="000000"/>
                </a:solidFill>
              </a:rPr>
              <a:pPr/>
              <a:t>202</a:t>
            </a:fld>
            <a:endParaRPr lang="en-AU" altLang="en-US" smtClean="0">
              <a:solidFill>
                <a:srgbClr val="000000"/>
              </a:solidFill>
            </a:endParaRPr>
          </a:p>
        </p:txBody>
      </p:sp>
    </p:spTree>
    <p:extLst>
      <p:ext uri="{BB962C8B-B14F-4D97-AF65-F5344CB8AC3E}">
        <p14:creationId xmlns:p14="http://schemas.microsoft.com/office/powerpoint/2010/main" val="24562622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92500" lnSpcReduction="20000"/>
          </a:bodyPr>
          <a:lstStyle/>
          <a:p>
            <a:pPr defTabSz="457200" eaLnBrk="1" fontAlgn="auto" hangingPunct="1">
              <a:spcBef>
                <a:spcPts val="0"/>
              </a:spcBef>
              <a:spcAft>
                <a:spcPts val="0"/>
              </a:spcAft>
              <a:defRPr/>
            </a:pPr>
            <a:r>
              <a:rPr lang="en-AU" dirty="0" smtClean="0">
                <a:ea typeface="Calibri"/>
                <a:cs typeface="Calibri"/>
              </a:rPr>
              <a:t>SLIDE EXPLANATION:</a:t>
            </a:r>
          </a:p>
          <a:p>
            <a:pPr eaLnBrk="1" fontAlgn="auto" hangingPunct="1">
              <a:spcBef>
                <a:spcPts val="0"/>
              </a:spcBef>
              <a:spcAft>
                <a:spcPts val="0"/>
              </a:spcAft>
              <a:defRPr/>
            </a:pPr>
            <a:r>
              <a:rPr lang="en-AU" dirty="0" smtClean="0"/>
              <a:t>The presence of heterogeneity between studies should be carefully investigated. How do you determine if studies are clinically or methodologically heterogeneous? In many circumstances common sense can be applied when considering whether the patients, interventions, outcomes, study designs and quality in each of the included studies are sufficiently similar. </a:t>
            </a:r>
          </a:p>
          <a:p>
            <a:pPr eaLnBrk="1" fontAlgn="auto" hangingPunct="1">
              <a:spcBef>
                <a:spcPts val="0"/>
              </a:spcBef>
              <a:spcAft>
                <a:spcPts val="0"/>
              </a:spcAft>
              <a:defRPr/>
            </a:pPr>
            <a:endParaRPr lang="en-AU" dirty="0" smtClean="0"/>
          </a:p>
          <a:p>
            <a:pPr eaLnBrk="1" fontAlgn="auto" hangingPunct="1">
              <a:spcBef>
                <a:spcPts val="0"/>
              </a:spcBef>
              <a:spcAft>
                <a:spcPts val="0"/>
              </a:spcAft>
              <a:defRPr/>
            </a:pPr>
            <a:r>
              <a:rPr lang="en-AU" dirty="0" smtClean="0"/>
              <a:t>For statistical heterogeneity, you can start by visually inspecting the forest plot/graphical display. If confidence intervals for the results of individual studies have poor overlap, this generally indicates the presence of statistical heterogeneity. More formally, statistical tests for heterogeneity are available such as the standard chi-squared test (Cochran Q) and the I square statistic.</a:t>
            </a:r>
          </a:p>
          <a:p>
            <a:pPr eaLnBrk="1" fontAlgn="auto" hangingPunct="1">
              <a:spcBef>
                <a:spcPts val="0"/>
              </a:spcBef>
              <a:spcAft>
                <a:spcPts val="0"/>
              </a:spcAft>
              <a:defRPr/>
            </a:pPr>
            <a:endParaRPr lang="en-AU" dirty="0" smtClean="0"/>
          </a:p>
          <a:p>
            <a:pPr eaLnBrk="1" fontAlgn="auto" hangingPunct="1">
              <a:spcBef>
                <a:spcPts val="600"/>
              </a:spcBef>
              <a:spcAft>
                <a:spcPts val="0"/>
              </a:spcAft>
              <a:defRPr/>
            </a:pPr>
            <a:r>
              <a:rPr lang="en-AU" dirty="0" smtClean="0">
                <a:ea typeface="Calibri"/>
                <a:cs typeface="Calibri"/>
              </a:rPr>
              <a:t>REFERENCES:</a:t>
            </a:r>
          </a:p>
          <a:p>
            <a:pPr defTabSz="457200" eaLnBrk="1" fontAlgn="auto" hangingPunct="1">
              <a:spcBef>
                <a:spcPts val="0"/>
              </a:spcBef>
              <a:spcAft>
                <a:spcPts val="0"/>
              </a:spcAft>
              <a:defRPr/>
            </a:pPr>
            <a:r>
              <a:rPr lang="en-AU" dirty="0" smtClean="0"/>
              <a:t>Higgins JPT, Green S (editors). Cochrane Handbook for Systematic Reviews of Interventions Version 5.1.0 [updated March 2011]. The Cochrane Collaboration, 2011. Available from www.cochrane-handbook.org.</a:t>
            </a:r>
          </a:p>
          <a:p>
            <a:pPr defTabSz="457200" eaLnBrk="1" fontAlgn="auto" hangingPunct="1">
              <a:spcBef>
                <a:spcPts val="0"/>
              </a:spcBef>
              <a:spcAft>
                <a:spcPts val="0"/>
              </a:spcAft>
              <a:defRPr/>
            </a:pPr>
            <a:r>
              <a:rPr lang="en-AU" dirty="0" smtClean="0"/>
              <a:t>Munn Z, Tufanaru C, Aromataris E. JBI's systematic reviews: data extraction and synthesis. AJN The American Journal of Nursing, 2014;114(7):49-54.</a:t>
            </a:r>
          </a:p>
          <a:p>
            <a:pPr defTabSz="457200" eaLnBrk="1" fontAlgn="auto" hangingPunct="1">
              <a:spcBef>
                <a:spcPts val="0"/>
              </a:spcBef>
              <a:spcAft>
                <a:spcPts val="0"/>
              </a:spcAft>
              <a:defRPr/>
            </a:pPr>
            <a:r>
              <a:rPr lang="en-AU" dirty="0" smtClean="0"/>
              <a:t>The Joanna Briggs Institute. The Joanna Briggs Institute Reviewers’ Manual: 2014 Edition. Adelaide: The Joanna Briggs Institute 2014.</a:t>
            </a:r>
            <a:endParaRPr lang="en-US" dirty="0" smtClean="0"/>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endParaRPr lang="en-AU" dirty="0" smtClean="0"/>
          </a:p>
          <a:p>
            <a:pPr eaLnBrk="1" fontAlgn="auto" hangingPunct="1">
              <a:spcBef>
                <a:spcPts val="0"/>
              </a:spcBef>
              <a:spcAft>
                <a:spcPts val="0"/>
              </a:spcAft>
              <a:defRPr/>
            </a:pPr>
            <a:endParaRPr lang="en-AU" dirty="0"/>
          </a:p>
        </p:txBody>
      </p:sp>
      <p:sp>
        <p:nvSpPr>
          <p:cNvPr id="224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0C4627D-B04B-45E1-ABEE-5B48B95F3EBD}" type="slidenum">
              <a:rPr lang="en-AU" altLang="en-US" smtClean="0"/>
              <a:pPr/>
              <a:t>203</a:t>
            </a:fld>
            <a:endParaRPr lang="en-AU" altLang="en-US" smtClean="0"/>
          </a:p>
        </p:txBody>
      </p:sp>
    </p:spTree>
    <p:extLst>
      <p:ext uri="{BB962C8B-B14F-4D97-AF65-F5344CB8AC3E}">
        <p14:creationId xmlns:p14="http://schemas.microsoft.com/office/powerpoint/2010/main" val="12808891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eaLnBrk="1" hangingPunct="1">
              <a:spcBef>
                <a:spcPct val="0"/>
              </a:spcBef>
            </a:pPr>
            <a:r>
              <a:rPr lang="en-AU" altLang="en-US" smtClean="0">
                <a:cs typeface="Calibri" panose="020F0502020204030204" pitchFamily="34" charset="0"/>
              </a:rPr>
              <a:t>SLIDE EXPLANATION:</a:t>
            </a:r>
          </a:p>
          <a:p>
            <a:pPr defTabSz="457200" eaLnBrk="1" hangingPunct="1">
              <a:spcBef>
                <a:spcPct val="0"/>
              </a:spcBef>
            </a:pPr>
            <a:r>
              <a:rPr lang="en-AU" altLang="en-US" smtClean="0"/>
              <a:t>Common tests for heterogeneity assume the null hypothesis that all the apparent variability between individual study results is due to chance. The standard chi-squared test (Cochran Q test) for statistical heterogeneity tests the statistical hypothesis that the true treatments effects (the effect size parameters) are the same in all the primary studies included in meta-analysis. It generates a probability, presented as a P value, that between-study differences in results are equal to or greater than those observed are likely to occur simply by chance. If results of the test are statistically significant (P-value &lt;0.05), the statistical hypothesis that the true treatments effects are the same in all the primary studies included in meta-analysis (the hypothesis of homogeneity) is rejected, therefore, it is considered that there is statistical heterogeneity.</a:t>
            </a:r>
          </a:p>
          <a:p>
            <a:pPr defTabSz="457200" eaLnBrk="1" hangingPunct="1">
              <a:spcBef>
                <a:spcPct val="0"/>
              </a:spcBef>
            </a:pPr>
            <a:endParaRPr lang="en-AU" altLang="en-US" smtClean="0"/>
          </a:p>
          <a:p>
            <a:pPr defTabSz="457200" eaLnBrk="1" hangingPunct="1">
              <a:spcBef>
                <a:spcPts val="600"/>
              </a:spcBef>
            </a:pPr>
            <a:r>
              <a:rPr lang="en-AU" altLang="en-US" smtClean="0">
                <a:cs typeface="Calibri" panose="020F0502020204030204" pitchFamily="34" charset="0"/>
              </a:rPr>
              <a:t>REFERENCES:</a:t>
            </a:r>
          </a:p>
          <a:p>
            <a:pPr defTabSz="457200" eaLnBrk="1" hangingPunct="1">
              <a:spcBef>
                <a:spcPct val="0"/>
              </a:spcBef>
            </a:pPr>
            <a:r>
              <a:rPr lang="en-AU" altLang="en-US" smtClean="0"/>
              <a:t>The Joanna Briggs Institute. Joanna Briggs Institute Reviewers’ Manual: 2016 edition/supplement: Systematic Reviews of Effectiveness Evidence. The Joanna Briggs Institute 2016 (in press).</a:t>
            </a:r>
            <a:endParaRPr lang="en-US" altLang="en-US" smtClean="0"/>
          </a:p>
          <a:p>
            <a:pPr defTabSz="457200" eaLnBrk="1" hangingPunct="1">
              <a:spcBef>
                <a:spcPct val="0"/>
              </a:spcBef>
            </a:pPr>
            <a:endParaRPr lang="en-US" altLang="en-US" smtClean="0">
              <a:ea typeface="MS PGothic" panose="020B0600070205080204" pitchFamily="34" charset="-128"/>
            </a:endParaRPr>
          </a:p>
          <a:p>
            <a:pPr defTabSz="457200" eaLnBrk="1" hangingPunct="1">
              <a:spcBef>
                <a:spcPct val="0"/>
              </a:spcBef>
            </a:pPr>
            <a:r>
              <a:rPr lang="en-US" altLang="en-US" smtClean="0">
                <a:ea typeface="MS PGothic" panose="020B0600070205080204" pitchFamily="34" charset="-128"/>
              </a:rPr>
              <a:t>EXAMPLES:</a:t>
            </a:r>
          </a:p>
          <a:p>
            <a:pPr defTabSz="457200" eaLnBrk="1" hangingPunct="1">
              <a:spcBef>
                <a:spcPct val="0"/>
              </a:spcBef>
            </a:pPr>
            <a:endParaRPr lang="en-US" altLang="en-US" smtClean="0">
              <a:ea typeface="MS PGothic" panose="020B0600070205080204" pitchFamily="34" charset="-128"/>
            </a:endParaRPr>
          </a:p>
          <a:p>
            <a:pPr defTabSz="457200" eaLnBrk="1" hangingPunct="1">
              <a:spcBef>
                <a:spcPct val="0"/>
              </a:spcBef>
            </a:pPr>
            <a:r>
              <a:rPr lang="en-US" altLang="en-US" smtClean="0">
                <a:ea typeface="MS PGothic" panose="020B0600070205080204" pitchFamily="34" charset="-128"/>
              </a:rPr>
              <a:t>DISCUSSION POINTS AND QUESTIONS FOR THE CLASS:</a:t>
            </a:r>
            <a:endParaRPr lang="en-AU" altLang="en-US" smtClean="0"/>
          </a:p>
          <a:p>
            <a:pPr defTabSz="457200" eaLnBrk="1" hangingPunct="1">
              <a:spcBef>
                <a:spcPct val="0"/>
              </a:spcBef>
            </a:pPr>
            <a:endParaRPr lang="en-AU" altLang="en-US" smtClean="0"/>
          </a:p>
        </p:txBody>
      </p:sp>
      <p:sp>
        <p:nvSpPr>
          <p:cNvPr id="226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2EB1C4B-CD27-488A-81AD-E967E17C4385}" type="slidenum">
              <a:rPr lang="en-AU" altLang="en-US" smtClean="0"/>
              <a:pPr/>
              <a:t>204</a:t>
            </a:fld>
            <a:endParaRPr lang="en-AU" altLang="en-US" smtClean="0"/>
          </a:p>
        </p:txBody>
      </p:sp>
    </p:spTree>
    <p:extLst>
      <p:ext uri="{BB962C8B-B14F-4D97-AF65-F5344CB8AC3E}">
        <p14:creationId xmlns:p14="http://schemas.microsoft.com/office/powerpoint/2010/main" val="33584849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92500" lnSpcReduction="10000"/>
          </a:bodyPr>
          <a:lstStyle/>
          <a:p>
            <a:pPr defTabSz="457200" eaLnBrk="1" fontAlgn="auto" hangingPunct="1">
              <a:spcBef>
                <a:spcPts val="0"/>
              </a:spcBef>
              <a:spcAft>
                <a:spcPts val="0"/>
              </a:spcAft>
              <a:defRPr/>
            </a:pPr>
            <a:r>
              <a:rPr lang="en-AU" dirty="0" smtClean="0">
                <a:ea typeface="Calibri"/>
                <a:cs typeface="Calibri"/>
              </a:rPr>
              <a:t>SLIDE EXPLANATION:</a:t>
            </a:r>
          </a:p>
          <a:p>
            <a:pPr eaLnBrk="1" fontAlgn="auto" hangingPunct="1">
              <a:spcBef>
                <a:spcPts val="0"/>
              </a:spcBef>
              <a:spcAft>
                <a:spcPts val="0"/>
              </a:spcAft>
              <a:defRPr/>
            </a:pPr>
            <a:r>
              <a:rPr lang="en-AU" dirty="0" smtClean="0"/>
              <a:t>The statistical power of the test is in most cases very low due to the small number of studies; heterogeneity may be present even if the Q statistic is not statistically significant at conventional levels of significance such as 0.05. A cut-off significance level of 0.10 rather than the usual 0.05 was advocated. With a small number of studies (&lt; 20), the Q test should be interpreted very cautiously. It is not appropriate to decide the meta-analysis model based only on the results of the Chi squared statistical test (Q test) for heterogeneity. </a:t>
            </a:r>
          </a:p>
          <a:p>
            <a:pPr eaLnBrk="1" fontAlgn="auto" hangingPunct="1">
              <a:spcBef>
                <a:spcPts val="0"/>
              </a:spcBef>
              <a:spcAft>
                <a:spcPts val="0"/>
              </a:spcAft>
              <a:defRPr/>
            </a:pPr>
            <a:endParaRPr lang="en-AU" dirty="0" smtClean="0"/>
          </a:p>
          <a:p>
            <a:pPr eaLnBrk="1" fontAlgn="auto" hangingPunct="1">
              <a:spcBef>
                <a:spcPts val="600"/>
              </a:spcBef>
              <a:spcAft>
                <a:spcPts val="0"/>
              </a:spcAft>
              <a:defRPr/>
            </a:pPr>
            <a:r>
              <a:rPr lang="en-AU" dirty="0" smtClean="0">
                <a:ea typeface="Calibri"/>
                <a:cs typeface="Calibri"/>
              </a:rPr>
              <a:t>REFERENCES:</a:t>
            </a:r>
          </a:p>
          <a:p>
            <a:pPr defTabSz="457200" eaLnBrk="1" fontAlgn="auto" hangingPunct="1">
              <a:spcBef>
                <a:spcPts val="0"/>
              </a:spcBef>
              <a:spcAft>
                <a:spcPts val="0"/>
              </a:spcAft>
              <a:defRPr/>
            </a:pPr>
            <a:r>
              <a:rPr lang="en-US" dirty="0" smtClean="0"/>
              <a:t>Higgins JPT, Green S (editors). Cochrane Handbook for Systematic Reviews of Interventions. Chichester (UK): John Wiley &amp; Sons, 2008.</a:t>
            </a:r>
            <a:endParaRPr lang="en-AU" dirty="0" smtClean="0"/>
          </a:p>
          <a:p>
            <a:pPr eaLnBrk="1" fontAlgn="auto" hangingPunct="1">
              <a:spcBef>
                <a:spcPts val="0"/>
              </a:spcBef>
              <a:spcAft>
                <a:spcPts val="0"/>
              </a:spcAft>
              <a:defRPr/>
            </a:pPr>
            <a:r>
              <a:rPr lang="en-AU" dirty="0" smtClean="0"/>
              <a:t>Huedo-Medina TB, Sánchez-Meca J, Marín-Martínez F, Botella J. Assessing heterogeneity in meta-analysis: Q statistic or I² index?. Psychological Methods. 2006;11(2):193.</a:t>
            </a:r>
          </a:p>
          <a:p>
            <a:pPr eaLnBrk="1" fontAlgn="auto" hangingPunct="1">
              <a:spcBef>
                <a:spcPts val="0"/>
              </a:spcBef>
              <a:spcAft>
                <a:spcPts val="0"/>
              </a:spcAft>
              <a:defRPr/>
            </a:pPr>
            <a:r>
              <a:rPr lang="en-AU" dirty="0" smtClean="0"/>
              <a:t>Sutton AJ, Abrams KR, Jones DR, Sheldon TA, Song F. Methods for meta-analysis in medical research. New York: Wiley, 2000.</a:t>
            </a:r>
          </a:p>
          <a:p>
            <a:pPr defTabSz="457200" eaLnBrk="1" fontAlgn="auto" hangingPunct="1">
              <a:spcBef>
                <a:spcPts val="0"/>
              </a:spcBef>
              <a:spcAft>
                <a:spcPts val="0"/>
              </a:spcAft>
              <a:defRPr/>
            </a:pPr>
            <a:r>
              <a:rPr lang="en-AU" dirty="0" smtClean="0"/>
              <a:t>The Joanna Briggs Institute. Joanna Briggs Institute Reviewers’ Manual: 2016 edition/supplement: Systematic Reviews of Effectiveness Evidence. The Joanna Briggs Institute 2016 (in press).</a:t>
            </a:r>
            <a:endParaRPr lang="en-US" dirty="0" smtClean="0">
              <a:cs typeface="MS PGothic" pitchFamily="34" charset="-128"/>
            </a:endParaRP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endParaRPr lang="en-AU" dirty="0" smtClean="0"/>
          </a:p>
          <a:p>
            <a:pPr eaLnBrk="1" fontAlgn="auto" hangingPunct="1">
              <a:spcBef>
                <a:spcPts val="0"/>
              </a:spcBef>
              <a:spcAft>
                <a:spcPts val="0"/>
              </a:spcAft>
              <a:defRPr/>
            </a:pPr>
            <a:endParaRPr lang="en-AU" dirty="0"/>
          </a:p>
        </p:txBody>
      </p:sp>
      <p:sp>
        <p:nvSpPr>
          <p:cNvPr id="228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A2BE4C1-E21E-4EE6-8609-8EEADE287099}" type="slidenum">
              <a:rPr lang="en-AU" altLang="en-US" smtClean="0"/>
              <a:pPr/>
              <a:t>205</a:t>
            </a:fld>
            <a:endParaRPr lang="en-AU" altLang="en-US" smtClean="0"/>
          </a:p>
        </p:txBody>
      </p:sp>
    </p:spTree>
    <p:extLst>
      <p:ext uri="{BB962C8B-B14F-4D97-AF65-F5344CB8AC3E}">
        <p14:creationId xmlns:p14="http://schemas.microsoft.com/office/powerpoint/2010/main" val="20606571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eaLnBrk="1" hangingPunct="1">
              <a:spcBef>
                <a:spcPct val="0"/>
              </a:spcBef>
            </a:pPr>
            <a:r>
              <a:rPr lang="en-AU" altLang="en-US" smtClean="0">
                <a:cs typeface="Calibri" panose="020F0502020204030204" pitchFamily="34" charset="0"/>
              </a:rPr>
              <a:t>SLIDE EXPLANATION:</a:t>
            </a:r>
          </a:p>
          <a:p>
            <a:pPr defTabSz="457200" eaLnBrk="1" hangingPunct="1">
              <a:spcBef>
                <a:spcPct val="0"/>
              </a:spcBef>
            </a:pPr>
            <a:r>
              <a:rPr lang="en-AU" altLang="en-US" smtClean="0"/>
              <a:t>The I square statistic (I2) is a test of heterogeneity used for quantifying inconsistency in meta-analysis. It describes the percentage of the variability in effect estimates that is due to heterogeneity.  I2 can be calculated from Cochrane Q. Any negative values of I2 are considered equal to 0, so that the range of I2 values is between 0% and 100%. A value of 0% indicates no observed heterogeneity, and larger values show increasing heterogeneity. If I2 = 0% this means that all variability in effect size estimates is due to sampling error within studies. If I2= 50% it means that half of the total variability among effect sizes is caused not by sampling error but by true heterogeneity between studies. With a small number of studies (&lt; 20), the I</a:t>
            </a:r>
            <a:r>
              <a:rPr lang="en-AU" altLang="en-US" baseline="30000" smtClean="0"/>
              <a:t>2</a:t>
            </a:r>
            <a:r>
              <a:rPr lang="en-AU" altLang="en-US" smtClean="0"/>
              <a:t> test should be interpreted very cautiously.</a:t>
            </a:r>
          </a:p>
          <a:p>
            <a:pPr defTabSz="457200" eaLnBrk="1" hangingPunct="1">
              <a:spcBef>
                <a:spcPct val="0"/>
              </a:spcBef>
            </a:pPr>
            <a:endParaRPr lang="en-AU" altLang="en-US" smtClean="0"/>
          </a:p>
          <a:p>
            <a:pPr defTabSz="457200" eaLnBrk="1" hangingPunct="1">
              <a:spcBef>
                <a:spcPts val="600"/>
              </a:spcBef>
            </a:pPr>
            <a:r>
              <a:rPr lang="en-AU" altLang="en-US" smtClean="0">
                <a:cs typeface="Calibri" panose="020F0502020204030204" pitchFamily="34" charset="0"/>
              </a:rPr>
              <a:t>REFERENCES:</a:t>
            </a:r>
          </a:p>
          <a:p>
            <a:pPr defTabSz="457200" eaLnBrk="1" hangingPunct="1">
              <a:spcBef>
                <a:spcPct val="0"/>
              </a:spcBef>
            </a:pPr>
            <a:endParaRPr lang="en-US" altLang="en-US" smtClean="0">
              <a:ea typeface="MS PGothic" panose="020B0600070205080204" pitchFamily="34" charset="-128"/>
            </a:endParaRPr>
          </a:p>
          <a:p>
            <a:pPr defTabSz="457200" eaLnBrk="1" hangingPunct="1">
              <a:spcBef>
                <a:spcPct val="0"/>
              </a:spcBef>
            </a:pPr>
            <a:r>
              <a:rPr lang="en-US" altLang="en-US" smtClean="0">
                <a:ea typeface="MS PGothic" panose="020B0600070205080204" pitchFamily="34" charset="-128"/>
              </a:rPr>
              <a:t>EXAMPLES:</a:t>
            </a:r>
          </a:p>
          <a:p>
            <a:pPr defTabSz="457200" eaLnBrk="1" hangingPunct="1">
              <a:spcBef>
                <a:spcPct val="0"/>
              </a:spcBef>
            </a:pPr>
            <a:endParaRPr lang="en-US" altLang="en-US" smtClean="0">
              <a:ea typeface="MS PGothic" panose="020B0600070205080204" pitchFamily="34" charset="-128"/>
            </a:endParaRPr>
          </a:p>
          <a:p>
            <a:pPr defTabSz="457200" eaLnBrk="1" hangingPunct="1">
              <a:spcBef>
                <a:spcPct val="0"/>
              </a:spcBef>
            </a:pPr>
            <a:r>
              <a:rPr lang="en-US" altLang="en-US" smtClean="0">
                <a:ea typeface="MS PGothic" panose="020B0600070205080204" pitchFamily="34" charset="-128"/>
              </a:rPr>
              <a:t>DISCUSSION POINTS AND QUESTIONS FOR THE CLASS:</a:t>
            </a:r>
            <a:endParaRPr lang="en-AU" altLang="en-US" smtClean="0"/>
          </a:p>
          <a:p>
            <a:pPr defTabSz="457200" eaLnBrk="1" hangingPunct="1">
              <a:spcBef>
                <a:spcPct val="0"/>
              </a:spcBef>
            </a:pPr>
            <a:endParaRPr lang="en-AU" altLang="en-US" smtClean="0"/>
          </a:p>
        </p:txBody>
      </p:sp>
      <p:sp>
        <p:nvSpPr>
          <p:cNvPr id="231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C020D55-180F-4ACB-9EFD-181C1AD26E90}" type="slidenum">
              <a:rPr lang="en-AU" altLang="en-US" smtClean="0"/>
              <a:pPr/>
              <a:t>207</a:t>
            </a:fld>
            <a:endParaRPr lang="en-AU" altLang="en-US" smtClean="0"/>
          </a:p>
        </p:txBody>
      </p:sp>
    </p:spTree>
    <p:extLst>
      <p:ext uri="{BB962C8B-B14F-4D97-AF65-F5344CB8AC3E}">
        <p14:creationId xmlns:p14="http://schemas.microsoft.com/office/powerpoint/2010/main" val="15461757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eaLnBrk="1" hangingPunct="1">
              <a:spcBef>
                <a:spcPct val="0"/>
              </a:spcBef>
            </a:pPr>
            <a:r>
              <a:rPr lang="en-AU" altLang="en-US" smtClean="0">
                <a:cs typeface="Calibri" panose="020F0502020204030204" pitchFamily="34" charset="0"/>
              </a:rPr>
              <a:t>SLIDE EXPLANATION:</a:t>
            </a:r>
          </a:p>
          <a:p>
            <a:pPr defTabSz="457200" eaLnBrk="1" hangingPunct="1">
              <a:spcBef>
                <a:spcPct val="0"/>
              </a:spcBef>
            </a:pPr>
            <a:r>
              <a:rPr lang="en-AU" altLang="en-US" smtClean="0"/>
              <a:t>Subgroup analyses may be done for subsets of participants (such as males and females), or for subsets of studies (such as different geographical locations). Subgroups may relate to subsets of studies (for example, trials using different durations of intervention) or to a subdivision of the outcome (for example, short-term, medium term, long-term). False negative and false positive significance tests increase in likelihood rapidly as more subgroup analyses are performed. (Higgins &amp; Green 2011)</a:t>
            </a:r>
          </a:p>
          <a:p>
            <a:pPr defTabSz="457200" eaLnBrk="1" hangingPunct="1">
              <a:spcBef>
                <a:spcPct val="0"/>
              </a:spcBef>
            </a:pPr>
            <a:endParaRPr lang="en-AU" altLang="en-US" smtClean="0">
              <a:cs typeface="Calibri" panose="020F0502020204030204" pitchFamily="34" charset="0"/>
            </a:endParaRPr>
          </a:p>
          <a:p>
            <a:pPr defTabSz="457200" eaLnBrk="1" hangingPunct="1">
              <a:spcBef>
                <a:spcPts val="600"/>
              </a:spcBef>
            </a:pPr>
            <a:r>
              <a:rPr lang="en-AU" altLang="en-US" smtClean="0">
                <a:cs typeface="Calibri" panose="020F0502020204030204" pitchFamily="34" charset="0"/>
              </a:rPr>
              <a:t>REFERENCES:</a:t>
            </a:r>
          </a:p>
          <a:p>
            <a:pPr defTabSz="457200" eaLnBrk="1" hangingPunct="1">
              <a:spcBef>
                <a:spcPct val="0"/>
              </a:spcBef>
            </a:pPr>
            <a:r>
              <a:rPr lang="en-AU" altLang="en-US" smtClean="0"/>
              <a:t>Higgins JPT, Green S (editors). Cochrane Handbook for Systematic Reviews of Interventions Version 5.1.0 [updated March 2011]. The Cochrane Collaboration, 2011. Available from www.cochrane-handbook.org.</a:t>
            </a:r>
          </a:p>
          <a:p>
            <a:pPr defTabSz="457200" eaLnBrk="1" hangingPunct="1">
              <a:spcBef>
                <a:spcPct val="0"/>
              </a:spcBef>
            </a:pPr>
            <a:endParaRPr lang="en-US" altLang="en-US" smtClean="0">
              <a:ea typeface="MS PGothic" panose="020B0600070205080204" pitchFamily="34" charset="-128"/>
            </a:endParaRPr>
          </a:p>
          <a:p>
            <a:pPr defTabSz="457200" eaLnBrk="1" hangingPunct="1">
              <a:spcBef>
                <a:spcPct val="0"/>
              </a:spcBef>
            </a:pPr>
            <a:r>
              <a:rPr lang="en-US" altLang="en-US" smtClean="0">
                <a:ea typeface="MS PGothic" panose="020B0600070205080204" pitchFamily="34" charset="-128"/>
              </a:rPr>
              <a:t>EXAMPLES:</a:t>
            </a:r>
          </a:p>
          <a:p>
            <a:pPr defTabSz="457200" eaLnBrk="1" hangingPunct="1">
              <a:spcBef>
                <a:spcPct val="0"/>
              </a:spcBef>
            </a:pPr>
            <a:endParaRPr lang="en-US" altLang="en-US" smtClean="0">
              <a:ea typeface="MS PGothic" panose="020B0600070205080204" pitchFamily="34" charset="-128"/>
            </a:endParaRPr>
          </a:p>
          <a:p>
            <a:pPr defTabSz="457200" eaLnBrk="1" hangingPunct="1">
              <a:spcBef>
                <a:spcPct val="0"/>
              </a:spcBef>
            </a:pPr>
            <a:r>
              <a:rPr lang="en-US" altLang="en-US" smtClean="0">
                <a:ea typeface="MS PGothic" panose="020B0600070205080204" pitchFamily="34" charset="-128"/>
              </a:rPr>
              <a:t>DISCUSSION POINTS AND QUESTIONS FOR THE CLASS:</a:t>
            </a:r>
            <a:endParaRPr lang="en-AU" altLang="en-US" smtClean="0"/>
          </a:p>
          <a:p>
            <a:pPr defTabSz="457200" eaLnBrk="1" hangingPunct="1">
              <a:spcBef>
                <a:spcPct val="0"/>
              </a:spcBef>
            </a:pPr>
            <a:endParaRPr lang="en-AU" altLang="en-US" smtClean="0"/>
          </a:p>
        </p:txBody>
      </p:sp>
      <p:sp>
        <p:nvSpPr>
          <p:cNvPr id="233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0DDB554-FA5D-48CF-9783-985402E6B725}" type="slidenum">
              <a:rPr lang="en-AU" altLang="en-US" smtClean="0"/>
              <a:pPr/>
              <a:t>208</a:t>
            </a:fld>
            <a:endParaRPr lang="en-AU" altLang="en-US" smtClean="0"/>
          </a:p>
        </p:txBody>
      </p:sp>
    </p:spTree>
    <p:extLst>
      <p:ext uri="{BB962C8B-B14F-4D97-AF65-F5344CB8AC3E}">
        <p14:creationId xmlns:p14="http://schemas.microsoft.com/office/powerpoint/2010/main" val="1323210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2386722-91AB-4763-81B2-EF0049E4DAAA}" type="slidenum">
              <a:rPr lang="en-US" altLang="en-US" smtClean="0"/>
              <a:pPr/>
              <a:t>26</a:t>
            </a:fld>
            <a:endParaRPr lang="en-US" altLang="en-US" smtClean="0"/>
          </a:p>
        </p:txBody>
      </p:sp>
      <p:sp>
        <p:nvSpPr>
          <p:cNvPr id="32771" name="Rectangle 2"/>
          <p:cNvSpPr>
            <a:spLocks noGrp="1" noRot="1" noChangeAspect="1" noChangeArrowheads="1" noTextEdit="1"/>
          </p:cNvSpPr>
          <p:nvPr>
            <p:ph type="sldImg"/>
          </p:nvPr>
        </p:nvSpPr>
        <p:spPr bwMode="auto">
          <a:xfrm>
            <a:off x="573088" y="744538"/>
            <a:ext cx="3382962" cy="1903412"/>
          </a:xfrm>
          <a:solidFill>
            <a:srgbClr val="FFFFFF"/>
          </a:solidFill>
          <a:ln>
            <a:solidFill>
              <a:srgbClr val="000000"/>
            </a:solidFill>
            <a:miter lim="800000"/>
            <a:headEnd/>
            <a:tailEnd/>
          </a:ln>
        </p:spPr>
      </p:sp>
      <p:sp>
        <p:nvSpPr>
          <p:cNvPr id="154628" name="Rectangle 3"/>
          <p:cNvSpPr>
            <a:spLocks noGrp="1" noChangeArrowheads="1"/>
          </p:cNvSpPr>
          <p:nvPr>
            <p:ph type="body" idx="1"/>
          </p:nvPr>
        </p:nvSpPr>
        <p:spPr>
          <a:xfrm>
            <a:off x="906463" y="2897188"/>
            <a:ext cx="4981575" cy="6289675"/>
          </a:xfrm>
          <a:solidFill>
            <a:srgbClr val="FFFFFF"/>
          </a:solidFill>
          <a:ln>
            <a:solidFill>
              <a:srgbClr val="000000"/>
            </a:solidFill>
          </a:ln>
        </p:spPr>
        <p:txBody>
          <a:bodyPr/>
          <a:lstStyle/>
          <a:p>
            <a:pPr eaLnBrk="1" fontAlgn="auto" hangingPunct="1">
              <a:spcBef>
                <a:spcPts val="600"/>
              </a:spcBef>
              <a:spcAft>
                <a:spcPts val="500"/>
              </a:spcAft>
              <a:defRPr/>
            </a:pPr>
            <a:r>
              <a:rPr lang="en-AU" dirty="0" smtClean="0">
                <a:ea typeface="Calibri"/>
                <a:cs typeface="Calibri"/>
              </a:rPr>
              <a:t>SLIDE EXPLANATION:</a:t>
            </a:r>
          </a:p>
          <a:p>
            <a:pPr eaLnBrk="1" fontAlgn="auto" hangingPunct="1">
              <a:spcBef>
                <a:spcPts val="600"/>
              </a:spcBef>
              <a:spcAft>
                <a:spcPts val="500"/>
              </a:spcAft>
              <a:defRPr/>
            </a:pPr>
            <a:r>
              <a:rPr lang="en-AU" dirty="0" smtClean="0">
                <a:cs typeface="MS PGothic" pitchFamily="34" charset="-128"/>
              </a:rPr>
              <a:t>Population = older adult with depressive disorders</a:t>
            </a:r>
          </a:p>
          <a:p>
            <a:pPr eaLnBrk="1" fontAlgn="auto" hangingPunct="1">
              <a:spcBef>
                <a:spcPts val="600"/>
              </a:spcBef>
              <a:spcAft>
                <a:spcPts val="500"/>
              </a:spcAft>
              <a:defRPr/>
            </a:pPr>
            <a:r>
              <a:rPr lang="en-AU" dirty="0" smtClean="0">
                <a:cs typeface="MS PGothic" pitchFamily="34" charset="-128"/>
              </a:rPr>
              <a:t>Intervention = non-pharmacological interventions</a:t>
            </a:r>
          </a:p>
          <a:p>
            <a:pPr eaLnBrk="1" fontAlgn="auto" hangingPunct="1">
              <a:spcBef>
                <a:spcPts val="600"/>
              </a:spcBef>
              <a:spcAft>
                <a:spcPts val="500"/>
              </a:spcAft>
              <a:defRPr/>
            </a:pPr>
            <a:r>
              <a:rPr lang="en-AU" dirty="0" smtClean="0">
                <a:cs typeface="MS PGothic" pitchFamily="34" charset="-128"/>
              </a:rPr>
              <a:t>Comparator = control interventions (usual care)</a:t>
            </a:r>
          </a:p>
          <a:p>
            <a:pPr eaLnBrk="1" fontAlgn="auto" hangingPunct="1">
              <a:spcBef>
                <a:spcPts val="600"/>
              </a:spcBef>
              <a:spcAft>
                <a:spcPts val="500"/>
              </a:spcAft>
              <a:defRPr/>
            </a:pPr>
            <a:r>
              <a:rPr lang="en-AU" dirty="0" smtClean="0">
                <a:cs typeface="MS PGothic" pitchFamily="34" charset="-128"/>
              </a:rPr>
              <a:t>Outcome = depressive symptoms</a:t>
            </a:r>
          </a:p>
          <a:p>
            <a:pPr eaLnBrk="1" fontAlgn="auto" hangingPunct="1">
              <a:spcBef>
                <a:spcPts val="600"/>
              </a:spcBef>
              <a:spcAft>
                <a:spcPts val="500"/>
              </a:spcAft>
              <a:defRPr/>
            </a:pPr>
            <a:endParaRPr lang="en-AU" dirty="0" smtClean="0">
              <a:cs typeface="MS PGothic" pitchFamily="34" charset="-128"/>
            </a:endParaRPr>
          </a:p>
          <a:p>
            <a:pPr eaLnBrk="1" fontAlgn="auto" hangingPunct="1">
              <a:spcBef>
                <a:spcPts val="600"/>
              </a:spcBef>
              <a:spcAft>
                <a:spcPts val="500"/>
              </a:spcAft>
              <a:defRPr/>
            </a:pPr>
            <a:r>
              <a:rPr lang="en-AU" dirty="0" smtClean="0">
                <a:cs typeface="MS PGothic" pitchFamily="34" charset="-128"/>
              </a:rPr>
              <a:t>Note that each element of the PICO will need clarification in the inclusion criteria which is addressed later in the program.</a:t>
            </a:r>
          </a:p>
          <a:p>
            <a:pPr eaLnBrk="1" fontAlgn="auto" hangingPunct="1">
              <a:spcBef>
                <a:spcPts val="600"/>
              </a:spcBef>
              <a:spcAft>
                <a:spcPts val="500"/>
              </a:spcAft>
              <a:defRPr/>
            </a:pPr>
            <a:endParaRPr lang="en-AU" dirty="0" smtClean="0">
              <a:cs typeface="MS PGothic" pitchFamily="34" charset="-128"/>
            </a:endParaRPr>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marL="171450" indent="-171450" eaLnBrk="1" fontAlgn="auto" hangingPunct="1">
              <a:spcBef>
                <a:spcPts val="600"/>
              </a:spcBef>
              <a:spcAft>
                <a:spcPts val="500"/>
              </a:spcAft>
              <a:buFont typeface="Arial" panose="020B0604020202020204" pitchFamily="34" charset="0"/>
              <a:buChar char="•"/>
              <a:defRPr/>
            </a:pPr>
            <a:r>
              <a:rPr lang="en-AU" dirty="0" smtClean="0">
                <a:cs typeface="MS PGothic" pitchFamily="34" charset="-128"/>
              </a:rPr>
              <a:t>What were different/similar to their original responses? </a:t>
            </a:r>
          </a:p>
          <a:p>
            <a:pPr eaLnBrk="1" fontAlgn="auto" hangingPunct="1">
              <a:spcBef>
                <a:spcPts val="0"/>
              </a:spcBef>
              <a:spcAft>
                <a:spcPts val="0"/>
              </a:spcAft>
              <a:defRPr/>
            </a:pPr>
            <a:endParaRPr lang="en-US" dirty="0">
              <a:cs typeface="MS PGothic" pitchFamily="34" charset="-128"/>
            </a:endParaRPr>
          </a:p>
        </p:txBody>
      </p:sp>
    </p:spTree>
    <p:extLst>
      <p:ext uri="{BB962C8B-B14F-4D97-AF65-F5344CB8AC3E}">
        <p14:creationId xmlns:p14="http://schemas.microsoft.com/office/powerpoint/2010/main" val="245178308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92500" lnSpcReduction="20000"/>
          </a:bodyPr>
          <a:lstStyle/>
          <a:p>
            <a:pPr defTabSz="457200" eaLnBrk="1" fontAlgn="auto" hangingPunct="1">
              <a:spcBef>
                <a:spcPts val="0"/>
              </a:spcBef>
              <a:spcAft>
                <a:spcPts val="0"/>
              </a:spcAft>
              <a:defRPr/>
            </a:pPr>
            <a:r>
              <a:rPr lang="en-AU" dirty="0" smtClean="0">
                <a:ea typeface="Calibri"/>
                <a:cs typeface="Calibri"/>
              </a:rPr>
              <a:t>SLIDE EXPLANATION:</a:t>
            </a:r>
          </a:p>
          <a:p>
            <a:pPr eaLnBrk="1" fontAlgn="auto" hangingPunct="1">
              <a:spcBef>
                <a:spcPts val="0"/>
              </a:spcBef>
              <a:spcAft>
                <a:spcPts val="0"/>
              </a:spcAft>
              <a:defRPr/>
            </a:pPr>
            <a:r>
              <a:rPr lang="en-AU" dirty="0" smtClean="0"/>
              <a:t>Sensitivity analysis  refers to the repetition of an analysis under different assumptions to examine the impact of these assumptions on the results. (Khan et al 2012) Example of sensitivity analysis include: using both models, that is, fixed effects model and random effects model for meta-analysis; computing meta-analysis with and without the inclusion of poor quality studies (regardless of how poor quality is defined); using both RR and OR for meta-analysis; computing meta-analysis with and without the inclusion of small sample size studies; or computing meta-analysis with and without the inclusion of a mega-trial.</a:t>
            </a:r>
          </a:p>
          <a:p>
            <a:pPr eaLnBrk="1" fontAlgn="auto" hangingPunct="1">
              <a:spcBef>
                <a:spcPts val="0"/>
              </a:spcBef>
              <a:spcAft>
                <a:spcPts val="0"/>
              </a:spcAft>
              <a:defRPr/>
            </a:pPr>
            <a:endParaRPr lang="en-AU" dirty="0" smtClean="0"/>
          </a:p>
          <a:p>
            <a:pPr eaLnBrk="1" fontAlgn="auto" hangingPunct="1">
              <a:spcBef>
                <a:spcPts val="0"/>
              </a:spcBef>
              <a:spcAft>
                <a:spcPts val="0"/>
              </a:spcAft>
              <a:defRPr/>
            </a:pPr>
            <a:r>
              <a:rPr lang="en-AU" dirty="0" smtClean="0"/>
              <a:t>Essentially, sensitivity analysis is done to determine whether the decisions made by reviewers (which may sometimes be arbitrary) have an impact on the results. If findings remain consistent across analyses, this means they are more robust and we can be more confident in the result. If not, then this is concerning and may mean the results should be interpreted with caution. </a:t>
            </a:r>
          </a:p>
          <a:p>
            <a:pPr eaLnBrk="1" fontAlgn="auto" hangingPunct="1">
              <a:spcBef>
                <a:spcPts val="0"/>
              </a:spcBef>
              <a:spcAft>
                <a:spcPts val="0"/>
              </a:spcAft>
              <a:defRPr/>
            </a:pPr>
            <a:endParaRPr lang="en-AU" dirty="0" smtClean="0"/>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r>
              <a:rPr lang="en-AU" dirty="0" smtClean="0"/>
              <a:t>Khan K, Kunz R, Kleijnen J, Antes G. Systematic reviews to support evidence-based medicine. How to review and apply findings of healthcare research. Second edition. London: Hodder Arnold, 2011.</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endParaRPr lang="en-AU" dirty="0" smtClean="0"/>
          </a:p>
          <a:p>
            <a:pPr eaLnBrk="1" fontAlgn="auto" hangingPunct="1">
              <a:spcBef>
                <a:spcPts val="0"/>
              </a:spcBef>
              <a:spcAft>
                <a:spcPts val="0"/>
              </a:spcAft>
              <a:defRPr/>
            </a:pPr>
            <a:endParaRPr lang="en-AU" dirty="0"/>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0B7C412-D0EB-4B3B-8361-82EAA1A59551}" type="slidenum">
              <a:rPr lang="en-AU" altLang="en-US" smtClean="0"/>
              <a:pPr/>
              <a:t>210</a:t>
            </a:fld>
            <a:endParaRPr lang="en-AU" altLang="en-US" smtClean="0"/>
          </a:p>
        </p:txBody>
      </p:sp>
    </p:spTree>
    <p:extLst>
      <p:ext uri="{BB962C8B-B14F-4D97-AF65-F5344CB8AC3E}">
        <p14:creationId xmlns:p14="http://schemas.microsoft.com/office/powerpoint/2010/main" val="42093637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50E207BD-B6ED-4C2B-9B09-C9E41C9DAED8}" type="slidenum">
              <a:rPr lang="en-GB" smtClean="0"/>
              <a:pPr>
                <a:defRPr/>
              </a:pPr>
              <a:t>213</a:t>
            </a:fld>
            <a:endParaRPr lang="en-GB"/>
          </a:p>
        </p:txBody>
      </p:sp>
    </p:spTree>
    <p:extLst>
      <p:ext uri="{BB962C8B-B14F-4D97-AF65-F5344CB8AC3E}">
        <p14:creationId xmlns:p14="http://schemas.microsoft.com/office/powerpoint/2010/main" val="200479323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sz="1100" smtClean="0">
                <a:cs typeface="Calibri" panose="020F0502020204030204" pitchFamily="34" charset="0"/>
              </a:rPr>
              <a:t>SLIDE EXPLANATION:</a:t>
            </a:r>
            <a:endParaRPr lang="en-US" altLang="en-US" sz="1100" smtClean="0">
              <a:latin typeface="Arial" panose="020B0604020202020204" pitchFamily="34" charset="0"/>
              <a:ea typeface="MS PGothic" panose="020B0600070205080204" pitchFamily="34" charset="-128"/>
            </a:endParaRPr>
          </a:p>
          <a:p>
            <a:pPr eaLnBrk="1" hangingPunct="1">
              <a:spcBef>
                <a:spcPct val="0"/>
              </a:spcBef>
            </a:pPr>
            <a:r>
              <a:rPr lang="en-US" altLang="en-US" sz="1100" smtClean="0">
                <a:latin typeface="Arial" panose="020B0604020202020204" pitchFamily="34" charset="0"/>
                <a:ea typeface="MS PGothic" panose="020B0600070205080204" pitchFamily="34" charset="-128"/>
              </a:rPr>
              <a:t>Now that we have discussed some of the concepts of synthesis and analysis of extracted data for a systematic review, we will attempt to try and do a meta-analysis with some of the data we started to extract yesterday.  Before we attempt the meta-analysis though we will need to complete phase two data extraction first. </a:t>
            </a:r>
            <a:r>
              <a:rPr lang="en-US" altLang="en-US" sz="1100" smtClean="0">
                <a:ea typeface="MS PGothic" panose="020B0600070205080204" pitchFamily="34" charset="-128"/>
              </a:rPr>
              <a:t>Refer participants to Activity 5 in the workbook. Logon to JBI SUMARI (as a team using one username and password) and </a:t>
            </a:r>
            <a:r>
              <a:rPr lang="en-AU" altLang="en-US" sz="1100" smtClean="0"/>
              <a:t>using the papers from activity 2 extract the data relevant to the outcome ‘Clinical Cure (Day 3)’. </a:t>
            </a:r>
            <a:r>
              <a:rPr lang="en-US" altLang="en-US" sz="1100" smtClean="0">
                <a:ea typeface="MS PGothic" panose="020B0600070205080204" pitchFamily="34" charset="-128"/>
              </a:rPr>
              <a:t>Using the results of both papers undertake a meta-analysis. Review the funnel plot and determine if results were statistically significant and whether statistical heterogeneity was present. </a:t>
            </a:r>
            <a:endParaRPr lang="en-US" altLang="en-US" sz="1100" u="sng" smtClean="0">
              <a:latin typeface="Arial" panose="020B0604020202020204" pitchFamily="34" charset="0"/>
              <a:ea typeface="MS PGothic" panose="020B0600070205080204" pitchFamily="34" charset="-128"/>
            </a:endParaRPr>
          </a:p>
          <a:p>
            <a:pPr algn="just" eaLnBrk="1" hangingPunct="1">
              <a:spcBef>
                <a:spcPct val="0"/>
              </a:spcBef>
            </a:pPr>
            <a:endParaRPr lang="en-US" altLang="en-US" sz="1100" smtClean="0"/>
          </a:p>
          <a:p>
            <a:pPr algn="just" eaLnBrk="1" hangingPunct="1">
              <a:spcBef>
                <a:spcPct val="0"/>
              </a:spcBef>
            </a:pPr>
            <a:r>
              <a:rPr lang="en-US" altLang="en-US" sz="1100" smtClean="0">
                <a:ea typeface="MS PGothic" panose="020B0600070205080204" pitchFamily="34" charset="-128"/>
              </a:rPr>
              <a:t>Trainers: Allow 30 minutes for participants to undertake this exercise. At the end of the exercise the trainer should facilitate a short discussion on the significance and heterogeneity associated with the meta-analysis.</a:t>
            </a:r>
            <a:endParaRPr lang="en-US" altLang="en-US" sz="1100" u="sng" smtClean="0">
              <a:latin typeface="Arial" panose="020B0604020202020204" pitchFamily="34" charset="0"/>
              <a:ea typeface="MS PGothic" panose="020B0600070205080204" pitchFamily="34" charset="-128"/>
            </a:endParaRPr>
          </a:p>
          <a:p>
            <a:pPr eaLnBrk="1" hangingPunct="1">
              <a:spcBef>
                <a:spcPct val="0"/>
              </a:spcBef>
            </a:pPr>
            <a:endParaRPr lang="en-US" altLang="en-US" sz="1100" u="sng" smtClean="0">
              <a:latin typeface="Arial" panose="020B0604020202020204" pitchFamily="34" charset="0"/>
              <a:ea typeface="MS PGothic" panose="020B0600070205080204" pitchFamily="34" charset="-128"/>
            </a:endParaRPr>
          </a:p>
          <a:p>
            <a:pPr eaLnBrk="1" hangingPunct="1">
              <a:spcBef>
                <a:spcPts val="600"/>
              </a:spcBef>
            </a:pPr>
            <a:r>
              <a:rPr lang="en-AU" altLang="en-US" sz="1100" smtClean="0">
                <a:cs typeface="Calibri" panose="020F0502020204030204" pitchFamily="34" charset="0"/>
              </a:rPr>
              <a:t>REFERENCES:</a:t>
            </a:r>
          </a:p>
          <a:p>
            <a:pPr eaLnBrk="1" hangingPunct="1">
              <a:spcBef>
                <a:spcPct val="0"/>
              </a:spcBef>
            </a:pPr>
            <a:endParaRPr lang="en-US" altLang="en-US" sz="1100" smtClean="0">
              <a:ea typeface="MS PGothic" panose="020B0600070205080204" pitchFamily="34" charset="-128"/>
            </a:endParaRPr>
          </a:p>
          <a:p>
            <a:pPr eaLnBrk="1" hangingPunct="1">
              <a:spcBef>
                <a:spcPct val="0"/>
              </a:spcBef>
            </a:pPr>
            <a:r>
              <a:rPr lang="en-US" altLang="en-US" sz="1100" smtClean="0">
                <a:ea typeface="MS PGothic" panose="020B0600070205080204" pitchFamily="34" charset="-128"/>
              </a:rPr>
              <a:t>EXAMPLES:</a:t>
            </a:r>
          </a:p>
          <a:p>
            <a:pPr eaLnBrk="1" hangingPunct="1">
              <a:spcBef>
                <a:spcPct val="0"/>
              </a:spcBef>
            </a:pPr>
            <a:endParaRPr lang="en-US" altLang="en-US" sz="1100" smtClean="0">
              <a:ea typeface="MS PGothic" panose="020B0600070205080204" pitchFamily="34" charset="-128"/>
            </a:endParaRPr>
          </a:p>
          <a:p>
            <a:pPr eaLnBrk="1" hangingPunct="1">
              <a:spcBef>
                <a:spcPct val="0"/>
              </a:spcBef>
            </a:pPr>
            <a:r>
              <a:rPr lang="en-US" altLang="en-US" sz="1100" smtClean="0">
                <a:ea typeface="MS PGothic" panose="020B0600070205080204" pitchFamily="34" charset="-128"/>
              </a:rPr>
              <a:t>DISCUSSION POINTS AND QUESTIONS FOR THE CLASS:</a:t>
            </a:r>
          </a:p>
          <a:p>
            <a:pPr eaLnBrk="1" hangingPunct="1">
              <a:spcBef>
                <a:spcPct val="0"/>
              </a:spcBef>
            </a:pPr>
            <a:endParaRPr lang="en-AU" altLang="en-US" sz="1100" smtClean="0"/>
          </a:p>
        </p:txBody>
      </p:sp>
      <p:sp>
        <p:nvSpPr>
          <p:cNvPr id="244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5C6CC50-9DEA-4B33-99E4-1C5C14A289C1}" type="slidenum">
              <a:rPr lang="en-AU" altLang="en-US" smtClean="0"/>
              <a:pPr/>
              <a:t>218</a:t>
            </a:fld>
            <a:endParaRPr lang="en-AU" altLang="en-US" smtClean="0"/>
          </a:p>
        </p:txBody>
      </p:sp>
    </p:spTree>
    <p:extLst>
      <p:ext uri="{BB962C8B-B14F-4D97-AF65-F5344CB8AC3E}">
        <p14:creationId xmlns:p14="http://schemas.microsoft.com/office/powerpoint/2010/main" val="2751492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smtClean="0">
                <a:cs typeface="Calibri" panose="020F0502020204030204" pitchFamily="34" charset="0"/>
              </a:rPr>
              <a:t>SLIDE EXPLANATION:</a:t>
            </a:r>
          </a:p>
          <a:p>
            <a:pPr eaLnBrk="1" hangingPunct="1">
              <a:spcBef>
                <a:spcPct val="0"/>
              </a:spcBef>
            </a:pPr>
            <a:r>
              <a:rPr lang="en-AU" altLang="en-US" smtClean="0"/>
              <a:t>PICo (with a lowercase o) can be equally useful for qualitative reviews. The core elements of PICo are: </a:t>
            </a:r>
            <a:r>
              <a:rPr lang="en-AU" altLang="en-US" i="1" smtClean="0"/>
              <a:t>Population, phenomena of Interest, and Context</a:t>
            </a:r>
            <a:r>
              <a:rPr lang="en-AU" altLang="en-US" smtClean="0"/>
              <a:t>. With qualitative evidence there is no outcome or comparator to be considered. The phenomenon of interest differs from an intervention in its focus. Quantitative reviews are concerned with an intervention and seek to isolate it from the happenings and influences of study participants. Reviews containing qualitative evidence focus on the engagement between the participant and the intervention. A qualitative review may describe an intervention, but its question focuses on the perspective of the individuals experiencing it as part of a larger phenomenon. </a:t>
            </a:r>
          </a:p>
          <a:p>
            <a:pPr eaLnBrk="1" hangingPunct="1">
              <a:spcBef>
                <a:spcPct val="0"/>
              </a:spcBef>
            </a:pPr>
            <a:endParaRPr lang="en-AU" altLang="en-US" smtClean="0">
              <a:cs typeface="Calibri" panose="020F0502020204030204" pitchFamily="34" charset="0"/>
            </a:endParaRPr>
          </a:p>
          <a:p>
            <a:pPr eaLnBrk="1" hangingPunct="1">
              <a:spcBef>
                <a:spcPct val="0"/>
              </a:spcBef>
            </a:pPr>
            <a:r>
              <a:rPr lang="en-AU" altLang="en-US" smtClean="0">
                <a:cs typeface="Calibri" panose="020F0502020204030204" pitchFamily="34" charset="0"/>
              </a:rPr>
              <a:t>REFERENCES:</a:t>
            </a:r>
          </a:p>
          <a:p>
            <a:pPr eaLnBrk="1" hangingPunct="1">
              <a:spcBef>
                <a:spcPct val="0"/>
              </a:spcBef>
            </a:pPr>
            <a:r>
              <a:rPr lang="en-US" altLang="en-US" smtClean="0"/>
              <a:t>Stern C, Jordan Z &amp; McArthur A. Developing the Review Question and Inclusion Criteria, AJN The American Journal of Nursing. 2014;114(4): 53-56.</a:t>
            </a:r>
            <a:endParaRPr lang="en-AU" altLang="en-US" smtClean="0"/>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EXAMPLES: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DISCUSSION POINTS AND QUESTIONS FOR THE CLASS:</a:t>
            </a:r>
          </a:p>
          <a:p>
            <a:pPr eaLnBrk="1" hangingPunct="1">
              <a:spcBef>
                <a:spcPct val="0"/>
              </a:spcBef>
            </a:pPr>
            <a:endParaRPr lang="en-AU" altLang="en-US" smtClean="0"/>
          </a:p>
          <a:p>
            <a:pPr eaLnBrk="1" hangingPunct="1">
              <a:spcBef>
                <a:spcPct val="0"/>
              </a:spcBef>
            </a:pPr>
            <a:endParaRPr lang="en-AU" altLang="en-US" smtClean="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33A3524-89AB-44F3-98EE-7D963E371AA2}" type="slidenum">
              <a:rPr lang="en-AU" altLang="en-US" smtClean="0"/>
              <a:pPr/>
              <a:t>27</a:t>
            </a:fld>
            <a:endParaRPr lang="en-AU" altLang="en-US" smtClean="0"/>
          </a:p>
        </p:txBody>
      </p:sp>
    </p:spTree>
    <p:extLst>
      <p:ext uri="{BB962C8B-B14F-4D97-AF65-F5344CB8AC3E}">
        <p14:creationId xmlns:p14="http://schemas.microsoft.com/office/powerpoint/2010/main" val="543658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49688" y="9434513"/>
            <a:ext cx="2944812"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fld id="{9699EAB8-5541-48F7-B466-77080310786F}" type="slidenum">
              <a:rPr lang="en-US" altLang="en-US" sz="1200"/>
              <a:pPr algn="r" eaLnBrk="1" hangingPunct="1"/>
              <a:t>28</a:t>
            </a:fld>
            <a:endParaRPr lang="en-US" altLang="en-US" sz="1200"/>
          </a:p>
        </p:txBody>
      </p:sp>
      <p:sp>
        <p:nvSpPr>
          <p:cNvPr id="36867" name="Rectangle 2"/>
          <p:cNvSpPr>
            <a:spLocks noGrp="1" noRot="1" noChangeAspect="1" noChangeArrowheads="1" noTextEdit="1"/>
          </p:cNvSpPr>
          <p:nvPr>
            <p:ph type="sldImg"/>
          </p:nvPr>
        </p:nvSpPr>
        <p:spPr bwMode="auto">
          <a:xfrm>
            <a:off x="573088" y="744538"/>
            <a:ext cx="3382962" cy="1903412"/>
          </a:xfrm>
          <a:solidFill>
            <a:srgbClr val="FFFFFF"/>
          </a:solidFill>
          <a:ln>
            <a:solidFill>
              <a:srgbClr val="000000"/>
            </a:solidFill>
            <a:miter lim="800000"/>
            <a:headEnd/>
            <a:tailEnd/>
          </a:ln>
        </p:spPr>
      </p:sp>
      <p:sp>
        <p:nvSpPr>
          <p:cNvPr id="160772" name="Rectangle 3"/>
          <p:cNvSpPr>
            <a:spLocks noGrp="1" noChangeArrowheads="1"/>
          </p:cNvSpPr>
          <p:nvPr>
            <p:ph type="body" idx="1"/>
          </p:nvPr>
        </p:nvSpPr>
        <p:spPr>
          <a:xfrm>
            <a:off x="906463" y="2897188"/>
            <a:ext cx="4981575" cy="6289675"/>
          </a:xfrm>
          <a:solidFill>
            <a:srgbClr val="FFFFFF"/>
          </a:solidFill>
          <a:ln>
            <a:solidFill>
              <a:srgbClr val="000000"/>
            </a:solidFill>
          </a:ln>
        </p:spPr>
        <p:txBody>
          <a:bodyPr/>
          <a:lstStyle/>
          <a:p>
            <a:pPr eaLnBrk="1" fontAlgn="auto" hangingPunct="1">
              <a:spcBef>
                <a:spcPts val="600"/>
              </a:spcBef>
              <a:spcAft>
                <a:spcPts val="500"/>
              </a:spcAft>
              <a:defRPr/>
            </a:pPr>
            <a:r>
              <a:rPr lang="en-AU" dirty="0" smtClean="0">
                <a:ea typeface="Calibri"/>
                <a:cs typeface="Calibri"/>
              </a:rPr>
              <a:t>SLIDE EXPLANATION:</a:t>
            </a:r>
          </a:p>
          <a:p>
            <a:pPr eaLnBrk="1" fontAlgn="auto" hangingPunct="1">
              <a:spcBef>
                <a:spcPts val="600"/>
              </a:spcBef>
              <a:spcAft>
                <a:spcPts val="500"/>
              </a:spcAft>
              <a:defRPr/>
            </a:pPr>
            <a:r>
              <a:rPr lang="en-AU" dirty="0" smtClean="0"/>
              <a:t>Population = Adult patients (over 18 years of age) recovering from burn injuries</a:t>
            </a:r>
          </a:p>
          <a:p>
            <a:pPr eaLnBrk="1" fontAlgn="auto" hangingPunct="1">
              <a:spcBef>
                <a:spcPts val="600"/>
              </a:spcBef>
              <a:spcAft>
                <a:spcPts val="500"/>
              </a:spcAft>
              <a:defRPr/>
            </a:pPr>
            <a:r>
              <a:rPr lang="en-AU" dirty="0" smtClean="0"/>
              <a:t>Phenomena of interest = Experiences of recovering from burns injuries during a stay in a hospital burns care unit</a:t>
            </a:r>
            <a:br>
              <a:rPr lang="en-AU" dirty="0" smtClean="0"/>
            </a:br>
            <a:r>
              <a:rPr lang="en-AU" dirty="0" smtClean="0"/>
              <a:t>Context = Hospital burns care unit</a:t>
            </a:r>
          </a:p>
          <a:p>
            <a:pPr eaLnBrk="1" fontAlgn="auto" hangingPunct="1">
              <a:spcBef>
                <a:spcPts val="600"/>
              </a:spcBef>
              <a:spcAft>
                <a:spcPts val="500"/>
              </a:spcAft>
              <a:defRPr/>
            </a:pPr>
            <a:endParaRPr lang="en-AU" dirty="0" smtClean="0">
              <a:cs typeface="MS PGothic" pitchFamily="34" charset="-128"/>
            </a:endParaRPr>
          </a:p>
          <a:p>
            <a:pPr eaLnBrk="1" fontAlgn="auto" hangingPunct="1">
              <a:spcBef>
                <a:spcPts val="600"/>
              </a:spcBef>
              <a:spcAft>
                <a:spcPts val="500"/>
              </a:spcAft>
              <a:defRPr/>
            </a:pPr>
            <a:r>
              <a:rPr lang="en-AU" dirty="0" smtClean="0">
                <a:cs typeface="MS PGothic" pitchFamily="34" charset="-128"/>
              </a:rPr>
              <a:t>Remember the difference between an intervention and a phenomena of interest is in where the focus lies. Experimental and non-experimental reviews focus on an intervention, and seek to isolate that intervention from the activities and influence of study participants. With qualitative reviews, it is the engagement between the participant and the intervention that is of interest. While the intervention may be described, the full question will focus on the perspective, experience or sense of being the individual experiences as part of a phenomena.</a:t>
            </a:r>
          </a:p>
          <a:p>
            <a:pPr eaLnBrk="1" fontAlgn="auto" hangingPunct="1">
              <a:spcBef>
                <a:spcPts val="600"/>
              </a:spcBef>
              <a:spcAft>
                <a:spcPts val="500"/>
              </a:spcAft>
              <a:defRPr/>
            </a:pPr>
            <a:endParaRPr lang="en-US" dirty="0" smtClean="0">
              <a:cs typeface="MS PGothic" pitchFamily="34" charset="-128"/>
            </a:endParaRPr>
          </a:p>
          <a:p>
            <a:pPr eaLnBrk="1" fontAlgn="auto" hangingPunct="1">
              <a:spcBef>
                <a:spcPts val="600"/>
              </a:spcBef>
              <a:spcAft>
                <a:spcPts val="500"/>
              </a:spcAft>
              <a:defRPr/>
            </a:pPr>
            <a:r>
              <a:rPr lang="en-AU" dirty="0" smtClean="0">
                <a:cs typeface="MS PGothic" pitchFamily="34" charset="-128"/>
              </a:rPr>
              <a:t>Note that each element of the PICo will need clarification in the inclusion criteria which is addressed later in the program.</a:t>
            </a:r>
          </a:p>
          <a:p>
            <a:pPr eaLnBrk="1" fontAlgn="auto" hangingPunct="1">
              <a:spcBef>
                <a:spcPts val="600"/>
              </a:spcBef>
              <a:spcAft>
                <a:spcPts val="500"/>
              </a:spcAft>
              <a:defRPr/>
            </a:pPr>
            <a:endParaRPr lang="en-AU" dirty="0" smtClean="0">
              <a:cs typeface="MS PGothic" pitchFamily="34" charset="-128"/>
            </a:endParaRPr>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marL="171450" indent="-171450" eaLnBrk="1" fontAlgn="auto" hangingPunct="1">
              <a:spcBef>
                <a:spcPts val="600"/>
              </a:spcBef>
              <a:spcAft>
                <a:spcPts val="500"/>
              </a:spcAft>
              <a:buFont typeface="Arial" panose="020B0604020202020204" pitchFamily="34" charset="0"/>
              <a:buChar char="•"/>
              <a:defRPr/>
            </a:pPr>
            <a:r>
              <a:rPr lang="en-AU" dirty="0" smtClean="0">
                <a:cs typeface="MS PGothic" pitchFamily="34" charset="-128"/>
              </a:rPr>
              <a:t>What were different/similar to their original responses? </a:t>
            </a:r>
          </a:p>
          <a:p>
            <a:pPr eaLnBrk="1" fontAlgn="auto" hangingPunct="1">
              <a:spcBef>
                <a:spcPts val="600"/>
              </a:spcBef>
              <a:spcAft>
                <a:spcPts val="500"/>
              </a:spcAft>
              <a:defRPr/>
            </a:pPr>
            <a:endParaRPr lang="en-AU" dirty="0">
              <a:cs typeface="MS PGothic" pitchFamily="34" charset="-128"/>
            </a:endParaRPr>
          </a:p>
        </p:txBody>
      </p:sp>
    </p:spTree>
    <p:extLst>
      <p:ext uri="{BB962C8B-B14F-4D97-AF65-F5344CB8AC3E}">
        <p14:creationId xmlns:p14="http://schemas.microsoft.com/office/powerpoint/2010/main" val="187749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85000" lnSpcReduction="20000"/>
          </a:bodyPr>
          <a:lstStyle/>
          <a:p>
            <a:pPr marL="0" lvl="1" eaLnBrk="1" fontAlgn="auto" hangingPunct="1">
              <a:spcBef>
                <a:spcPts val="0"/>
              </a:spcBef>
              <a:spcAft>
                <a:spcPts val="0"/>
              </a:spcAft>
              <a:defRPr/>
            </a:pPr>
            <a:r>
              <a:rPr lang="en-AU" dirty="0" smtClean="0">
                <a:ea typeface="Calibri"/>
                <a:cs typeface="Calibri"/>
              </a:rPr>
              <a:t>SLIDE EXPLANATION:</a:t>
            </a:r>
          </a:p>
          <a:p>
            <a:pPr marL="0" lvl="1" eaLnBrk="1" fontAlgn="auto" hangingPunct="1">
              <a:spcBef>
                <a:spcPts val="0"/>
              </a:spcBef>
              <a:spcAft>
                <a:spcPts val="0"/>
              </a:spcAft>
              <a:defRPr/>
            </a:pPr>
            <a:r>
              <a:rPr lang="en-AU" dirty="0" smtClean="0"/>
              <a:t>In terms of question development, cost/economic reviews are an example of a quantitative review and as such follow the PICO mnemonic. That is, </a:t>
            </a:r>
            <a:r>
              <a:rPr lang="en-AU" dirty="0" smtClean="0">
                <a:cs typeface="MS PGothic" pitchFamily="34" charset="-128"/>
              </a:rPr>
              <a:t>with identification of the </a:t>
            </a:r>
            <a:r>
              <a:rPr lang="en-AU" i="1" dirty="0" smtClean="0">
                <a:cs typeface="MS PGothic" pitchFamily="34" charset="-128"/>
              </a:rPr>
              <a:t>Population</a:t>
            </a:r>
            <a:r>
              <a:rPr lang="en-AU" dirty="0" smtClean="0">
                <a:cs typeface="MS PGothic" pitchFamily="34" charset="-128"/>
              </a:rPr>
              <a:t>, the </a:t>
            </a:r>
            <a:r>
              <a:rPr lang="en-AU" i="1" dirty="0" smtClean="0">
                <a:cs typeface="MS PGothic" pitchFamily="34" charset="-128"/>
              </a:rPr>
              <a:t>Intervention </a:t>
            </a:r>
            <a:r>
              <a:rPr lang="en-AU" dirty="0" smtClean="0">
                <a:cs typeface="MS PGothic" pitchFamily="34" charset="-128"/>
              </a:rPr>
              <a:t>being investigated and its </a:t>
            </a:r>
            <a:r>
              <a:rPr lang="en-AU" i="1" dirty="0" smtClean="0">
                <a:cs typeface="MS PGothic" pitchFamily="34" charset="-128"/>
              </a:rPr>
              <a:t>Comparator</a:t>
            </a:r>
            <a:r>
              <a:rPr lang="en-AU" dirty="0" smtClean="0">
                <a:cs typeface="MS PGothic" pitchFamily="34" charset="-128"/>
              </a:rPr>
              <a:t>  and ends with a specific </a:t>
            </a:r>
            <a:r>
              <a:rPr lang="en-AU" i="1" dirty="0" smtClean="0">
                <a:cs typeface="MS PGothic" pitchFamily="34" charset="-128"/>
              </a:rPr>
              <a:t>Outcome</a:t>
            </a:r>
            <a:r>
              <a:rPr lang="en-AU" dirty="0" smtClean="0">
                <a:cs typeface="MS PGothic" pitchFamily="34" charset="-128"/>
              </a:rPr>
              <a:t> of interest to the review. </a:t>
            </a:r>
            <a:r>
              <a:rPr lang="en-AU" dirty="0" smtClean="0"/>
              <a:t>Consideration should be given to whether the entire world/international population is to be considered or only a population (or sub-population) of a particular country. Details of the intervention and comparator should include the nature of services/care delivered, time period of delivery, dosage/intensity, co-interventions, and personnel undertaking delivery. The reviewer(s) should clarify whether measures of resource use, cost and/or cost effectiveness will be sought for the intervention/program implemented as a standalone, or also in addition for the intervention/program in combination with others. Finally in regards to outcomes, clarify whether the review will identify and synthesize study results only on resource usage and costs of the intervention and its comparator(s) or additionally on cost-effectiveness. </a:t>
            </a:r>
          </a:p>
          <a:p>
            <a:pPr eaLnBrk="1" fontAlgn="auto" hangingPunct="1">
              <a:spcBef>
                <a:spcPts val="0"/>
              </a:spcBef>
              <a:spcAft>
                <a:spcPts val="0"/>
              </a:spcAft>
              <a:defRPr/>
            </a:pPr>
            <a:r>
              <a:rPr lang="en-AU" dirty="0" smtClean="0"/>
              <a:t>Context can also be considered in these types of questions. This section should specify the health setting(s) to be considered, for example, primary health care, community based or hospital based. If the review is focusing on a particular cultural setting or differences between two cultural settings this should be noted. If only low resource settings are to be considered this should be clarified and the concept of “low resource setting” defined.</a:t>
            </a:r>
          </a:p>
          <a:p>
            <a:pPr eaLnBrk="1" fontAlgn="auto" hangingPunct="1">
              <a:spcBef>
                <a:spcPts val="0"/>
              </a:spcBef>
              <a:spcAft>
                <a:spcPts val="0"/>
              </a:spcAft>
              <a:defRPr/>
            </a:pPr>
            <a:endParaRPr lang="en-AU" dirty="0" smtClean="0"/>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r>
              <a:rPr lang="en-AU" dirty="0" smtClean="0"/>
              <a:t>The Joanna Briggs Institute. Joanna Briggs Institute Reviewers’ Manual: 2014 edition/Supplement. The Systematic Review of Economic Evaluation Evidence. The Joanna Briggs Institute. 2014.</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eaLnBrk="1" fontAlgn="auto" hangingPunct="1">
              <a:spcBef>
                <a:spcPts val="0"/>
              </a:spcBef>
              <a:spcAft>
                <a:spcPts val="0"/>
              </a:spcAft>
              <a:defRPr/>
            </a:pPr>
            <a:endParaRPr lang="en-AU" dirty="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7FEEDB5-364B-460E-82F8-AA63C8B8DF32}" type="slidenum">
              <a:rPr lang="en-AU" altLang="en-US" smtClean="0"/>
              <a:pPr/>
              <a:t>29</a:t>
            </a:fld>
            <a:endParaRPr lang="en-AU" altLang="en-US" smtClean="0"/>
          </a:p>
        </p:txBody>
      </p:sp>
    </p:spTree>
    <p:extLst>
      <p:ext uri="{BB962C8B-B14F-4D97-AF65-F5344CB8AC3E}">
        <p14:creationId xmlns:p14="http://schemas.microsoft.com/office/powerpoint/2010/main" val="34143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AU" dirty="0" smtClean="0"/>
              <a:t>SLIDE EXPLANATION:</a:t>
            </a:r>
          </a:p>
          <a:p>
            <a:pPr eaLnBrk="1" fontAlgn="auto" hangingPunct="1">
              <a:spcBef>
                <a:spcPts val="0"/>
              </a:spcBef>
              <a:spcAft>
                <a:spcPts val="0"/>
              </a:spcAft>
              <a:defRPr/>
            </a:pPr>
            <a:r>
              <a:rPr lang="en-AU" dirty="0" smtClean="0"/>
              <a:t>Population = Participants with non-melanoma skin cancer</a:t>
            </a:r>
          </a:p>
          <a:p>
            <a:pPr eaLnBrk="1" fontAlgn="auto" hangingPunct="1">
              <a:spcBef>
                <a:spcPts val="0"/>
              </a:spcBef>
              <a:spcAft>
                <a:spcPts val="0"/>
              </a:spcAft>
              <a:defRPr/>
            </a:pPr>
            <a:r>
              <a:rPr lang="en-AU" dirty="0" smtClean="0"/>
              <a:t>Intervention = MohS micrographic surgery</a:t>
            </a:r>
          </a:p>
          <a:p>
            <a:pPr eaLnBrk="1" fontAlgn="auto" hangingPunct="1">
              <a:spcBef>
                <a:spcPts val="0"/>
              </a:spcBef>
              <a:spcAft>
                <a:spcPts val="0"/>
              </a:spcAft>
              <a:defRPr/>
            </a:pPr>
            <a:r>
              <a:rPr lang="en-AU" dirty="0" smtClean="0"/>
              <a:t>Comparison = Other surgical/ablative interventions</a:t>
            </a:r>
          </a:p>
          <a:p>
            <a:pPr eaLnBrk="1" fontAlgn="auto" hangingPunct="1">
              <a:spcBef>
                <a:spcPts val="0"/>
              </a:spcBef>
              <a:spcAft>
                <a:spcPts val="0"/>
              </a:spcAft>
              <a:defRPr/>
            </a:pPr>
            <a:r>
              <a:rPr lang="en-AU" dirty="0" smtClean="0"/>
              <a:t>Outcomes = Cost effectiveness</a:t>
            </a:r>
          </a:p>
          <a:p>
            <a:pPr eaLnBrk="1" fontAlgn="auto" hangingPunct="1">
              <a:spcBef>
                <a:spcPts val="0"/>
              </a:spcBef>
              <a:spcAft>
                <a:spcPts val="0"/>
              </a:spcAft>
              <a:defRPr/>
            </a:pPr>
            <a:r>
              <a:rPr lang="en-AU" dirty="0" smtClean="0"/>
              <a:t>Context = Developed countries</a:t>
            </a:r>
          </a:p>
          <a:p>
            <a:pPr eaLnBrk="1" fontAlgn="auto" hangingPunct="1">
              <a:spcBef>
                <a:spcPts val="0"/>
              </a:spcBef>
              <a:spcAft>
                <a:spcPts val="0"/>
              </a:spcAft>
              <a:defRPr/>
            </a:pPr>
            <a:endParaRPr lang="en-AU" dirty="0" smtClean="0"/>
          </a:p>
          <a:p>
            <a:pPr eaLnBrk="1" fontAlgn="auto" hangingPunct="1">
              <a:spcBef>
                <a:spcPts val="0"/>
              </a:spcBef>
              <a:spcAft>
                <a:spcPts val="0"/>
              </a:spcAft>
              <a:defRPr/>
            </a:pPr>
            <a:r>
              <a:rPr lang="en-AU" dirty="0" smtClean="0">
                <a:cs typeface="MS PGothic" pitchFamily="34" charset="-128"/>
              </a:rPr>
              <a:t>Note that each element of the PICO will need clarification in the inclusion criteria which is addressed later in the program.</a:t>
            </a:r>
          </a:p>
          <a:p>
            <a:pPr eaLnBrk="1" fontAlgn="auto" hangingPunct="1">
              <a:spcBef>
                <a:spcPts val="0"/>
              </a:spcBef>
              <a:spcAft>
                <a:spcPts val="0"/>
              </a:spcAft>
              <a:defRPr/>
            </a:pPr>
            <a:endParaRPr lang="en-AU" dirty="0" smtClean="0">
              <a:cs typeface="MS PGothic" pitchFamily="34" charset="-128"/>
            </a:endParaRPr>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marL="171450" indent="-171450" eaLnBrk="1" fontAlgn="auto" hangingPunct="1">
              <a:spcBef>
                <a:spcPts val="0"/>
              </a:spcBef>
              <a:spcAft>
                <a:spcPts val="0"/>
              </a:spcAft>
              <a:buFont typeface="Arial" panose="020B0604020202020204" pitchFamily="34" charset="0"/>
              <a:buChar char="•"/>
              <a:defRPr/>
            </a:pPr>
            <a:r>
              <a:rPr lang="en-AU" dirty="0" smtClean="0">
                <a:cs typeface="MS PGothic" pitchFamily="34" charset="-128"/>
              </a:rPr>
              <a:t>What were different/similar to their original responses? </a:t>
            </a:r>
          </a:p>
          <a:p>
            <a:pPr eaLnBrk="1" fontAlgn="auto" hangingPunct="1">
              <a:spcBef>
                <a:spcPts val="0"/>
              </a:spcBef>
              <a:spcAft>
                <a:spcPts val="0"/>
              </a:spcAft>
              <a:defRPr/>
            </a:pPr>
            <a:endParaRPr lang="en-AU" dirty="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E084F34-ABC6-4091-B81B-F06B092901F3}" type="slidenum">
              <a:rPr lang="en-AU" altLang="en-US" smtClean="0"/>
              <a:pPr/>
              <a:t>30</a:t>
            </a:fld>
            <a:endParaRPr lang="en-AU" altLang="en-US" smtClean="0"/>
          </a:p>
        </p:txBody>
      </p:sp>
    </p:spTree>
    <p:extLst>
      <p:ext uri="{BB962C8B-B14F-4D97-AF65-F5344CB8AC3E}">
        <p14:creationId xmlns:p14="http://schemas.microsoft.com/office/powerpoint/2010/main" val="1625550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smtClean="0">
                <a:cs typeface="Calibri" panose="020F0502020204030204" pitchFamily="34" charset="0"/>
              </a:rPr>
              <a:t>SLIDE EXPLANATION:</a:t>
            </a:r>
          </a:p>
          <a:p>
            <a:pPr eaLnBrk="1" hangingPunct="1">
              <a:spcBef>
                <a:spcPct val="0"/>
              </a:spcBef>
            </a:pPr>
            <a:r>
              <a:rPr lang="en-US" altLang="en-US" smtClean="0"/>
              <a:t>The CoCoPop framework can be used for reviews assessing prevalence or incidence data. Due to the nature of these systematic reviews the traditional PICO framework is not appropriate as they are based on epidemiological data that is derived from observational studies, which are not experimental and do not involve an intervention. The core elements of CoCoPop include: </a:t>
            </a:r>
            <a:r>
              <a:rPr lang="en-US" altLang="en-US" i="1" smtClean="0"/>
              <a:t>Condition, Context and Population</a:t>
            </a:r>
            <a:r>
              <a:rPr lang="en-US" altLang="en-US" smtClean="0"/>
              <a:t>. Condition refers to the </a:t>
            </a:r>
            <a:r>
              <a:rPr lang="en-AU" altLang="en-US" smtClean="0"/>
              <a:t>variable of interest. Environmental factors can have a substantial impact on the prevalence or incidence of a condition so it is important that authors define the context or specific setting relevant to their review question. Like the other mnemonics the population or study subjects should be clearly defined and described in detail. </a:t>
            </a:r>
            <a:endParaRPr lang="en-US" altLang="en-US" smtClean="0"/>
          </a:p>
          <a:p>
            <a:pPr eaLnBrk="1" hangingPunct="1">
              <a:spcBef>
                <a:spcPct val="0"/>
              </a:spcBef>
            </a:pPr>
            <a:endParaRPr lang="en-AU" altLang="en-US" smtClean="0">
              <a:cs typeface="Calibri" panose="020F0502020204030204" pitchFamily="34" charset="0"/>
            </a:endParaRPr>
          </a:p>
          <a:p>
            <a:pPr eaLnBrk="1" hangingPunct="1">
              <a:spcBef>
                <a:spcPct val="0"/>
              </a:spcBef>
            </a:pPr>
            <a:r>
              <a:rPr lang="en-AU" altLang="en-US" smtClean="0">
                <a:cs typeface="Calibri" panose="020F0502020204030204" pitchFamily="34" charset="0"/>
              </a:rPr>
              <a:t>REFERENCES:</a:t>
            </a:r>
          </a:p>
          <a:p>
            <a:pPr eaLnBrk="1" hangingPunct="1">
              <a:spcBef>
                <a:spcPct val="0"/>
              </a:spcBef>
            </a:pPr>
            <a:r>
              <a:rPr lang="en-AU" altLang="en-US" smtClean="0"/>
              <a:t>The Joanna Briggs Institute. Joanna Briggs Institute Reviewers’ Manual: 2014 edition/Supplement.  The Systematic Review of Prevalence and Incidence Data. The Joanna Briggs Institute. 2014.</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EXAMPLES: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DISCUSSION POINTS AND QUESTIONS FOR THE CLASS:</a:t>
            </a:r>
          </a:p>
          <a:p>
            <a:pPr eaLnBrk="1" hangingPunct="1">
              <a:spcBef>
                <a:spcPct val="0"/>
              </a:spcBef>
            </a:pPr>
            <a:endParaRPr lang="en-AU" altLang="en-US"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4176FC5-89ED-468A-A239-E22BDE11E122}" type="slidenum">
              <a:rPr lang="en-AU" altLang="en-US" smtClean="0"/>
              <a:pPr/>
              <a:t>31</a:t>
            </a:fld>
            <a:endParaRPr lang="en-AU" altLang="en-US" smtClean="0"/>
          </a:p>
        </p:txBody>
      </p:sp>
    </p:spTree>
    <p:extLst>
      <p:ext uri="{BB962C8B-B14F-4D97-AF65-F5344CB8AC3E}">
        <p14:creationId xmlns:p14="http://schemas.microsoft.com/office/powerpoint/2010/main" val="1570944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AU" dirty="0" smtClean="0"/>
              <a:t>SLIDE EXPLANATION:</a:t>
            </a:r>
          </a:p>
          <a:p>
            <a:pPr eaLnBrk="1" fontAlgn="auto" hangingPunct="1">
              <a:spcBef>
                <a:spcPts val="0"/>
              </a:spcBef>
              <a:spcAft>
                <a:spcPts val="0"/>
              </a:spcAft>
              <a:defRPr/>
            </a:pPr>
            <a:r>
              <a:rPr lang="en-AU" dirty="0" smtClean="0"/>
              <a:t>Condition = Peri-natal depression</a:t>
            </a:r>
          </a:p>
          <a:p>
            <a:pPr eaLnBrk="1" fontAlgn="auto" hangingPunct="1">
              <a:spcBef>
                <a:spcPts val="0"/>
              </a:spcBef>
              <a:spcAft>
                <a:spcPts val="0"/>
              </a:spcAft>
              <a:defRPr/>
            </a:pPr>
            <a:r>
              <a:rPr lang="en-AU" dirty="0" smtClean="0"/>
              <a:t>Context = Australia </a:t>
            </a:r>
          </a:p>
          <a:p>
            <a:pPr eaLnBrk="1" fontAlgn="auto" hangingPunct="1">
              <a:spcBef>
                <a:spcPts val="0"/>
              </a:spcBef>
              <a:spcAft>
                <a:spcPts val="0"/>
              </a:spcAft>
              <a:defRPr/>
            </a:pPr>
            <a:r>
              <a:rPr lang="en-AU" dirty="0" smtClean="0"/>
              <a:t>Population = Pregnant women or those that have recently given birth</a:t>
            </a:r>
          </a:p>
          <a:p>
            <a:pPr eaLnBrk="1" fontAlgn="auto" hangingPunct="1">
              <a:spcBef>
                <a:spcPts val="0"/>
              </a:spcBef>
              <a:spcAft>
                <a:spcPts val="0"/>
              </a:spcAft>
              <a:defRPr/>
            </a:pPr>
            <a:endParaRPr lang="en-AU" dirty="0" smtClean="0"/>
          </a:p>
          <a:p>
            <a:pPr eaLnBrk="1" fontAlgn="auto" hangingPunct="1">
              <a:spcBef>
                <a:spcPts val="0"/>
              </a:spcBef>
              <a:spcAft>
                <a:spcPts val="0"/>
              </a:spcAft>
              <a:defRPr/>
            </a:pPr>
            <a:r>
              <a:rPr lang="en-AU" dirty="0" smtClean="0">
                <a:cs typeface="MS PGothic" pitchFamily="34" charset="-128"/>
              </a:rPr>
              <a:t>Note that each element of the CoCoPop  will need clarification in the inclusion criteria which is addressed later in the program.</a:t>
            </a:r>
          </a:p>
          <a:p>
            <a:pPr eaLnBrk="1" fontAlgn="auto" hangingPunct="1">
              <a:spcBef>
                <a:spcPts val="0"/>
              </a:spcBef>
              <a:spcAft>
                <a:spcPts val="0"/>
              </a:spcAft>
              <a:defRPr/>
            </a:pPr>
            <a:endParaRPr lang="en-AU" dirty="0" smtClean="0">
              <a:cs typeface="MS PGothic" pitchFamily="34" charset="-128"/>
            </a:endParaRPr>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marL="171450" indent="-171450" eaLnBrk="1" fontAlgn="auto" hangingPunct="1">
              <a:spcBef>
                <a:spcPts val="0"/>
              </a:spcBef>
              <a:spcAft>
                <a:spcPts val="0"/>
              </a:spcAft>
              <a:buFont typeface="Arial" panose="020B0604020202020204" pitchFamily="34" charset="0"/>
              <a:buChar char="•"/>
              <a:defRPr/>
            </a:pPr>
            <a:r>
              <a:rPr lang="en-AU" dirty="0" smtClean="0">
                <a:cs typeface="MS PGothic" pitchFamily="34" charset="-128"/>
              </a:rPr>
              <a:t>What were different/similar to their original responses? </a:t>
            </a:r>
          </a:p>
          <a:p>
            <a:pPr eaLnBrk="1" fontAlgn="auto" hangingPunct="1">
              <a:spcBef>
                <a:spcPts val="0"/>
              </a:spcBef>
              <a:spcAft>
                <a:spcPts val="0"/>
              </a:spcAft>
              <a:defRPr/>
            </a:pPr>
            <a:endParaRPr lang="en-AU" dirty="0"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542C2E7-77D0-4B1E-A9C5-681CBF2FE091}" type="slidenum">
              <a:rPr lang="en-AU" altLang="en-US" smtClean="0"/>
              <a:pPr/>
              <a:t>32</a:t>
            </a:fld>
            <a:endParaRPr lang="en-AU" altLang="en-US" smtClean="0"/>
          </a:p>
        </p:txBody>
      </p:sp>
    </p:spTree>
    <p:extLst>
      <p:ext uri="{BB962C8B-B14F-4D97-AF65-F5344CB8AC3E}">
        <p14:creationId xmlns:p14="http://schemas.microsoft.com/office/powerpoint/2010/main" val="3548427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31D9E92C-DCD8-4861-9A8D-4AF0A01CB195}" type="slidenum">
              <a:rPr lang="en-GB" smtClean="0"/>
              <a:pPr>
                <a:defRPr/>
              </a:pPr>
              <a:t>2</a:t>
            </a:fld>
            <a:endParaRPr lang="en-GB"/>
          </a:p>
        </p:txBody>
      </p:sp>
    </p:spTree>
    <p:extLst>
      <p:ext uri="{BB962C8B-B14F-4D97-AF65-F5344CB8AC3E}">
        <p14:creationId xmlns:p14="http://schemas.microsoft.com/office/powerpoint/2010/main" val="3354652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smtClean="0">
                <a:cs typeface="Calibri" panose="020F0502020204030204" pitchFamily="34" charset="0"/>
              </a:rPr>
              <a:t>SLIDE EXPLANATION:</a:t>
            </a:r>
          </a:p>
          <a:p>
            <a:pPr eaLnBrk="1" hangingPunct="1">
              <a:spcBef>
                <a:spcPct val="0"/>
              </a:spcBef>
            </a:pPr>
            <a:r>
              <a:rPr lang="en-AU" altLang="en-US" smtClean="0"/>
              <a:t>The mnemonic PIRD is recommended for question development for systematic reviews assessing diagnostic test accuracy. The core elements are: </a:t>
            </a:r>
            <a:r>
              <a:rPr lang="en-AU" altLang="en-US" i="1" smtClean="0"/>
              <a:t>Population, Index test, Reference test, </a:t>
            </a:r>
            <a:r>
              <a:rPr lang="en-AU" altLang="en-US" smtClean="0"/>
              <a:t>and </a:t>
            </a:r>
            <a:r>
              <a:rPr lang="en-AU" altLang="en-US" i="1" smtClean="0"/>
              <a:t>Diagnosis of interest</a:t>
            </a:r>
            <a:r>
              <a:rPr lang="en-AU" altLang="en-US" smtClean="0"/>
              <a:t>.</a:t>
            </a:r>
          </a:p>
          <a:p>
            <a:pPr eaLnBrk="1" hangingPunct="1">
              <a:spcBef>
                <a:spcPct val="0"/>
              </a:spcBef>
            </a:pPr>
            <a:endParaRPr lang="en-AU" altLang="en-US" smtClean="0">
              <a:cs typeface="Calibri" panose="020F0502020204030204" pitchFamily="34" charset="0"/>
            </a:endParaRPr>
          </a:p>
          <a:p>
            <a:pPr eaLnBrk="1" hangingPunct="1">
              <a:spcBef>
                <a:spcPct val="0"/>
              </a:spcBef>
            </a:pPr>
            <a:r>
              <a:rPr lang="en-AU" altLang="en-US" smtClean="0">
                <a:cs typeface="Calibri" panose="020F0502020204030204" pitchFamily="34" charset="0"/>
              </a:rPr>
              <a:t>REFERENCES:</a:t>
            </a:r>
          </a:p>
          <a:p>
            <a:pPr eaLnBrk="1" hangingPunct="1">
              <a:spcBef>
                <a:spcPct val="0"/>
              </a:spcBef>
            </a:pPr>
            <a:r>
              <a:rPr lang="en-AU" altLang="en-US" smtClean="0"/>
              <a:t>The Joanna Briggs Institute. Joanna Briggs Institute Reviewers’ Manual: 2014 edition/Supplement.  The Systematic Review of studies of diagnostic rest accuracy. The Joanna Briggs Institute. 2014. </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EXAMPLES: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DISCUSSION POINTS AND QUESTIONS FOR THE CLASS:</a:t>
            </a: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8BBFD95-D364-4FE8-8B91-EB8D2FC076DA}" type="slidenum">
              <a:rPr lang="en-AU" altLang="en-US" smtClean="0"/>
              <a:pPr/>
              <a:t>33</a:t>
            </a:fld>
            <a:endParaRPr lang="en-AU" altLang="en-US" smtClean="0"/>
          </a:p>
        </p:txBody>
      </p:sp>
    </p:spTree>
    <p:extLst>
      <p:ext uri="{BB962C8B-B14F-4D97-AF65-F5344CB8AC3E}">
        <p14:creationId xmlns:p14="http://schemas.microsoft.com/office/powerpoint/2010/main" val="3841008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AU" sz="1400" dirty="0" smtClean="0"/>
              <a:t>SLIDE EXPLANATION:</a:t>
            </a:r>
          </a:p>
          <a:p>
            <a:pPr eaLnBrk="1" fontAlgn="auto" hangingPunct="1">
              <a:spcBef>
                <a:spcPts val="0"/>
              </a:spcBef>
              <a:spcAft>
                <a:spcPts val="0"/>
              </a:spcAft>
              <a:defRPr/>
            </a:pPr>
            <a:r>
              <a:rPr lang="en-AU" sz="1400" dirty="0" smtClean="0"/>
              <a:t>Population = People presenting with flu symptoms</a:t>
            </a:r>
          </a:p>
          <a:p>
            <a:pPr eaLnBrk="1" fontAlgn="auto" hangingPunct="1">
              <a:spcBef>
                <a:spcPts val="0"/>
              </a:spcBef>
              <a:spcAft>
                <a:spcPts val="0"/>
              </a:spcAft>
              <a:defRPr/>
            </a:pPr>
            <a:r>
              <a:rPr lang="en-AU" sz="1400" dirty="0" smtClean="0"/>
              <a:t>Index Test = Laboratory tests currently available</a:t>
            </a:r>
          </a:p>
          <a:p>
            <a:pPr eaLnBrk="1" fontAlgn="auto" hangingPunct="1">
              <a:spcBef>
                <a:spcPts val="0"/>
              </a:spcBef>
              <a:spcAft>
                <a:spcPts val="0"/>
              </a:spcAft>
              <a:defRPr/>
            </a:pPr>
            <a:r>
              <a:rPr lang="en-AU" sz="1400" dirty="0" smtClean="0"/>
              <a:t>Reference Test = Viral culture</a:t>
            </a:r>
          </a:p>
          <a:p>
            <a:pPr eaLnBrk="1" fontAlgn="auto" hangingPunct="1">
              <a:spcBef>
                <a:spcPts val="0"/>
              </a:spcBef>
              <a:spcAft>
                <a:spcPts val="0"/>
              </a:spcAft>
              <a:defRPr/>
            </a:pPr>
            <a:r>
              <a:rPr lang="en-AU" sz="1400" dirty="0" smtClean="0"/>
              <a:t>Diagnosis of Interest = Swine flu (H1N1)</a:t>
            </a:r>
          </a:p>
          <a:p>
            <a:pPr eaLnBrk="1" fontAlgn="auto" hangingPunct="1">
              <a:spcBef>
                <a:spcPts val="0"/>
              </a:spcBef>
              <a:spcAft>
                <a:spcPts val="0"/>
              </a:spcAft>
              <a:defRPr/>
            </a:pPr>
            <a:endParaRPr lang="en-AU" sz="1400" dirty="0" smtClean="0"/>
          </a:p>
          <a:p>
            <a:pPr eaLnBrk="1" fontAlgn="auto" hangingPunct="1">
              <a:spcBef>
                <a:spcPts val="0"/>
              </a:spcBef>
              <a:spcAft>
                <a:spcPts val="0"/>
              </a:spcAft>
              <a:defRPr/>
            </a:pPr>
            <a:r>
              <a:rPr lang="en-AU" sz="1400" dirty="0" smtClean="0">
                <a:cs typeface="MS PGothic" pitchFamily="34" charset="-128"/>
              </a:rPr>
              <a:t>Note that each element of the PIRD  will need clarification in the inclusion criteria which is addressed later in the program.</a:t>
            </a:r>
          </a:p>
          <a:p>
            <a:pPr eaLnBrk="1" fontAlgn="auto" hangingPunct="1">
              <a:spcBef>
                <a:spcPts val="0"/>
              </a:spcBef>
              <a:spcAft>
                <a:spcPts val="0"/>
              </a:spcAft>
              <a:defRPr/>
            </a:pPr>
            <a:endParaRPr lang="en-AU" sz="1400" dirty="0" smtClean="0">
              <a:cs typeface="MS PGothic" pitchFamily="34" charset="-128"/>
            </a:endParaRPr>
          </a:p>
          <a:p>
            <a:pPr eaLnBrk="1" fontAlgn="auto" hangingPunct="1">
              <a:spcBef>
                <a:spcPts val="600"/>
              </a:spcBef>
              <a:spcAft>
                <a:spcPts val="0"/>
              </a:spcAft>
              <a:defRPr/>
            </a:pPr>
            <a:r>
              <a:rPr lang="en-AU" sz="1400" dirty="0" smtClean="0">
                <a:ea typeface="Calibri"/>
                <a:cs typeface="Calibri"/>
              </a:rPr>
              <a:t>REFERENCES:</a:t>
            </a:r>
          </a:p>
          <a:p>
            <a:pPr eaLnBrk="1" fontAlgn="auto" hangingPunct="1">
              <a:spcBef>
                <a:spcPts val="0"/>
              </a:spcBef>
              <a:spcAft>
                <a:spcPts val="0"/>
              </a:spcAft>
              <a:defRPr/>
            </a:pPr>
            <a:endParaRPr lang="en-US" sz="1400" dirty="0" smtClean="0">
              <a:cs typeface="MS PGothic" pitchFamily="34" charset="-128"/>
            </a:endParaRPr>
          </a:p>
          <a:p>
            <a:pPr eaLnBrk="1" fontAlgn="auto" hangingPunct="1">
              <a:spcBef>
                <a:spcPts val="0"/>
              </a:spcBef>
              <a:spcAft>
                <a:spcPts val="0"/>
              </a:spcAft>
              <a:defRPr/>
            </a:pPr>
            <a:r>
              <a:rPr lang="en-US" sz="1400" dirty="0" smtClean="0">
                <a:cs typeface="MS PGothic" pitchFamily="34" charset="-128"/>
              </a:rPr>
              <a:t>EXAMPLES:</a:t>
            </a:r>
          </a:p>
          <a:p>
            <a:pPr eaLnBrk="1" fontAlgn="auto" hangingPunct="1">
              <a:spcBef>
                <a:spcPts val="0"/>
              </a:spcBef>
              <a:spcAft>
                <a:spcPts val="0"/>
              </a:spcAft>
              <a:defRPr/>
            </a:pPr>
            <a:endParaRPr lang="en-US" sz="1400" dirty="0" smtClean="0">
              <a:cs typeface="MS PGothic" pitchFamily="34" charset="-128"/>
            </a:endParaRPr>
          </a:p>
          <a:p>
            <a:pPr eaLnBrk="1" fontAlgn="auto" hangingPunct="1">
              <a:spcBef>
                <a:spcPts val="0"/>
              </a:spcBef>
              <a:spcAft>
                <a:spcPts val="0"/>
              </a:spcAft>
              <a:defRPr/>
            </a:pPr>
            <a:r>
              <a:rPr lang="en-US" sz="1400" dirty="0" smtClean="0">
                <a:cs typeface="MS PGothic" pitchFamily="34" charset="-128"/>
              </a:rPr>
              <a:t>DISCUSSION POINTS AND QUESTIONS FOR THE CLASS:</a:t>
            </a:r>
          </a:p>
          <a:p>
            <a:pPr marL="171450" indent="-171450" eaLnBrk="1" fontAlgn="auto" hangingPunct="1">
              <a:spcBef>
                <a:spcPts val="0"/>
              </a:spcBef>
              <a:spcAft>
                <a:spcPts val="0"/>
              </a:spcAft>
              <a:buFont typeface="Arial" panose="020B0604020202020204" pitchFamily="34" charset="0"/>
              <a:buChar char="•"/>
              <a:defRPr/>
            </a:pPr>
            <a:r>
              <a:rPr lang="en-AU" sz="1400" dirty="0" smtClean="0">
                <a:cs typeface="MS PGothic" pitchFamily="34" charset="-128"/>
              </a:rPr>
              <a:t>What were different/similar to their original responses? </a:t>
            </a:r>
          </a:p>
          <a:p>
            <a:pPr eaLnBrk="1" fontAlgn="auto" hangingPunct="1">
              <a:spcBef>
                <a:spcPts val="0"/>
              </a:spcBef>
              <a:spcAft>
                <a:spcPts val="0"/>
              </a:spcAft>
              <a:defRPr/>
            </a:pPr>
            <a:endParaRPr lang="en-AU" sz="1400" dirty="0" smtClean="0"/>
          </a:p>
          <a:p>
            <a:pPr eaLnBrk="1" fontAlgn="auto" hangingPunct="1">
              <a:spcBef>
                <a:spcPts val="0"/>
              </a:spcBef>
              <a:spcAft>
                <a:spcPts val="0"/>
              </a:spcAft>
              <a:defRPr/>
            </a:pPr>
            <a:endParaRPr lang="en-AU" sz="1400" dirty="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F9220AE-6BA6-48C8-8CFC-BC8E93B38A4F}" type="slidenum">
              <a:rPr lang="en-AU" altLang="en-US" smtClean="0"/>
              <a:pPr/>
              <a:t>34</a:t>
            </a:fld>
            <a:endParaRPr lang="en-AU" altLang="en-US" smtClean="0"/>
          </a:p>
        </p:txBody>
      </p:sp>
    </p:spTree>
    <p:extLst>
      <p:ext uri="{BB962C8B-B14F-4D97-AF65-F5344CB8AC3E}">
        <p14:creationId xmlns:p14="http://schemas.microsoft.com/office/powerpoint/2010/main" val="3941252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92500" lnSpcReduction="10000"/>
          </a:bodyPr>
          <a:lstStyle/>
          <a:p>
            <a:pPr eaLnBrk="1" fontAlgn="auto" hangingPunct="1">
              <a:spcBef>
                <a:spcPts val="0"/>
              </a:spcBef>
              <a:spcAft>
                <a:spcPts val="0"/>
              </a:spcAft>
              <a:defRPr/>
            </a:pPr>
            <a:r>
              <a:rPr lang="en-AU" dirty="0" smtClean="0">
                <a:ea typeface="Calibri"/>
                <a:cs typeface="Calibri"/>
              </a:rPr>
              <a:t>SLIDE EXPLANATION:</a:t>
            </a:r>
          </a:p>
          <a:p>
            <a:pPr eaLnBrk="1" fontAlgn="auto" hangingPunct="1">
              <a:spcBef>
                <a:spcPts val="0"/>
              </a:spcBef>
              <a:spcAft>
                <a:spcPts val="0"/>
              </a:spcAft>
              <a:defRPr/>
            </a:pPr>
            <a:r>
              <a:rPr lang="en-AU" dirty="0" smtClean="0"/>
              <a:t>The mnemonic PEO is recommended for question development for systematic reviews assessing etioloy and risk. The core elements are: </a:t>
            </a:r>
            <a:r>
              <a:rPr lang="en-AU" i="1" dirty="0" smtClean="0"/>
              <a:t>Population, Exposure of Interest </a:t>
            </a:r>
            <a:r>
              <a:rPr lang="en-AU" dirty="0" smtClean="0"/>
              <a:t>and </a:t>
            </a:r>
            <a:r>
              <a:rPr lang="en-AU" i="1" dirty="0" smtClean="0"/>
              <a:t>Outcomes or response</a:t>
            </a:r>
            <a:r>
              <a:rPr lang="en-AU" dirty="0" smtClean="0"/>
              <a:t>.</a:t>
            </a:r>
            <a:r>
              <a:rPr lang="en-US" dirty="0" smtClean="0"/>
              <a:t> The traditional PICO format for systematic reviews of effects does not align with questions relating to association or correlation between two variables.  </a:t>
            </a:r>
          </a:p>
          <a:p>
            <a:pPr eaLnBrk="1" fontAlgn="auto" hangingPunct="1">
              <a:spcBef>
                <a:spcPts val="0"/>
              </a:spcBef>
              <a:spcAft>
                <a:spcPts val="0"/>
              </a:spcAft>
              <a:defRPr/>
            </a:pPr>
            <a:endParaRPr lang="en-AU" dirty="0" smtClean="0"/>
          </a:p>
          <a:p>
            <a:pPr eaLnBrk="1" fontAlgn="auto" hangingPunct="1">
              <a:spcBef>
                <a:spcPts val="0"/>
              </a:spcBef>
              <a:spcAft>
                <a:spcPts val="0"/>
              </a:spcAft>
              <a:defRPr/>
            </a:pPr>
            <a:r>
              <a:rPr lang="en-AU" dirty="0" smtClean="0"/>
              <a:t>The overarching objective of reviews of association (be it harm and risk data or correlation) is to </a:t>
            </a:r>
            <a:r>
              <a:rPr lang="en-US" dirty="0" smtClean="0"/>
              <a:t>determine whether and to what degree or the strength of a relationship if it exists between two or more quantifiable variables.</a:t>
            </a:r>
            <a:r>
              <a:rPr lang="en-AU" dirty="0" smtClean="0"/>
              <a:t> Accordingly, the review question should outline the exposure, disease, symptom or health condition of interest,  the population or groups at risk, as well as the context/location (e.g. limited to specific geographic areas), the time period (e.g. peaks at a particular season) and the length of time (e.g. the duration of a pregnancy or infancy) where relevant. </a:t>
            </a:r>
          </a:p>
          <a:p>
            <a:pPr eaLnBrk="1" fontAlgn="auto" hangingPunct="1">
              <a:spcBef>
                <a:spcPts val="0"/>
              </a:spcBef>
              <a:spcAft>
                <a:spcPts val="0"/>
              </a:spcAft>
              <a:defRPr/>
            </a:pPr>
            <a:endParaRPr lang="en-AU" dirty="0" smtClean="0">
              <a:ea typeface="Calibri"/>
              <a:cs typeface="Calibri"/>
            </a:endParaRPr>
          </a:p>
          <a:p>
            <a:pPr eaLnBrk="1" fontAlgn="auto" hangingPunct="1">
              <a:spcBef>
                <a:spcPts val="0"/>
              </a:spcBef>
              <a:spcAft>
                <a:spcPts val="0"/>
              </a:spcAft>
              <a:defRPr/>
            </a:pPr>
            <a:r>
              <a:rPr lang="en-AU" dirty="0" smtClean="0">
                <a:ea typeface="Calibri"/>
                <a:cs typeface="Calibri"/>
              </a:rPr>
              <a:t>REFERENCES:</a:t>
            </a:r>
          </a:p>
          <a:p>
            <a:pPr eaLnBrk="1" fontAlgn="auto" hangingPunct="1">
              <a:spcBef>
                <a:spcPts val="0"/>
              </a:spcBef>
              <a:spcAft>
                <a:spcPts val="0"/>
              </a:spcAft>
              <a:defRPr/>
            </a:pPr>
            <a:r>
              <a:rPr lang="en-AU" dirty="0" smtClean="0"/>
              <a:t>The Joanna Briggs Institute. Joanna Briggs Institute Reviewers’ Manual: 2014 edition/Supplement. Methodology for synthesizing Evidence related to Etiology and Risk. The Joanna Briggs Institute. 2016. (In press)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eaLnBrk="1" fontAlgn="auto" hangingPunct="1">
              <a:spcBef>
                <a:spcPts val="0"/>
              </a:spcBef>
              <a:spcAft>
                <a:spcPts val="0"/>
              </a:spcAft>
              <a:defRPr/>
            </a:pPr>
            <a:endParaRPr lang="en-AU" dirty="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4E0AAF7-49E5-49DE-B281-61B2DBF36213}" type="slidenum">
              <a:rPr lang="en-AU" altLang="en-US" smtClean="0"/>
              <a:pPr/>
              <a:t>35</a:t>
            </a:fld>
            <a:endParaRPr lang="en-AU" altLang="en-US" smtClean="0"/>
          </a:p>
        </p:txBody>
      </p:sp>
    </p:spTree>
    <p:extLst>
      <p:ext uri="{BB962C8B-B14F-4D97-AF65-F5344CB8AC3E}">
        <p14:creationId xmlns:p14="http://schemas.microsoft.com/office/powerpoint/2010/main" val="3193642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AU" dirty="0" smtClean="0"/>
              <a:t>SLIDE EXPLANATION:</a:t>
            </a:r>
          </a:p>
          <a:p>
            <a:pPr eaLnBrk="1" fontAlgn="auto" hangingPunct="1">
              <a:spcBef>
                <a:spcPts val="0"/>
              </a:spcBef>
              <a:spcAft>
                <a:spcPts val="0"/>
              </a:spcAft>
              <a:defRPr/>
            </a:pPr>
            <a:r>
              <a:rPr lang="en-AU" dirty="0" smtClean="0"/>
              <a:t>Population = Children</a:t>
            </a:r>
          </a:p>
          <a:p>
            <a:pPr eaLnBrk="1" fontAlgn="auto" hangingPunct="1">
              <a:spcBef>
                <a:spcPts val="0"/>
              </a:spcBef>
              <a:spcAft>
                <a:spcPts val="0"/>
              </a:spcAft>
              <a:defRPr/>
            </a:pPr>
            <a:r>
              <a:rPr lang="en-AU" dirty="0" smtClean="0"/>
              <a:t>Exposure of interest = Tobacco smoke during pregnancy (maternal smoking) and childhood obesity</a:t>
            </a:r>
          </a:p>
          <a:p>
            <a:pPr eaLnBrk="1" fontAlgn="auto" hangingPunct="1">
              <a:spcBef>
                <a:spcPts val="0"/>
              </a:spcBef>
              <a:spcAft>
                <a:spcPts val="0"/>
              </a:spcAft>
              <a:defRPr/>
            </a:pPr>
            <a:r>
              <a:rPr lang="en-AU" dirty="0" smtClean="0"/>
              <a:t>Outcomes = Obesity in childhood</a:t>
            </a:r>
          </a:p>
          <a:p>
            <a:pPr eaLnBrk="1" fontAlgn="auto" hangingPunct="1">
              <a:spcBef>
                <a:spcPts val="0"/>
              </a:spcBef>
              <a:spcAft>
                <a:spcPts val="0"/>
              </a:spcAft>
              <a:defRPr/>
            </a:pPr>
            <a:endParaRPr lang="en-AU" dirty="0" smtClean="0"/>
          </a:p>
          <a:p>
            <a:pPr eaLnBrk="1" fontAlgn="auto" hangingPunct="1">
              <a:spcBef>
                <a:spcPts val="0"/>
              </a:spcBef>
              <a:spcAft>
                <a:spcPts val="0"/>
              </a:spcAft>
              <a:defRPr/>
            </a:pPr>
            <a:r>
              <a:rPr lang="en-AU" dirty="0" smtClean="0">
                <a:cs typeface="MS PGothic" pitchFamily="34" charset="-128"/>
              </a:rPr>
              <a:t>Note that each element of the PEO will need clarification in the inclusion criteria which is addressed later in the program.</a:t>
            </a:r>
          </a:p>
          <a:p>
            <a:pPr eaLnBrk="1" fontAlgn="auto" hangingPunct="1">
              <a:spcBef>
                <a:spcPts val="0"/>
              </a:spcBef>
              <a:spcAft>
                <a:spcPts val="0"/>
              </a:spcAft>
              <a:defRPr/>
            </a:pPr>
            <a:endParaRPr lang="en-AU" dirty="0" smtClean="0">
              <a:cs typeface="MS PGothic" pitchFamily="34" charset="-128"/>
            </a:endParaRPr>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marL="171450" indent="-171450" eaLnBrk="1" fontAlgn="auto" hangingPunct="1">
              <a:spcBef>
                <a:spcPts val="0"/>
              </a:spcBef>
              <a:spcAft>
                <a:spcPts val="0"/>
              </a:spcAft>
              <a:buFont typeface="Arial" panose="020B0604020202020204" pitchFamily="34" charset="0"/>
              <a:buChar char="•"/>
              <a:defRPr/>
            </a:pPr>
            <a:r>
              <a:rPr lang="en-AU" dirty="0" smtClean="0">
                <a:cs typeface="MS PGothic" pitchFamily="34" charset="-128"/>
              </a:rPr>
              <a:t>What were different/similar to their original responses? </a:t>
            </a:r>
          </a:p>
          <a:p>
            <a:pPr eaLnBrk="1" fontAlgn="auto" hangingPunct="1">
              <a:spcBef>
                <a:spcPts val="0"/>
              </a:spcBef>
              <a:spcAft>
                <a:spcPts val="0"/>
              </a:spcAft>
              <a:defRPr/>
            </a:pPr>
            <a:endParaRPr lang="en-AU" dirty="0" smtClean="0"/>
          </a:p>
          <a:p>
            <a:pPr eaLnBrk="1" fontAlgn="auto" hangingPunct="1">
              <a:spcBef>
                <a:spcPts val="0"/>
              </a:spcBef>
              <a:spcAft>
                <a:spcPts val="0"/>
              </a:spcAft>
              <a:defRPr/>
            </a:pPr>
            <a:endParaRPr lang="en-AU" dirty="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6619FD4-D62D-4854-B921-802C0620EB4C}" type="slidenum">
              <a:rPr lang="en-AU" altLang="en-US" smtClean="0"/>
              <a:pPr/>
              <a:t>36</a:t>
            </a:fld>
            <a:endParaRPr lang="en-AU" altLang="en-US" smtClean="0"/>
          </a:p>
        </p:txBody>
      </p:sp>
    </p:spTree>
    <p:extLst>
      <p:ext uri="{BB962C8B-B14F-4D97-AF65-F5344CB8AC3E}">
        <p14:creationId xmlns:p14="http://schemas.microsoft.com/office/powerpoint/2010/main" val="313081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AU" dirty="0" smtClean="0"/>
              <a:t>SLIDE EXPLANATION:</a:t>
            </a:r>
          </a:p>
          <a:p>
            <a:pPr eaLnBrk="1" fontAlgn="auto" hangingPunct="1">
              <a:spcBef>
                <a:spcPts val="0"/>
              </a:spcBef>
              <a:spcAft>
                <a:spcPts val="0"/>
              </a:spcAft>
              <a:defRPr/>
            </a:pPr>
            <a:r>
              <a:rPr lang="en-AU" dirty="0" smtClean="0"/>
              <a:t>Example question:</a:t>
            </a:r>
          </a:p>
          <a:p>
            <a:pPr marL="171450" indent="-171450" eaLnBrk="1" fontAlgn="auto" hangingPunct="1">
              <a:spcBef>
                <a:spcPts val="0"/>
              </a:spcBef>
              <a:spcAft>
                <a:spcPts val="0"/>
              </a:spcAft>
              <a:buFont typeface="Arial" panose="020B0604020202020204" pitchFamily="34" charset="0"/>
              <a:buChar char="•"/>
              <a:defRPr/>
            </a:pPr>
            <a:r>
              <a:rPr lang="en-AU" dirty="0" smtClean="0"/>
              <a:t>What are effective non-pharmacological interventions to manage aggressive </a:t>
            </a:r>
            <a:r>
              <a:rPr lang="en-AU" dirty="0" err="1" smtClean="0"/>
              <a:t>behavior</a:t>
            </a:r>
            <a:r>
              <a:rPr lang="en-AU" dirty="0" smtClean="0"/>
              <a:t> in elderly patients with dementia? (With a focus on systematic reviews only)</a:t>
            </a:r>
          </a:p>
          <a:p>
            <a:pPr eaLnBrk="1" fontAlgn="auto" hangingPunct="1">
              <a:spcBef>
                <a:spcPts val="0"/>
              </a:spcBef>
              <a:spcAft>
                <a:spcPts val="0"/>
              </a:spcAft>
              <a:defRPr/>
            </a:pPr>
            <a:endParaRPr lang="en-AU" dirty="0" smtClean="0"/>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marL="171450" indent="-171450" eaLnBrk="1" fontAlgn="auto" hangingPunct="1">
              <a:spcBef>
                <a:spcPts val="600"/>
              </a:spcBef>
              <a:spcAft>
                <a:spcPts val="500"/>
              </a:spcAft>
              <a:buFont typeface="Arial" panose="020B0604020202020204" pitchFamily="34" charset="0"/>
              <a:buChar char="•"/>
              <a:defRPr/>
            </a:pPr>
            <a:r>
              <a:rPr lang="en-AU" dirty="0" smtClean="0">
                <a:cs typeface="MS PGothic" pitchFamily="34" charset="-128"/>
              </a:rPr>
              <a:t>Question for participants: what type of evidence is this question focussing on?</a:t>
            </a:r>
          </a:p>
          <a:p>
            <a:pPr marL="171450" indent="-171450" eaLnBrk="1" fontAlgn="auto" hangingPunct="1">
              <a:spcBef>
                <a:spcPts val="600"/>
              </a:spcBef>
              <a:spcAft>
                <a:spcPts val="500"/>
              </a:spcAft>
              <a:buFont typeface="Arial" panose="020B0604020202020204" pitchFamily="34" charset="0"/>
              <a:buChar char="•"/>
              <a:defRPr/>
            </a:pPr>
            <a:r>
              <a:rPr lang="en-AU" dirty="0" smtClean="0">
                <a:cs typeface="MS PGothic" pitchFamily="34" charset="-128"/>
              </a:rPr>
              <a:t>Answer: Could be both quantitative and qualitative. </a:t>
            </a:r>
            <a:r>
              <a:rPr lang="en-AU" dirty="0" smtClean="0"/>
              <a:t>The question lend itself to the inclusion of systematic reviews of RCTs to inform the effectiveness of an intervention or therapy, or potentially a broader investigation of research syntheses, that not only explores effectiveness of interventions but also the experiences of patients that received these therapies and their acceptability. </a:t>
            </a:r>
          </a:p>
          <a:p>
            <a:pPr marL="171450" indent="-171450" eaLnBrk="1" fontAlgn="auto" hangingPunct="1">
              <a:spcBef>
                <a:spcPts val="600"/>
              </a:spcBef>
              <a:spcAft>
                <a:spcPts val="500"/>
              </a:spcAft>
              <a:buFont typeface="Arial" panose="020B0604020202020204" pitchFamily="34" charset="0"/>
              <a:buChar char="•"/>
              <a:defRPr/>
            </a:pPr>
            <a:r>
              <a:rPr lang="en-AU" dirty="0" smtClean="0">
                <a:cs typeface="MS PGothic" pitchFamily="34" charset="-128"/>
              </a:rPr>
              <a:t>Before moving to the next slide ask participants to identify elements of the PICO and </a:t>
            </a:r>
            <a:r>
              <a:rPr lang="en-AU" dirty="0" err="1" smtClean="0">
                <a:cs typeface="MS PGothic" pitchFamily="34" charset="-128"/>
              </a:rPr>
              <a:t>PICo</a:t>
            </a:r>
            <a:r>
              <a:rPr lang="en-AU" dirty="0" smtClean="0">
                <a:cs typeface="MS PGothic" pitchFamily="34" charset="-128"/>
              </a:rPr>
              <a:t> in the example provided</a:t>
            </a:r>
          </a:p>
          <a:p>
            <a:pPr eaLnBrk="1" fontAlgn="auto" hangingPunct="1">
              <a:spcBef>
                <a:spcPts val="0"/>
              </a:spcBef>
              <a:spcAft>
                <a:spcPts val="0"/>
              </a:spcAft>
              <a:defRPr/>
            </a:pPr>
            <a:endParaRPr lang="en-AU" dirty="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6F7725D-0F06-4CFB-981D-A3C1241224E7}" type="slidenum">
              <a:rPr lang="en-AU" altLang="en-US" smtClean="0"/>
              <a:pPr/>
              <a:t>37</a:t>
            </a:fld>
            <a:endParaRPr lang="en-AU" altLang="en-US" smtClean="0"/>
          </a:p>
        </p:txBody>
      </p:sp>
    </p:spTree>
    <p:extLst>
      <p:ext uri="{BB962C8B-B14F-4D97-AF65-F5344CB8AC3E}">
        <p14:creationId xmlns:p14="http://schemas.microsoft.com/office/powerpoint/2010/main" val="69044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smtClean="0">
                <a:cs typeface="Calibri" panose="020F0502020204030204" pitchFamily="34" charset="0"/>
              </a:rPr>
              <a:t>SLIDE EXPLANATION:</a:t>
            </a:r>
          </a:p>
          <a:p>
            <a:pPr eaLnBrk="1" hangingPunct="1">
              <a:spcBef>
                <a:spcPct val="0"/>
              </a:spcBef>
            </a:pPr>
            <a:r>
              <a:rPr lang="en-AU" altLang="en-US" smtClean="0">
                <a:cs typeface="Calibri" panose="020F0502020204030204" pitchFamily="34" charset="0"/>
              </a:rPr>
              <a:t>To summarize, different types of reviews use different mnemonics to guide question development. PICO is used for effectiveness reviews, and cost/economic reviews. PICo (little o)  is used in qualitative reviews and broadly in textual synthesis reviews. PEO is considered for etiology and risk reviews while CoCoPop is recommended for prevalence or incidence reviews. Diagnostic test accuracy reviews employ the PIRD mnemonic while scoping reviews utilize PCC. For mixed methods reviews and umbrella reviews any of the mnemonics can be used either alone or in combination. </a:t>
            </a:r>
          </a:p>
          <a:p>
            <a:pPr eaLnBrk="1" hangingPunct="1">
              <a:spcBef>
                <a:spcPct val="0"/>
              </a:spcBef>
            </a:pPr>
            <a:endParaRPr lang="en-AU" altLang="en-US" smtClean="0">
              <a:cs typeface="Calibri" panose="020F0502020204030204" pitchFamily="34" charset="0"/>
            </a:endParaRPr>
          </a:p>
          <a:p>
            <a:pPr eaLnBrk="1" hangingPunct="1">
              <a:spcBef>
                <a:spcPct val="0"/>
              </a:spcBef>
            </a:pPr>
            <a:r>
              <a:rPr lang="en-AU" altLang="en-US" smtClean="0">
                <a:cs typeface="Calibri" panose="020F0502020204030204" pitchFamily="34" charset="0"/>
              </a:rPr>
              <a:t>To reiterate the mnemonics outlined in this session are just a sample of mnemonics that exist. For the purpose of this training we will only focus on those listed above. </a:t>
            </a:r>
          </a:p>
          <a:p>
            <a:pPr eaLnBrk="1" hangingPunct="1">
              <a:spcBef>
                <a:spcPct val="0"/>
              </a:spcBef>
            </a:pPr>
            <a:endParaRPr lang="en-AU" altLang="en-US" smtClean="0">
              <a:cs typeface="Calibri" panose="020F0502020204030204" pitchFamily="34" charset="0"/>
            </a:endParaRPr>
          </a:p>
          <a:p>
            <a:pPr eaLnBrk="1" hangingPunct="1">
              <a:spcBef>
                <a:spcPct val="0"/>
              </a:spcBef>
            </a:pPr>
            <a:r>
              <a:rPr lang="en-AU" altLang="en-US" smtClean="0">
                <a:cs typeface="Calibri" panose="020F0502020204030204" pitchFamily="34" charset="0"/>
              </a:rPr>
              <a:t>REFERENCES: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EXAMPLES: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DISCUSSION POINTS AND QUESTIONS FOR THE CLASS:</a:t>
            </a:r>
            <a:endParaRPr lang="en-AU" altLang="en-US" smtClean="0"/>
          </a:p>
          <a:p>
            <a:pPr eaLnBrk="1" hangingPunct="1">
              <a:spcBef>
                <a:spcPct val="0"/>
              </a:spcBef>
            </a:pPr>
            <a:endParaRPr lang="en-AU" altLang="en-US" smtClean="0"/>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C66B58E-94DF-4AE8-89E5-A445627BB3C3}" type="slidenum">
              <a:rPr lang="en-AU" altLang="en-US" smtClean="0"/>
              <a:pPr/>
              <a:t>38</a:t>
            </a:fld>
            <a:endParaRPr lang="en-AU" altLang="en-US" smtClean="0"/>
          </a:p>
        </p:txBody>
      </p:sp>
    </p:spTree>
    <p:extLst>
      <p:ext uri="{BB962C8B-B14F-4D97-AF65-F5344CB8AC3E}">
        <p14:creationId xmlns:p14="http://schemas.microsoft.com/office/powerpoint/2010/main" val="349413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smtClean="0"/>
              <a:t>SLIDE EXPLANATION:</a:t>
            </a:r>
          </a:p>
          <a:p>
            <a:pPr eaLnBrk="1" hangingPunct="1">
              <a:spcBef>
                <a:spcPct val="0"/>
              </a:spcBef>
            </a:pPr>
            <a:r>
              <a:rPr lang="en-AU" altLang="en-US" smtClean="0"/>
              <a:t>Following on from formulating your systematic review question is step 2, defining your inclusion and exclusion criteria. Essentially this criteria determines which papers will be selected. In order for the reader to understand the focus of the review (and its limitations), the reviewers need to be precise in outlining the inclusion criteria</a:t>
            </a:r>
            <a:r>
              <a:rPr lang="en-AU" altLang="en-US" smtClean="0">
                <a:ea typeface="MS PGothic" panose="020B0600070205080204" pitchFamily="34" charset="-128"/>
              </a:rPr>
              <a:t>.</a:t>
            </a:r>
            <a:r>
              <a:rPr lang="en-AU" altLang="en-US" smtClean="0"/>
              <a:t> The clarity of the inclusion criteria also ensures the replicability of the review. </a:t>
            </a:r>
          </a:p>
          <a:p>
            <a:pPr eaLnBrk="1" hangingPunct="1">
              <a:spcBef>
                <a:spcPct val="0"/>
              </a:spcBef>
            </a:pPr>
            <a:endParaRPr lang="en-AU" altLang="en-US" smtClean="0"/>
          </a:p>
          <a:p>
            <a:pPr eaLnBrk="1" hangingPunct="1">
              <a:spcBef>
                <a:spcPct val="0"/>
              </a:spcBef>
            </a:pPr>
            <a:r>
              <a:rPr lang="en-AU" altLang="en-US" smtClean="0"/>
              <a:t>REFERENCES:</a:t>
            </a:r>
          </a:p>
          <a:p>
            <a:pPr eaLnBrk="1" hangingPunct="1">
              <a:spcBef>
                <a:spcPct val="0"/>
              </a:spcBef>
            </a:pPr>
            <a:r>
              <a:rPr lang="en-US" altLang="en-US" smtClean="0"/>
              <a:t>Stern C, Jordan Z &amp; McArthur A. Developing the Review Question and Inclusion Criteria, AJN The American Journal of Nursing. 2014;114(4): 53-56.</a:t>
            </a:r>
            <a:endParaRPr lang="en-AU" altLang="en-US" smtClean="0"/>
          </a:p>
          <a:p>
            <a:pPr eaLnBrk="1" hangingPunct="1">
              <a:spcBef>
                <a:spcPct val="0"/>
              </a:spcBef>
            </a:pPr>
            <a:endParaRPr lang="en-AU" altLang="en-US" smtClean="0"/>
          </a:p>
          <a:p>
            <a:pPr eaLnBrk="1" hangingPunct="1">
              <a:spcBef>
                <a:spcPct val="0"/>
              </a:spcBef>
            </a:pPr>
            <a:r>
              <a:rPr lang="en-US" altLang="en-US" smtClean="0">
                <a:ea typeface="MS PGothic" panose="020B0600070205080204" pitchFamily="34" charset="-128"/>
              </a:rPr>
              <a:t>EXAMPLES: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DISCUSSION POINTS AND QUESTIONS FOR THE CLASS:</a:t>
            </a:r>
          </a:p>
          <a:p>
            <a:pPr eaLnBrk="1" hangingPunct="1">
              <a:spcBef>
                <a:spcPct val="0"/>
              </a:spcBef>
            </a:pPr>
            <a:endParaRPr lang="en-AU" altLang="en-US" smtClean="0"/>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7234FA2-F98D-4549-A274-7CD57FA00634}" type="slidenum">
              <a:rPr lang="en-AU" altLang="en-US" smtClean="0"/>
              <a:pPr/>
              <a:t>39</a:t>
            </a:fld>
            <a:endParaRPr lang="en-AU" altLang="en-US" smtClean="0"/>
          </a:p>
        </p:txBody>
      </p:sp>
    </p:spTree>
    <p:extLst>
      <p:ext uri="{BB962C8B-B14F-4D97-AF65-F5344CB8AC3E}">
        <p14:creationId xmlns:p14="http://schemas.microsoft.com/office/powerpoint/2010/main" val="3923398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D3D3A2A-DAD3-4CA4-A233-EEDFCC8A67BB}" type="slidenum">
              <a:rPr lang="en-US" altLang="en-US" smtClean="0"/>
              <a:pPr/>
              <a:t>40</a:t>
            </a:fld>
            <a:endParaRPr lang="en-US" altLang="en-US" smtClean="0"/>
          </a:p>
        </p:txBody>
      </p:sp>
      <p:sp>
        <p:nvSpPr>
          <p:cNvPr id="6246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lgn="just" eaLnBrk="1" hangingPunct="1">
              <a:spcBef>
                <a:spcPct val="0"/>
              </a:spcBef>
            </a:pPr>
            <a:r>
              <a:rPr lang="en-AU" altLang="en-US" dirty="0" smtClean="0">
                <a:cs typeface="Calibri" panose="020F0502020204030204" pitchFamily="34" charset="0"/>
              </a:rPr>
              <a:t>SLIDE EXPLANATION:</a:t>
            </a:r>
          </a:p>
          <a:p>
            <a:pPr algn="just" eaLnBrk="1" hangingPunct="1">
              <a:spcBef>
                <a:spcPct val="0"/>
              </a:spcBef>
            </a:pPr>
            <a:r>
              <a:rPr lang="en-US" altLang="en-US" dirty="0" smtClean="0">
                <a:ea typeface="MS PGothic" panose="020B0600070205080204" pitchFamily="34" charset="-128"/>
              </a:rPr>
              <a:t>Participants now have the opportunity to develop and design a systematic review question and subsequent inclusion/exclusion criteria relevant to their area of interest. Depending on what type of systematic review they wish to undertake will dictate the appropriate mnemonic to be followed (table provided again on next page for reference). Your workbook will be used for this activity.  Each participant will then present and discuss their question with the class taking note of comments that might enhance or clarify their question.</a:t>
            </a:r>
          </a:p>
          <a:p>
            <a:pPr algn="just" eaLnBrk="1" hangingPunct="1">
              <a:spcBef>
                <a:spcPct val="0"/>
              </a:spcBef>
            </a:pPr>
            <a:endParaRPr lang="en-US" altLang="en-US" dirty="0" smtClean="0">
              <a:ea typeface="MS PGothic" panose="020B0600070205080204" pitchFamily="34" charset="-128"/>
            </a:endParaRPr>
          </a:p>
          <a:p>
            <a:pPr algn="just" eaLnBrk="1" hangingPunct="1">
              <a:spcBef>
                <a:spcPct val="0"/>
              </a:spcBef>
            </a:pPr>
            <a:r>
              <a:rPr lang="en-US" altLang="en-US" dirty="0" smtClean="0">
                <a:ea typeface="MS PGothic" panose="020B0600070205080204" pitchFamily="34" charset="-128"/>
              </a:rPr>
              <a:t>Trainers: Allow 10 minutes for participants to develop question/criteria. The trainer/s should move around the group talking briefly with each participant. Depending on the number or participants and the feedback from the trainer and other participants, reporting back should also go for around 10 minutes.</a:t>
            </a:r>
          </a:p>
          <a:p>
            <a:pPr algn="just" eaLnBrk="1" hangingPunct="1">
              <a:spcBef>
                <a:spcPct val="0"/>
              </a:spcBef>
            </a:pPr>
            <a:endParaRPr lang="en-US" altLang="en-US" dirty="0" smtClean="0">
              <a:ea typeface="MS PGothic" panose="020B0600070205080204" pitchFamily="34" charset="-128"/>
            </a:endParaRPr>
          </a:p>
          <a:p>
            <a:pPr eaLnBrk="1" hangingPunct="1">
              <a:spcBef>
                <a:spcPts val="600"/>
              </a:spcBef>
            </a:pPr>
            <a:r>
              <a:rPr lang="en-AU" altLang="en-US" dirty="0" smtClean="0">
                <a:cs typeface="Calibri" panose="020F0502020204030204" pitchFamily="34" charset="0"/>
              </a:rPr>
              <a:t>REFERENCES:</a:t>
            </a:r>
          </a:p>
          <a:p>
            <a:pPr eaLnBrk="1" hangingPunct="1">
              <a:spcBef>
                <a:spcPct val="0"/>
              </a:spcBef>
            </a:pPr>
            <a:endParaRPr lang="en-US" altLang="en-US" dirty="0" smtClean="0">
              <a:ea typeface="MS PGothic" panose="020B0600070205080204" pitchFamily="34" charset="-128"/>
            </a:endParaRPr>
          </a:p>
          <a:p>
            <a:pPr eaLnBrk="1" hangingPunct="1">
              <a:spcBef>
                <a:spcPct val="0"/>
              </a:spcBef>
            </a:pPr>
            <a:r>
              <a:rPr lang="en-US" altLang="en-US" dirty="0" smtClean="0">
                <a:ea typeface="MS PGothic" panose="020B0600070205080204" pitchFamily="34" charset="-128"/>
              </a:rPr>
              <a:t>EXAMPLES:</a:t>
            </a:r>
          </a:p>
          <a:p>
            <a:pPr eaLnBrk="1" hangingPunct="1">
              <a:spcBef>
                <a:spcPct val="0"/>
              </a:spcBef>
            </a:pPr>
            <a:endParaRPr lang="en-US" altLang="en-US" dirty="0" smtClean="0">
              <a:ea typeface="MS PGothic" panose="020B0600070205080204" pitchFamily="34" charset="-128"/>
            </a:endParaRPr>
          </a:p>
          <a:p>
            <a:pPr eaLnBrk="1" hangingPunct="1">
              <a:spcBef>
                <a:spcPct val="0"/>
              </a:spcBef>
            </a:pPr>
            <a:r>
              <a:rPr lang="en-US" altLang="en-US" dirty="0" smtClean="0">
                <a:ea typeface="MS PGothic" panose="020B0600070205080204" pitchFamily="34" charset="-128"/>
              </a:rPr>
              <a:t>DISCUSSION POINTS AND QUESTIONS FOR THE CLASS:</a:t>
            </a:r>
          </a:p>
          <a:p>
            <a:pPr algn="just" eaLnBrk="1" hangingPunct="1">
              <a:spcBef>
                <a:spcPct val="0"/>
              </a:spcBef>
            </a:pPr>
            <a:endParaRPr lang="en-US" altLang="en-US" dirty="0" smtClean="0">
              <a:ea typeface="MS PGothic" panose="020B0600070205080204" pitchFamily="34" charset="-128"/>
            </a:endParaRPr>
          </a:p>
          <a:p>
            <a:pPr algn="just" eaLnBrk="1" hangingPunct="1">
              <a:lnSpc>
                <a:spcPct val="104000"/>
              </a:lnSpc>
              <a:spcBef>
                <a:spcPct val="0"/>
              </a:spcBef>
            </a:pPr>
            <a:endParaRPr lang="en-AU" altLang="en-US" dirty="0" smtClean="0">
              <a:ea typeface="MS PGothic" panose="020B0600070205080204" pitchFamily="34" charset="-128"/>
            </a:endParaRPr>
          </a:p>
        </p:txBody>
      </p:sp>
    </p:spTree>
    <p:extLst>
      <p:ext uri="{BB962C8B-B14F-4D97-AF65-F5344CB8AC3E}">
        <p14:creationId xmlns:p14="http://schemas.microsoft.com/office/powerpoint/2010/main" val="3890040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defRPr/>
            </a:pPr>
            <a:fld id="{4C33A182-35E2-4D9E-875E-DA7E4DD5C3F0}" type="slidenum">
              <a:rPr lang="en-US" altLang="en-US"/>
              <a:pPr>
                <a:defRPr/>
              </a:pPr>
              <a:t>42</a:t>
            </a:fld>
            <a:endParaRPr lang="en-US" altLang="en-US"/>
          </a:p>
        </p:txBody>
      </p:sp>
      <p:sp>
        <p:nvSpPr>
          <p:cNvPr id="65539" name="Rectangle 2"/>
          <p:cNvSpPr>
            <a:spLocks noGrp="1" noRot="1" noChangeAspect="1" noChangeArrowheads="1" noTextEdit="1"/>
          </p:cNvSpPr>
          <p:nvPr>
            <p:ph type="sldImg"/>
          </p:nvPr>
        </p:nvSpPr>
        <p:spPr bwMode="auto">
          <a:xfrm>
            <a:off x="573088" y="744538"/>
            <a:ext cx="3382962" cy="1903412"/>
          </a:xfrm>
          <a:solidFill>
            <a:srgbClr val="FFFFFF"/>
          </a:solidFill>
          <a:ln>
            <a:solidFill>
              <a:srgbClr val="000000"/>
            </a:solidFill>
            <a:miter lim="800000"/>
            <a:headEnd/>
            <a:tailEnd/>
          </a:ln>
        </p:spPr>
      </p:sp>
      <p:sp>
        <p:nvSpPr>
          <p:cNvPr id="65540" name="Rectangle 3"/>
          <p:cNvSpPr>
            <a:spLocks noGrp="1" noChangeArrowheads="1"/>
          </p:cNvSpPr>
          <p:nvPr>
            <p:ph type="body" idx="1"/>
          </p:nvPr>
        </p:nvSpPr>
        <p:spPr bwMode="auto">
          <a:xfrm>
            <a:off x="906463" y="2897188"/>
            <a:ext cx="4981575" cy="6289675"/>
          </a:xfrm>
          <a:solidFill>
            <a:srgbClr val="FFFFFF"/>
          </a:solidFill>
          <a:ln>
            <a:solidFill>
              <a:srgbClr val="000000"/>
            </a:solidFill>
            <a:miter lim="800000"/>
            <a:headEnd/>
            <a:tailEnd/>
          </a:ln>
        </p:spPr>
        <p:txBody>
          <a:bodyPr wrap="square" numCol="1" anchor="t" anchorCtr="0" compatLnSpc="1">
            <a:prstTxWarp prst="textNoShape">
              <a:avLst/>
            </a:prstTxWarp>
          </a:bodyPr>
          <a:lstStyle/>
          <a:p>
            <a:pPr algn="just">
              <a:spcBef>
                <a:spcPts val="600"/>
              </a:spcBef>
              <a:spcAft>
                <a:spcPts val="500"/>
              </a:spcAft>
            </a:pPr>
            <a:r>
              <a:rPr lang="en-AU" altLang="en-US" smtClean="0">
                <a:cs typeface="Calibri" panose="020F0502020204030204" pitchFamily="34" charset="0"/>
              </a:rPr>
              <a:t>SLIDE EXPLANATION:</a:t>
            </a:r>
          </a:p>
          <a:p>
            <a:pPr algn="just">
              <a:spcBef>
                <a:spcPts val="600"/>
              </a:spcBef>
              <a:spcAft>
                <a:spcPts val="500"/>
              </a:spcAft>
            </a:pPr>
            <a:r>
              <a:rPr lang="en-AU" altLang="en-US" smtClean="0">
                <a:ea typeface="MS PGothic" panose="020B0600070205080204" pitchFamily="34" charset="-128"/>
              </a:rPr>
              <a:t>A review protocol provides the specific direction the review will follow </a:t>
            </a:r>
            <a:r>
              <a:rPr lang="en-AU" altLang="en-US" smtClean="0"/>
              <a:t>and allows transparency of process, which in turn allows the reader to see how the findings and recommendations were arrived at</a:t>
            </a:r>
            <a:r>
              <a:rPr lang="en-AU" altLang="en-US" smtClean="0">
                <a:ea typeface="MS PGothic" panose="020B0600070205080204" pitchFamily="34" charset="-128"/>
              </a:rPr>
              <a:t>. </a:t>
            </a:r>
            <a:r>
              <a:rPr lang="en-AU" altLang="en-US" smtClean="0"/>
              <a:t>It provides the plan or proposal for the systematic review by </a:t>
            </a:r>
            <a:r>
              <a:rPr lang="en-AU" altLang="en-US" smtClean="0">
                <a:ea typeface="MS PGothic" panose="020B0600070205080204" pitchFamily="34" charset="-128"/>
              </a:rPr>
              <a:t>explicitly describing the inclusion criteria, methods of study selection, appraisal, extraction and synthesis. The background section describes the topic, why it is important and explores key elements of the inclusion criteria. Protocols across all review methods (e.g. qualitative, textual, economic etc.) contain a series of standardised headings that are consistent with the scientific principals of apriori documentation. </a:t>
            </a:r>
            <a:r>
              <a:rPr lang="en-AU" altLang="en-US" smtClean="0"/>
              <a:t>Protocols restrict the presence of reporting bias. </a:t>
            </a:r>
            <a:endParaRPr lang="en-AU" altLang="en-US" smtClean="0">
              <a:ea typeface="MS PGothic" panose="020B0600070205080204" pitchFamily="34" charset="-128"/>
            </a:endParaRPr>
          </a:p>
          <a:p>
            <a:pPr algn="just">
              <a:spcBef>
                <a:spcPts val="600"/>
              </a:spcBef>
              <a:spcAft>
                <a:spcPts val="500"/>
              </a:spcAft>
            </a:pPr>
            <a:endParaRPr lang="en-AU" altLang="en-US" smtClean="0">
              <a:ea typeface="MS PGothic" panose="020B0600070205080204" pitchFamily="34" charset="-128"/>
            </a:endParaRPr>
          </a:p>
          <a:p>
            <a:pPr>
              <a:spcBef>
                <a:spcPts val="600"/>
              </a:spcBef>
            </a:pPr>
            <a:r>
              <a:rPr lang="en-AU" altLang="en-US" smtClean="0">
                <a:cs typeface="Calibri" panose="020F0502020204030204" pitchFamily="34" charset="0"/>
              </a:rPr>
              <a:t>REFERENCES:</a:t>
            </a:r>
          </a:p>
          <a:p>
            <a:pPr>
              <a:spcBef>
                <a:spcPct val="0"/>
              </a:spcBef>
            </a:pPr>
            <a:r>
              <a:rPr lang="en-AU" altLang="en-US" smtClean="0"/>
              <a:t>The Joanna Briggs Institute. Joanna Briggs Institute Reviewers’ Manual 2014 Edition. The Joanna Briggs Institute. 2014.</a:t>
            </a:r>
          </a:p>
          <a:p>
            <a:pPr>
              <a:spcBef>
                <a:spcPct val="0"/>
              </a:spcBef>
            </a:pPr>
            <a:endParaRPr lang="en-US" altLang="en-US" smtClean="0">
              <a:ea typeface="MS PGothic" panose="020B0600070205080204" pitchFamily="34" charset="-128"/>
            </a:endParaRPr>
          </a:p>
          <a:p>
            <a:pPr>
              <a:spcBef>
                <a:spcPct val="0"/>
              </a:spcBef>
            </a:pPr>
            <a:r>
              <a:rPr lang="en-US" altLang="en-US" smtClean="0">
                <a:ea typeface="MS PGothic" panose="020B0600070205080204" pitchFamily="34" charset="-128"/>
              </a:rPr>
              <a:t>EXAMPLES:</a:t>
            </a:r>
          </a:p>
          <a:p>
            <a:pPr>
              <a:spcBef>
                <a:spcPct val="0"/>
              </a:spcBef>
            </a:pPr>
            <a:endParaRPr lang="en-US" altLang="en-US" smtClean="0">
              <a:ea typeface="MS PGothic" panose="020B0600070205080204" pitchFamily="34" charset="-128"/>
            </a:endParaRPr>
          </a:p>
          <a:p>
            <a:pPr>
              <a:spcBef>
                <a:spcPct val="0"/>
              </a:spcBef>
            </a:pPr>
            <a:r>
              <a:rPr lang="en-US" altLang="en-US" smtClean="0">
                <a:ea typeface="MS PGothic" panose="020B0600070205080204" pitchFamily="34" charset="-128"/>
              </a:rPr>
              <a:t>DISCUSSION POINTS AND QUESTIONS FOR THE CLASS:</a:t>
            </a:r>
          </a:p>
          <a:p>
            <a:pPr algn="just">
              <a:spcBef>
                <a:spcPts val="600"/>
              </a:spcBef>
              <a:spcAft>
                <a:spcPts val="500"/>
              </a:spcAft>
            </a:pPr>
            <a:endParaRPr lang="en-US" altLang="en-US" smtClean="0">
              <a:ea typeface="MS PGothic" panose="020B0600070205080204" pitchFamily="34" charset="-128"/>
            </a:endParaRPr>
          </a:p>
        </p:txBody>
      </p:sp>
    </p:spTree>
    <p:extLst>
      <p:ext uri="{BB962C8B-B14F-4D97-AF65-F5344CB8AC3E}">
        <p14:creationId xmlns:p14="http://schemas.microsoft.com/office/powerpoint/2010/main" val="813069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defRPr/>
            </a:pPr>
            <a:fld id="{74B95EB2-5B75-4A68-B1BC-5037B5A9B3B8}" type="slidenum">
              <a:rPr lang="en-US" altLang="en-US"/>
              <a:pPr>
                <a:defRPr/>
              </a:pPr>
              <a:t>43</a:t>
            </a:fld>
            <a:endParaRPr lang="en-US" altLang="en-US"/>
          </a:p>
        </p:txBody>
      </p:sp>
      <p:sp>
        <p:nvSpPr>
          <p:cNvPr id="67587" name="Rectangle 2"/>
          <p:cNvSpPr>
            <a:spLocks noGrp="1" noRot="1" noChangeAspect="1" noChangeArrowheads="1" noTextEdit="1"/>
          </p:cNvSpPr>
          <p:nvPr>
            <p:ph type="sldImg"/>
          </p:nvPr>
        </p:nvSpPr>
        <p:spPr bwMode="auto">
          <a:xfrm>
            <a:off x="573088" y="744538"/>
            <a:ext cx="3382962" cy="1903412"/>
          </a:xfrm>
          <a:solidFill>
            <a:srgbClr val="FFFFFF"/>
          </a:solidFill>
          <a:ln>
            <a:solidFill>
              <a:srgbClr val="000000"/>
            </a:solidFill>
            <a:miter lim="800000"/>
            <a:headEnd/>
            <a:tailEnd/>
          </a:ln>
        </p:spPr>
      </p:sp>
      <p:sp>
        <p:nvSpPr>
          <p:cNvPr id="313348" name="Rectangle 3"/>
          <p:cNvSpPr>
            <a:spLocks noGrp="1" noChangeArrowheads="1"/>
          </p:cNvSpPr>
          <p:nvPr>
            <p:ph type="body" idx="1"/>
          </p:nvPr>
        </p:nvSpPr>
        <p:spPr>
          <a:xfrm>
            <a:off x="906463" y="2897188"/>
            <a:ext cx="4981575" cy="6289675"/>
          </a:xfrm>
          <a:solidFill>
            <a:srgbClr val="FFFFFF"/>
          </a:solidFill>
          <a:ln>
            <a:solidFill>
              <a:srgbClr val="000000"/>
            </a:solidFill>
          </a:ln>
        </p:spPr>
        <p:txBody>
          <a:bodyPr/>
          <a:lstStyle/>
          <a:p>
            <a:pPr fontAlgn="auto">
              <a:spcBef>
                <a:spcPts val="0"/>
              </a:spcBef>
              <a:spcAft>
                <a:spcPts val="0"/>
              </a:spcAft>
              <a:defRPr/>
            </a:pPr>
            <a:r>
              <a:rPr lang="en-AU" dirty="0" smtClean="0">
                <a:ea typeface="Calibri"/>
                <a:cs typeface="Calibri"/>
              </a:rPr>
              <a:t>SLIDE EXPLANATION:</a:t>
            </a:r>
            <a:endParaRPr lang="en-AU" dirty="0" smtClean="0"/>
          </a:p>
          <a:p>
            <a:pPr fontAlgn="auto">
              <a:spcBef>
                <a:spcPts val="0"/>
              </a:spcBef>
              <a:spcAft>
                <a:spcPts val="0"/>
              </a:spcAft>
              <a:buFont typeface="Arial" panose="020B0604020202020204" pitchFamily="34" charset="0"/>
              <a:buNone/>
              <a:defRPr/>
            </a:pPr>
            <a:r>
              <a:rPr lang="en-AU" dirty="0" smtClean="0">
                <a:ea typeface="Calibri"/>
                <a:cs typeface="Calibri"/>
              </a:rPr>
              <a:t>In regards to the structure of a protocol JBI recommends the following features:</a:t>
            </a:r>
          </a:p>
          <a:p>
            <a:pPr marL="171450" indent="-171450" fontAlgn="auto">
              <a:spcBef>
                <a:spcPts val="0"/>
              </a:spcBef>
              <a:spcAft>
                <a:spcPts val="0"/>
              </a:spcAft>
              <a:buFont typeface="Arial" panose="020B0604020202020204" pitchFamily="34" charset="0"/>
              <a:buChar char="•"/>
              <a:defRPr/>
            </a:pPr>
            <a:r>
              <a:rPr lang="en-AU" dirty="0" smtClean="0"/>
              <a:t>Title of systematic review protocol</a:t>
            </a:r>
          </a:p>
          <a:p>
            <a:pPr marL="171450" indent="-171450" fontAlgn="auto">
              <a:spcBef>
                <a:spcPts val="0"/>
              </a:spcBef>
              <a:spcAft>
                <a:spcPts val="0"/>
              </a:spcAft>
              <a:buFont typeface="Arial" panose="020B0604020202020204" pitchFamily="34" charset="0"/>
              <a:buChar char="•"/>
              <a:defRPr/>
            </a:pPr>
            <a:r>
              <a:rPr lang="en-AU" dirty="0" smtClean="0"/>
              <a:t>Authors</a:t>
            </a:r>
          </a:p>
          <a:p>
            <a:pPr marL="171450" indent="-171450" fontAlgn="auto">
              <a:spcBef>
                <a:spcPts val="0"/>
              </a:spcBef>
              <a:spcAft>
                <a:spcPts val="0"/>
              </a:spcAft>
              <a:buFont typeface="Arial" panose="020B0604020202020204" pitchFamily="34" charset="0"/>
              <a:buChar char="•"/>
              <a:defRPr/>
            </a:pPr>
            <a:r>
              <a:rPr lang="en-AU" dirty="0" smtClean="0"/>
              <a:t>Review question</a:t>
            </a:r>
          </a:p>
          <a:p>
            <a:pPr marL="171450" indent="-171450" fontAlgn="auto">
              <a:spcBef>
                <a:spcPts val="0"/>
              </a:spcBef>
              <a:spcAft>
                <a:spcPts val="0"/>
              </a:spcAft>
              <a:buFont typeface="Arial" panose="020B0604020202020204" pitchFamily="34" charset="0"/>
              <a:buChar char="•"/>
              <a:defRPr/>
            </a:pPr>
            <a:r>
              <a:rPr lang="en-AU" dirty="0" smtClean="0"/>
              <a:t>Background </a:t>
            </a:r>
          </a:p>
          <a:p>
            <a:pPr marL="171450" indent="-171450" fontAlgn="auto">
              <a:spcBef>
                <a:spcPts val="0"/>
              </a:spcBef>
              <a:spcAft>
                <a:spcPts val="0"/>
              </a:spcAft>
              <a:buFont typeface="Arial" panose="020B0604020202020204" pitchFamily="34" charset="0"/>
              <a:buChar char="•"/>
              <a:defRPr/>
            </a:pPr>
            <a:r>
              <a:rPr lang="en-AU" dirty="0" smtClean="0"/>
              <a:t>Keywords</a:t>
            </a:r>
          </a:p>
          <a:p>
            <a:pPr marL="171450" indent="-171450" fontAlgn="auto">
              <a:spcBef>
                <a:spcPts val="0"/>
              </a:spcBef>
              <a:spcAft>
                <a:spcPts val="0"/>
              </a:spcAft>
              <a:buFont typeface="Arial" panose="020B0604020202020204" pitchFamily="34" charset="0"/>
              <a:buChar char="•"/>
              <a:defRPr/>
            </a:pPr>
            <a:r>
              <a:rPr lang="en-AU" dirty="0" smtClean="0"/>
              <a:t>Methods including:</a:t>
            </a:r>
          </a:p>
          <a:p>
            <a:pPr marL="628650" lvl="1" indent="-171450" fontAlgn="auto">
              <a:spcBef>
                <a:spcPts val="0"/>
              </a:spcBef>
              <a:spcAft>
                <a:spcPts val="0"/>
              </a:spcAft>
              <a:buFont typeface="Arial" panose="020B0604020202020204" pitchFamily="34" charset="0"/>
              <a:buChar char="•"/>
              <a:defRPr/>
            </a:pPr>
            <a:r>
              <a:rPr lang="en-AU" dirty="0" smtClean="0"/>
              <a:t>Inclusion criteria – this will vary depending on the review type but may include for example types of participants, intervention/exposure/interest, condition, comparator, phenomena of interest, context, outcomes, types of studies)</a:t>
            </a:r>
          </a:p>
          <a:p>
            <a:pPr marL="628650" lvl="1" indent="-171450" fontAlgn="auto">
              <a:spcBef>
                <a:spcPts val="0"/>
              </a:spcBef>
              <a:spcAft>
                <a:spcPts val="0"/>
              </a:spcAft>
              <a:buFont typeface="Arial" panose="020B0604020202020204" pitchFamily="34" charset="0"/>
              <a:buChar char="•"/>
              <a:defRPr/>
            </a:pPr>
            <a:r>
              <a:rPr lang="en-AU" dirty="0" smtClean="0"/>
              <a:t>Search strategy </a:t>
            </a:r>
          </a:p>
          <a:p>
            <a:pPr marL="628650" lvl="1" indent="-171450" fontAlgn="auto">
              <a:spcBef>
                <a:spcPts val="0"/>
              </a:spcBef>
              <a:spcAft>
                <a:spcPts val="0"/>
              </a:spcAft>
              <a:buFont typeface="Arial" panose="020B0604020202020204" pitchFamily="34" charset="0"/>
              <a:buChar char="•"/>
              <a:defRPr/>
            </a:pPr>
            <a:r>
              <a:rPr lang="en-AU" dirty="0" smtClean="0"/>
              <a:t>Study selection</a:t>
            </a:r>
          </a:p>
          <a:p>
            <a:pPr marL="628650" lvl="1" indent="-171450" fontAlgn="auto">
              <a:spcBef>
                <a:spcPts val="0"/>
              </a:spcBef>
              <a:spcAft>
                <a:spcPts val="0"/>
              </a:spcAft>
              <a:buFont typeface="Arial" panose="020B0604020202020204" pitchFamily="34" charset="0"/>
              <a:buChar char="•"/>
              <a:defRPr/>
            </a:pPr>
            <a:r>
              <a:rPr lang="en-AU" dirty="0" smtClean="0"/>
              <a:t>Critical appraisal </a:t>
            </a:r>
          </a:p>
          <a:p>
            <a:pPr marL="628650" lvl="1" indent="-171450" fontAlgn="auto">
              <a:spcBef>
                <a:spcPts val="0"/>
              </a:spcBef>
              <a:spcAft>
                <a:spcPts val="0"/>
              </a:spcAft>
              <a:buFont typeface="Arial" panose="020B0604020202020204" pitchFamily="34" charset="0"/>
              <a:buChar char="•"/>
              <a:defRPr/>
            </a:pPr>
            <a:r>
              <a:rPr lang="en-AU" dirty="0" smtClean="0"/>
              <a:t>Data extraction </a:t>
            </a:r>
          </a:p>
          <a:p>
            <a:pPr marL="628650" lvl="1" indent="-171450" fontAlgn="auto">
              <a:spcBef>
                <a:spcPts val="0"/>
              </a:spcBef>
              <a:spcAft>
                <a:spcPts val="0"/>
              </a:spcAft>
              <a:buFont typeface="Arial" panose="020B0604020202020204" pitchFamily="34" charset="0"/>
              <a:buChar char="•"/>
              <a:defRPr/>
            </a:pPr>
            <a:r>
              <a:rPr lang="en-AU" dirty="0" smtClean="0"/>
              <a:t>Data synthesis </a:t>
            </a:r>
          </a:p>
          <a:p>
            <a:pPr marL="628650" lvl="1" indent="-171450" fontAlgn="auto">
              <a:spcBef>
                <a:spcPts val="0"/>
              </a:spcBef>
              <a:spcAft>
                <a:spcPts val="0"/>
              </a:spcAft>
              <a:buFont typeface="Arial" panose="020B0604020202020204" pitchFamily="34" charset="0"/>
              <a:buChar char="•"/>
              <a:defRPr/>
            </a:pPr>
            <a:r>
              <a:rPr lang="en-AU" dirty="0" smtClean="0"/>
              <a:t>Assessing confidence</a:t>
            </a:r>
          </a:p>
          <a:p>
            <a:pPr marL="171450" indent="-171450" fontAlgn="auto">
              <a:spcBef>
                <a:spcPts val="0"/>
              </a:spcBef>
              <a:spcAft>
                <a:spcPts val="0"/>
              </a:spcAft>
              <a:buFont typeface="Arial" panose="020B0604020202020204" pitchFamily="34" charset="0"/>
              <a:buChar char="•"/>
              <a:defRPr/>
            </a:pPr>
            <a:r>
              <a:rPr lang="en-AU" dirty="0" smtClean="0"/>
              <a:t>Conflict of interest </a:t>
            </a:r>
          </a:p>
          <a:p>
            <a:pPr marL="171450" indent="-171450" fontAlgn="auto">
              <a:spcBef>
                <a:spcPts val="0"/>
              </a:spcBef>
              <a:spcAft>
                <a:spcPts val="0"/>
              </a:spcAft>
              <a:buFont typeface="Arial" panose="020B0604020202020204" pitchFamily="34" charset="0"/>
              <a:buChar char="•"/>
              <a:defRPr/>
            </a:pPr>
            <a:r>
              <a:rPr lang="en-AU" dirty="0" smtClean="0"/>
              <a:t>Acknowledgements</a:t>
            </a:r>
          </a:p>
          <a:p>
            <a:pPr marL="171450" indent="-171450" fontAlgn="auto">
              <a:spcBef>
                <a:spcPts val="0"/>
              </a:spcBef>
              <a:spcAft>
                <a:spcPts val="0"/>
              </a:spcAft>
              <a:buFont typeface="Arial" panose="020B0604020202020204" pitchFamily="34" charset="0"/>
              <a:buChar char="•"/>
              <a:defRPr/>
            </a:pPr>
            <a:r>
              <a:rPr lang="en-AU" dirty="0" smtClean="0">
                <a:ea typeface="Calibri"/>
                <a:cs typeface="Calibri"/>
              </a:rPr>
              <a:t>References and;</a:t>
            </a:r>
          </a:p>
          <a:p>
            <a:pPr marL="171450" indent="-171450" fontAlgn="auto">
              <a:spcBef>
                <a:spcPts val="0"/>
              </a:spcBef>
              <a:spcAft>
                <a:spcPts val="0"/>
              </a:spcAft>
              <a:buFont typeface="Arial" panose="020B0604020202020204" pitchFamily="34" charset="0"/>
              <a:buChar char="•"/>
              <a:defRPr/>
            </a:pPr>
            <a:r>
              <a:rPr lang="en-AU" dirty="0" smtClean="0"/>
              <a:t>Appendices including:</a:t>
            </a:r>
          </a:p>
          <a:p>
            <a:pPr marL="628650" lvl="1" indent="-171450" fontAlgn="auto">
              <a:spcBef>
                <a:spcPts val="0"/>
              </a:spcBef>
              <a:spcAft>
                <a:spcPts val="0"/>
              </a:spcAft>
              <a:buFont typeface="Arial" panose="020B0604020202020204" pitchFamily="34" charset="0"/>
              <a:buChar char="•"/>
              <a:defRPr/>
            </a:pPr>
            <a:r>
              <a:rPr lang="en-AU" dirty="0" smtClean="0"/>
              <a:t>a search strategy for one database</a:t>
            </a:r>
          </a:p>
          <a:p>
            <a:pPr marL="628650" lvl="1" indent="-171450" fontAlgn="auto">
              <a:spcBef>
                <a:spcPts val="0"/>
              </a:spcBef>
              <a:spcAft>
                <a:spcPts val="0"/>
              </a:spcAft>
              <a:buFont typeface="Arial" panose="020B0604020202020204" pitchFamily="34" charset="0"/>
              <a:buChar char="•"/>
              <a:defRPr/>
            </a:pPr>
            <a:r>
              <a:rPr lang="en-AU" dirty="0" smtClean="0"/>
              <a:t>relevant appraisal instrument/s (if not cited in the protocol itself) and </a:t>
            </a:r>
          </a:p>
          <a:p>
            <a:pPr marL="628650" lvl="1" indent="-171450" fontAlgn="auto">
              <a:spcBef>
                <a:spcPts val="0"/>
              </a:spcBef>
              <a:spcAft>
                <a:spcPts val="0"/>
              </a:spcAft>
              <a:buFont typeface="Arial" panose="020B0604020202020204" pitchFamily="34" charset="0"/>
              <a:buChar char="•"/>
              <a:defRPr/>
            </a:pPr>
            <a:r>
              <a:rPr lang="en-AU" dirty="0" smtClean="0"/>
              <a:t>data extraction instrument/s (if not cited in the protocol itself) </a:t>
            </a:r>
          </a:p>
          <a:p>
            <a:pPr fontAlgn="auto">
              <a:spcBef>
                <a:spcPts val="0"/>
              </a:spcBef>
              <a:spcAft>
                <a:spcPts val="0"/>
              </a:spcAft>
              <a:buFont typeface="Arial" panose="020B0604020202020204" pitchFamily="34" charset="0"/>
              <a:buNone/>
              <a:defRPr/>
            </a:pPr>
            <a:endParaRPr lang="en-AU" dirty="0" smtClean="0">
              <a:cs typeface="MS PGothic" pitchFamily="34" charset="-128"/>
            </a:endParaRPr>
          </a:p>
          <a:p>
            <a:pPr fontAlgn="auto">
              <a:spcBef>
                <a:spcPts val="600"/>
              </a:spcBef>
              <a:spcAft>
                <a:spcPts val="0"/>
              </a:spcAft>
              <a:defRPr/>
            </a:pPr>
            <a:r>
              <a:rPr lang="en-AU" dirty="0" smtClean="0">
                <a:ea typeface="Calibri"/>
                <a:cs typeface="Calibri"/>
              </a:rPr>
              <a:t>REFERENCES:</a:t>
            </a:r>
          </a:p>
          <a:p>
            <a:pPr fontAlgn="auto">
              <a:spcBef>
                <a:spcPts val="0"/>
              </a:spcBef>
              <a:spcAft>
                <a:spcPts val="0"/>
              </a:spcAft>
              <a:defRPr/>
            </a:pPr>
            <a:endParaRPr lang="en-US" dirty="0" smtClean="0">
              <a:cs typeface="MS PGothic" pitchFamily="34" charset="-128"/>
            </a:endParaRPr>
          </a:p>
          <a:p>
            <a:pPr fontAlgn="auto">
              <a:spcBef>
                <a:spcPts val="0"/>
              </a:spcBef>
              <a:spcAft>
                <a:spcPts val="0"/>
              </a:spcAft>
              <a:defRPr/>
            </a:pPr>
            <a:r>
              <a:rPr lang="en-US" dirty="0" smtClean="0">
                <a:cs typeface="MS PGothic" pitchFamily="34" charset="-128"/>
              </a:rPr>
              <a:t>EXAMPLES:</a:t>
            </a:r>
          </a:p>
          <a:p>
            <a:pPr fontAlgn="auto">
              <a:spcBef>
                <a:spcPts val="0"/>
              </a:spcBef>
              <a:spcAft>
                <a:spcPts val="0"/>
              </a:spcAft>
              <a:defRPr/>
            </a:pPr>
            <a:endParaRPr lang="en-US" dirty="0" smtClean="0">
              <a:cs typeface="MS PGothic" pitchFamily="34" charset="-128"/>
            </a:endParaRPr>
          </a:p>
          <a:p>
            <a:pPr fontAlgn="auto">
              <a:spcBef>
                <a:spcPts val="0"/>
              </a:spcBef>
              <a:spcAft>
                <a:spcPts val="0"/>
              </a:spcAft>
              <a:defRPr/>
            </a:pPr>
            <a:r>
              <a:rPr lang="en-US" dirty="0" smtClean="0">
                <a:cs typeface="MS PGothic" pitchFamily="34" charset="-128"/>
              </a:rPr>
              <a:t>DISCUSSION POINTS AND QUESTIONS FOR THE CLASS:</a:t>
            </a:r>
          </a:p>
          <a:p>
            <a:pPr fontAlgn="auto">
              <a:spcBef>
                <a:spcPts val="600"/>
              </a:spcBef>
              <a:spcAft>
                <a:spcPts val="500"/>
              </a:spcAft>
              <a:defRPr/>
            </a:pPr>
            <a:endParaRPr lang="en-AU" dirty="0">
              <a:cs typeface="MS PGothic" pitchFamily="34" charset="-128"/>
            </a:endParaRPr>
          </a:p>
          <a:p>
            <a:pPr fontAlgn="auto">
              <a:spcBef>
                <a:spcPts val="0"/>
              </a:spcBef>
              <a:spcAft>
                <a:spcPts val="0"/>
              </a:spcAft>
              <a:defRPr/>
            </a:pPr>
            <a:endParaRPr lang="en-US" dirty="0">
              <a:cs typeface="MS PGothic" pitchFamily="34" charset="-128"/>
            </a:endParaRPr>
          </a:p>
        </p:txBody>
      </p:sp>
    </p:spTree>
    <p:extLst>
      <p:ext uri="{BB962C8B-B14F-4D97-AF65-F5344CB8AC3E}">
        <p14:creationId xmlns:p14="http://schemas.microsoft.com/office/powerpoint/2010/main" val="251562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31D9E92C-DCD8-4861-9A8D-4AF0A01CB195}" type="slidenum">
              <a:rPr lang="en-GB" smtClean="0"/>
              <a:pPr>
                <a:defRPr/>
              </a:pPr>
              <a:t>3</a:t>
            </a:fld>
            <a:endParaRPr lang="en-GB"/>
          </a:p>
        </p:txBody>
      </p:sp>
    </p:spTree>
    <p:extLst>
      <p:ext uri="{BB962C8B-B14F-4D97-AF65-F5344CB8AC3E}">
        <p14:creationId xmlns:p14="http://schemas.microsoft.com/office/powerpoint/2010/main" val="1284123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defRPr/>
            </a:pPr>
            <a:fld id="{96A25955-588A-43BF-B433-1BE1443BC406}" type="slidenum">
              <a:rPr lang="en-US" altLang="en-US"/>
              <a:pPr>
                <a:defRPr/>
              </a:pPr>
              <a:t>45</a:t>
            </a:fld>
            <a:endParaRPr lang="en-US" altLang="en-US"/>
          </a:p>
        </p:txBody>
      </p:sp>
      <p:sp>
        <p:nvSpPr>
          <p:cNvPr id="6963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963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AU" altLang="en-US" smtClean="0">
                <a:cs typeface="Calibri" panose="020F0502020204030204" pitchFamily="34" charset="0"/>
              </a:rPr>
              <a:t>SLIDE EXPLANATION:</a:t>
            </a:r>
          </a:p>
          <a:p>
            <a:pPr>
              <a:spcBef>
                <a:spcPct val="0"/>
              </a:spcBef>
            </a:pPr>
            <a:r>
              <a:rPr lang="en-US" altLang="en-US" smtClean="0">
                <a:solidFill>
                  <a:srgbClr val="000000"/>
                </a:solidFill>
                <a:ea typeface="MS PGothic" panose="020B0600070205080204" pitchFamily="34" charset="-128"/>
              </a:rPr>
              <a:t>Over the course of the day you  have begun planning your  review and had the opportunity to enter your review question and some details into JBI SUMARI. Now you have the opportunity to develop the rest of the review protocol in JBI SUMARI</a:t>
            </a:r>
            <a:r>
              <a:rPr lang="en-US" altLang="en-US" smtClean="0">
                <a:ea typeface="MS PGothic" panose="020B0600070205080204" pitchFamily="34" charset="-128"/>
              </a:rPr>
              <a:t>. You will need to develop or refine your review question, background, inclusion criteria, search strategy and methods. </a:t>
            </a:r>
          </a:p>
          <a:p>
            <a:pPr>
              <a:spcBef>
                <a:spcPct val="0"/>
              </a:spcBef>
            </a:pPr>
            <a:endParaRPr lang="en-US" altLang="en-US" smtClean="0">
              <a:ea typeface="MS PGothic" panose="020B0600070205080204" pitchFamily="34" charset="-128"/>
            </a:endParaRPr>
          </a:p>
          <a:p>
            <a:pPr>
              <a:spcBef>
                <a:spcPct val="0"/>
              </a:spcBef>
            </a:pPr>
            <a:r>
              <a:rPr lang="en-US" altLang="en-US" smtClean="0">
                <a:ea typeface="MS PGothic" panose="020B0600070205080204" pitchFamily="34" charset="-128"/>
              </a:rPr>
              <a:t>Inform the participants that on Wednesday they will be required to present a quantitative review protocol, whilst on Friday they will be asked to present a qualitative or text and opinion review protocol. For this activity each participant should present for no longer than 3-5  minutes and should only have approximately 4 slides: Title, background, objective/aims/questions, and inclusion criteria. </a:t>
            </a:r>
          </a:p>
          <a:p>
            <a:pPr>
              <a:spcBef>
                <a:spcPct val="0"/>
              </a:spcBef>
            </a:pPr>
            <a:endParaRPr lang="en-US" altLang="en-US" smtClean="0">
              <a:ea typeface="MS PGothic" panose="020B0600070205080204" pitchFamily="34" charset="-128"/>
            </a:endParaRPr>
          </a:p>
          <a:p>
            <a:pPr>
              <a:spcBef>
                <a:spcPct val="0"/>
              </a:spcBef>
            </a:pPr>
            <a:r>
              <a:rPr lang="en-US" altLang="en-US" smtClean="0">
                <a:ea typeface="MS PGothic" panose="020B0600070205080204" pitchFamily="34" charset="-128"/>
              </a:rPr>
              <a:t>Trainers: allow 30 minutes for this exercise. The trainer should briefly discuss each protocol with each participant.  </a:t>
            </a:r>
          </a:p>
          <a:p>
            <a:pPr>
              <a:spcBef>
                <a:spcPts val="600"/>
              </a:spcBef>
            </a:pPr>
            <a:endParaRPr lang="en-AU" altLang="en-US" smtClean="0">
              <a:cs typeface="Calibri" panose="020F0502020204030204" pitchFamily="34" charset="0"/>
            </a:endParaRPr>
          </a:p>
          <a:p>
            <a:pPr>
              <a:spcBef>
                <a:spcPts val="600"/>
              </a:spcBef>
            </a:pPr>
            <a:r>
              <a:rPr lang="en-AU" altLang="en-US" smtClean="0">
                <a:cs typeface="Calibri" panose="020F0502020204030204" pitchFamily="34" charset="0"/>
              </a:rPr>
              <a:t>REFERENCES:</a:t>
            </a:r>
          </a:p>
          <a:p>
            <a:pPr>
              <a:spcBef>
                <a:spcPct val="0"/>
              </a:spcBef>
            </a:pPr>
            <a:endParaRPr lang="en-US" altLang="en-US" smtClean="0">
              <a:ea typeface="MS PGothic" panose="020B0600070205080204" pitchFamily="34" charset="-128"/>
            </a:endParaRPr>
          </a:p>
          <a:p>
            <a:pPr>
              <a:spcBef>
                <a:spcPct val="0"/>
              </a:spcBef>
            </a:pPr>
            <a:r>
              <a:rPr lang="en-US" altLang="en-US" smtClean="0">
                <a:ea typeface="MS PGothic" panose="020B0600070205080204" pitchFamily="34" charset="-128"/>
              </a:rPr>
              <a:t>EXAMPLES:</a:t>
            </a:r>
          </a:p>
          <a:p>
            <a:pPr>
              <a:spcBef>
                <a:spcPct val="0"/>
              </a:spcBef>
            </a:pPr>
            <a:endParaRPr lang="en-US" altLang="en-US" smtClean="0">
              <a:ea typeface="MS PGothic" panose="020B0600070205080204" pitchFamily="34" charset="-128"/>
            </a:endParaRPr>
          </a:p>
          <a:p>
            <a:pPr>
              <a:spcBef>
                <a:spcPct val="0"/>
              </a:spcBef>
            </a:pPr>
            <a:r>
              <a:rPr lang="en-US" altLang="en-US" smtClean="0">
                <a:ea typeface="MS PGothic" panose="020B0600070205080204" pitchFamily="34" charset="-128"/>
              </a:rPr>
              <a:t>DISCUSSION POINTS AND QUESTIONS FOR THE CLASS:</a:t>
            </a:r>
          </a:p>
          <a:p>
            <a:pPr>
              <a:spcBef>
                <a:spcPct val="0"/>
              </a:spcBef>
            </a:pPr>
            <a:endParaRPr lang="en-US" altLang="en-US" smtClean="0">
              <a:ea typeface="MS PGothic" panose="020B0600070205080204" pitchFamily="34" charset="-128"/>
            </a:endParaRPr>
          </a:p>
        </p:txBody>
      </p:sp>
    </p:spTree>
    <p:extLst>
      <p:ext uri="{BB962C8B-B14F-4D97-AF65-F5344CB8AC3E}">
        <p14:creationId xmlns:p14="http://schemas.microsoft.com/office/powerpoint/2010/main" val="3853639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D1290004-A390-40F0-8991-BACD6ACC918A}" type="slidenum">
              <a:rPr lang="en-GB" smtClean="0"/>
              <a:pPr>
                <a:defRPr/>
              </a:pPr>
              <a:t>46</a:t>
            </a:fld>
            <a:endParaRPr lang="en-GB"/>
          </a:p>
        </p:txBody>
      </p:sp>
    </p:spTree>
    <p:extLst>
      <p:ext uri="{BB962C8B-B14F-4D97-AF65-F5344CB8AC3E}">
        <p14:creationId xmlns:p14="http://schemas.microsoft.com/office/powerpoint/2010/main" val="3421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848100" y="9432925"/>
            <a:ext cx="294481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fld id="{1E32D9D9-2CB0-469D-8115-4413F9491784}" type="slidenum">
              <a:rPr lang="en-US" altLang="en-US" sz="1200">
                <a:ea typeface="MS PGothic" panose="020B0600070205080204" pitchFamily="34" charset="-128"/>
              </a:rPr>
              <a:pPr algn="r"/>
              <a:t>47</a:t>
            </a:fld>
            <a:endParaRPr lang="en-US" altLang="en-US" sz="1200">
              <a:ea typeface="MS PGothic" panose="020B0600070205080204" pitchFamily="34" charset="-128"/>
            </a:endParaRPr>
          </a:p>
        </p:txBody>
      </p:sp>
      <p:sp>
        <p:nvSpPr>
          <p:cNvPr id="7373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24260" name="Rectangle 3"/>
          <p:cNvSpPr>
            <a:spLocks noGrp="1" noChangeArrowheads="1"/>
          </p:cNvSpPr>
          <p:nvPr>
            <p:ph type="body" idx="1"/>
          </p:nvPr>
        </p:nvSpPr>
        <p:spPr>
          <a:solidFill>
            <a:srgbClr val="FFFFFF"/>
          </a:solidFill>
          <a:ln>
            <a:solidFill>
              <a:srgbClr val="000000"/>
            </a:solidFill>
          </a:ln>
        </p:spPr>
        <p:txBody>
          <a:bodyPr>
            <a:normAutofit fontScale="92500" lnSpcReduction="20000"/>
          </a:bodyPr>
          <a:lstStyle/>
          <a:p>
            <a:pPr eaLnBrk="1" fontAlgn="auto" hangingPunct="1">
              <a:spcBef>
                <a:spcPct val="0"/>
              </a:spcBef>
              <a:spcAft>
                <a:spcPts val="0"/>
              </a:spcAft>
              <a:defRPr/>
            </a:pPr>
            <a:r>
              <a:rPr lang="en-AU" dirty="0" smtClean="0">
                <a:ea typeface="Calibri"/>
                <a:cs typeface="Calibri"/>
              </a:rPr>
              <a:t>SLIDE EXPLANATION:</a:t>
            </a:r>
          </a:p>
          <a:p>
            <a:pPr eaLnBrk="1" fontAlgn="auto" hangingPunct="1">
              <a:spcBef>
                <a:spcPct val="0"/>
              </a:spcBef>
              <a:spcAft>
                <a:spcPts val="0"/>
              </a:spcAft>
              <a:defRPr/>
            </a:pPr>
            <a:r>
              <a:rPr lang="en-US" dirty="0" smtClean="0">
                <a:cs typeface="MS PGothic" pitchFamily="34" charset="-128"/>
              </a:rPr>
              <a:t>Systematic reviews should be based on an explicit and exhaustive search methodology. </a:t>
            </a:r>
            <a:r>
              <a:rPr lang="en-AU" dirty="0" smtClean="0"/>
              <a:t>It’s important that when you search for evidence, you attempt to find all eligible studies/papers and consider them for inclusion in your review.</a:t>
            </a:r>
            <a:r>
              <a:rPr lang="en-US" dirty="0" smtClean="0">
                <a:cs typeface="MS PGothic" pitchFamily="34" charset="-128"/>
              </a:rPr>
              <a:t> </a:t>
            </a:r>
          </a:p>
          <a:p>
            <a:pPr eaLnBrk="1" fontAlgn="auto" hangingPunct="1">
              <a:spcBef>
                <a:spcPct val="0"/>
              </a:spcBef>
              <a:spcAft>
                <a:spcPts val="0"/>
              </a:spcAft>
              <a:defRPr/>
            </a:pPr>
            <a:endParaRPr lang="en-US" dirty="0" smtClean="0">
              <a:cs typeface="MS PGothic" pitchFamily="34" charset="-128"/>
            </a:endParaRPr>
          </a:p>
          <a:p>
            <a:pPr eaLnBrk="1" fontAlgn="auto" hangingPunct="1">
              <a:spcBef>
                <a:spcPct val="0"/>
              </a:spcBef>
              <a:spcAft>
                <a:spcPts val="0"/>
              </a:spcAft>
              <a:defRPr/>
            </a:pPr>
            <a:r>
              <a:rPr lang="en-US" dirty="0" smtClean="0">
                <a:cs typeface="MS PGothic" pitchFamily="34" charset="-128"/>
              </a:rPr>
              <a:t>Your search should be well described, documented and reproducible. Systematic reviews are highly sought after and often widely distributed; - it is not unlikely that, once the review has been published the author of the review will be contacted by disappointed researchers (or their colleagues) asking why their papers were not included. The exclusion may be due to either the search strategy not </a:t>
            </a:r>
            <a:r>
              <a:rPr lang="ja-JP" altLang="en-US" dirty="0" smtClean="0">
                <a:cs typeface="MS PGothic" pitchFamily="34" charset="-128"/>
              </a:rPr>
              <a:t>“</a:t>
            </a:r>
            <a:r>
              <a:rPr lang="en-US" altLang="ja-JP" dirty="0" smtClean="0">
                <a:cs typeface="MS PGothic" pitchFamily="34" charset="-128"/>
              </a:rPr>
              <a:t>turning up</a:t>
            </a:r>
            <a:r>
              <a:rPr lang="ja-JP" altLang="en-US" dirty="0" smtClean="0">
                <a:cs typeface="MS PGothic" pitchFamily="34" charset="-128"/>
              </a:rPr>
              <a:t>”</a:t>
            </a:r>
            <a:r>
              <a:rPr lang="en-US" altLang="ja-JP" dirty="0" smtClean="0">
                <a:cs typeface="MS PGothic" pitchFamily="34" charset="-128"/>
              </a:rPr>
              <a:t> the paper, the paper not meeting the inclusion criteria or not passing the critical appraisal process. It is important that reviewers are able to justify and clearly describe their methods for all of these review activities. </a:t>
            </a:r>
            <a:r>
              <a:rPr lang="en-AU" altLang="ja-JP" dirty="0" smtClean="0"/>
              <a:t> </a:t>
            </a:r>
            <a:r>
              <a:rPr lang="en-AU" dirty="0" smtClean="0"/>
              <a:t>There is no prescriptive approach to conducting a comprehensive search although it involves several standard processes, such as developing search strategies, searching across bibliographic citation databases that index healthcare research, looking for “grey,” or unpublished, literature handsearching and searching reference lists.</a:t>
            </a:r>
          </a:p>
          <a:p>
            <a:pPr eaLnBrk="1" fontAlgn="auto" hangingPunct="1">
              <a:spcBef>
                <a:spcPct val="0"/>
              </a:spcBef>
              <a:spcAft>
                <a:spcPts val="0"/>
              </a:spcAft>
              <a:defRPr/>
            </a:pPr>
            <a:endParaRPr lang="en-AU" dirty="0" smtClean="0">
              <a:cs typeface="MS PGothic" pitchFamily="34" charset="-128"/>
            </a:endParaRPr>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r>
              <a:rPr lang="en-US" dirty="0" smtClean="0"/>
              <a:t>Aromataris E &amp; Riitano D. Systematic Reviews: Constructing a Search Strategy and Searching for Evidence, AJN The American Journal of Nursing, 2014;114(5):49-56.</a:t>
            </a:r>
            <a:endParaRPr lang="en-AU" dirty="0" smtClean="0"/>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eaLnBrk="1" fontAlgn="auto" hangingPunct="1">
              <a:spcBef>
                <a:spcPct val="0"/>
              </a:spcBef>
              <a:spcAft>
                <a:spcPts val="0"/>
              </a:spcAft>
              <a:defRPr/>
            </a:pPr>
            <a:endParaRPr lang="en-US" dirty="0">
              <a:cs typeface="MS PGothic" pitchFamily="34" charset="-128"/>
            </a:endParaRPr>
          </a:p>
        </p:txBody>
      </p:sp>
    </p:spTree>
    <p:extLst>
      <p:ext uri="{BB962C8B-B14F-4D97-AF65-F5344CB8AC3E}">
        <p14:creationId xmlns:p14="http://schemas.microsoft.com/office/powerpoint/2010/main" val="108326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848100" y="9432925"/>
            <a:ext cx="294481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fld id="{39B2B481-AFFF-473F-8703-EA57BC3BD849}" type="slidenum">
              <a:rPr lang="en-US" altLang="en-US" sz="1200">
                <a:ea typeface="MS PGothic" panose="020B0600070205080204" pitchFamily="34" charset="-128"/>
              </a:rPr>
              <a:pPr algn="r"/>
              <a:t>48</a:t>
            </a:fld>
            <a:endParaRPr lang="en-US" altLang="en-US" sz="1200">
              <a:ea typeface="MS PGothic" panose="020B0600070205080204" pitchFamily="34" charset="-128"/>
            </a:endParaRPr>
          </a:p>
        </p:txBody>
      </p:sp>
      <p:sp>
        <p:nvSpPr>
          <p:cNvPr id="7577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26308" name="Rectangle 3"/>
          <p:cNvSpPr>
            <a:spLocks noGrp="1" noChangeArrowheads="1"/>
          </p:cNvSpPr>
          <p:nvPr>
            <p:ph type="body" idx="1"/>
          </p:nvPr>
        </p:nvSpPr>
        <p:spPr>
          <a:solidFill>
            <a:srgbClr val="FFFFFF"/>
          </a:solidFill>
          <a:ln>
            <a:solidFill>
              <a:srgbClr val="000000"/>
            </a:solidFill>
          </a:ln>
        </p:spPr>
        <p:txBody>
          <a:bodyPr>
            <a:normAutofit fontScale="92500" lnSpcReduction="20000"/>
          </a:bodyPr>
          <a:lstStyle/>
          <a:p>
            <a:pPr eaLnBrk="1" fontAlgn="auto" hangingPunct="1">
              <a:spcBef>
                <a:spcPct val="0"/>
              </a:spcBef>
              <a:spcAft>
                <a:spcPts val="0"/>
              </a:spcAft>
              <a:defRPr/>
            </a:pPr>
            <a:r>
              <a:rPr lang="en-AU" dirty="0" smtClean="0">
                <a:ea typeface="Calibri"/>
                <a:cs typeface="Calibri"/>
              </a:rPr>
              <a:t>SLIDE EXPLANATION:</a:t>
            </a:r>
          </a:p>
          <a:p>
            <a:pPr eaLnBrk="1" fontAlgn="auto" hangingPunct="1">
              <a:spcBef>
                <a:spcPct val="0"/>
              </a:spcBef>
              <a:spcAft>
                <a:spcPts val="0"/>
              </a:spcAft>
              <a:defRPr/>
            </a:pPr>
            <a:r>
              <a:rPr lang="en-AU" dirty="0" smtClean="0">
                <a:cs typeface="MS PGothic" pitchFamily="34" charset="-128"/>
              </a:rPr>
              <a:t>The search strategy should be sensitive (that is </a:t>
            </a:r>
            <a:r>
              <a:rPr lang="en-AU" b="1" dirty="0" smtClean="0">
                <a:cs typeface="MS PGothic" pitchFamily="34" charset="-128"/>
              </a:rPr>
              <a:t>find as many studies as possible</a:t>
            </a:r>
            <a:r>
              <a:rPr lang="en-AU" dirty="0" smtClean="0">
                <a:cs typeface="MS PGothic" pitchFamily="34" charset="-128"/>
              </a:rPr>
              <a:t>) and specific (excludes irrelevant studies, also known as precision). </a:t>
            </a:r>
            <a:r>
              <a:rPr lang="en-AU" dirty="0" smtClean="0"/>
              <a:t>A search that is overly sensitive may capture all the necessary studies but may require a labor-intensive vetting of unnecessary studies at the stage of study selection. A search that is overly specific will yield fewer results but is always subject to the risk that important studies may have been omitted. </a:t>
            </a:r>
            <a:r>
              <a:rPr lang="en-US" dirty="0" smtClean="0">
                <a:cs typeface="MS PGothic" pitchFamily="34" charset="-128"/>
              </a:rPr>
              <a:t>There is an inverse relationship between sensitivity and specificity i.e. high sensitivity will tend to have low specificity, and this means that a large number of articles retrieved are not relevant to the review question.</a:t>
            </a:r>
          </a:p>
          <a:p>
            <a:pPr eaLnBrk="1" fontAlgn="auto" hangingPunct="1">
              <a:spcBef>
                <a:spcPct val="0"/>
              </a:spcBef>
              <a:spcAft>
                <a:spcPts val="0"/>
              </a:spcAft>
              <a:defRPr/>
            </a:pPr>
            <a:endParaRPr lang="en-US" dirty="0" smtClean="0">
              <a:cs typeface="MS PGothic" pitchFamily="34" charset="-128"/>
            </a:endParaRPr>
          </a:p>
          <a:p>
            <a:pPr eaLnBrk="1" fontAlgn="auto" hangingPunct="1">
              <a:spcBef>
                <a:spcPct val="0"/>
              </a:spcBef>
              <a:spcAft>
                <a:spcPts val="0"/>
              </a:spcAft>
              <a:defRPr/>
            </a:pPr>
            <a:r>
              <a:rPr lang="en-AU" dirty="0" smtClean="0">
                <a:cs typeface="MS PGothic" pitchFamily="34" charset="-128"/>
              </a:rPr>
              <a:t>The search strategy should also minimize bias and be efficient. To minimize bias, you will need to think about finding studies that are not in the major databases as some databases do not cover a broad spectrum of publications. An efficient search means looking in the places you expect to have the highest yield. You will need to develop search strategies that retrieve as much pertinent information as possible while at the same time keeping the cost and effort low, which is critical when generating evidence. </a:t>
            </a:r>
          </a:p>
          <a:p>
            <a:pPr eaLnBrk="1" fontAlgn="auto" hangingPunct="1">
              <a:spcBef>
                <a:spcPct val="0"/>
              </a:spcBef>
              <a:spcAft>
                <a:spcPts val="0"/>
              </a:spcAft>
              <a:defRPr/>
            </a:pPr>
            <a:endParaRPr lang="en-US" dirty="0" smtClean="0">
              <a:cs typeface="MS PGothic" pitchFamily="34" charset="-128"/>
            </a:endParaRPr>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r>
              <a:rPr lang="en-US" dirty="0" smtClean="0"/>
              <a:t>Aromataris E &amp; Riitano D. Systematic Reviews: Constructing a Search Strategy and Searching for Evidence, AJN The American Journal of Nursing, 2014;114(5):49-56.</a:t>
            </a:r>
            <a:endParaRPr lang="en-AU" dirty="0" smtClean="0"/>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eaLnBrk="1" fontAlgn="auto" hangingPunct="1">
              <a:spcBef>
                <a:spcPct val="0"/>
              </a:spcBef>
              <a:spcAft>
                <a:spcPts val="0"/>
              </a:spcAft>
              <a:defRPr/>
            </a:pPr>
            <a:endParaRPr lang="en-AU" dirty="0">
              <a:cs typeface="MS PGothic" pitchFamily="34" charset="-128"/>
            </a:endParaRPr>
          </a:p>
        </p:txBody>
      </p:sp>
    </p:spTree>
    <p:extLst>
      <p:ext uri="{BB962C8B-B14F-4D97-AF65-F5344CB8AC3E}">
        <p14:creationId xmlns:p14="http://schemas.microsoft.com/office/powerpoint/2010/main" val="4149721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xfrm>
            <a:off x="387350" y="685800"/>
            <a:ext cx="6064250" cy="3411538"/>
          </a:xfrm>
          <a:ln/>
        </p:spPr>
      </p:sp>
      <p:sp>
        <p:nvSpPr>
          <p:cNvPr id="92163" name="Notes Placeholder 2"/>
          <p:cNvSpPr>
            <a:spLocks noGrp="1"/>
          </p:cNvSpPr>
          <p:nvPr>
            <p:ph type="body" idx="1"/>
          </p:nvPr>
        </p:nvSpPr>
        <p:spPr>
          <a:noFill/>
          <a:ln/>
        </p:spPr>
        <p:txBody>
          <a:bodyPr/>
          <a:lstStyle/>
          <a:p>
            <a:endParaRPr lang="en-US" smtClean="0"/>
          </a:p>
        </p:txBody>
      </p:sp>
      <p:sp>
        <p:nvSpPr>
          <p:cNvPr id="92164" name="Slide Number Placeholder 3"/>
          <p:cNvSpPr>
            <a:spLocks noGrp="1"/>
          </p:cNvSpPr>
          <p:nvPr>
            <p:ph type="sldNum" sz="quarter"/>
          </p:nvPr>
        </p:nvSpPr>
        <p:spPr>
          <a:noFill/>
        </p:spPr>
        <p:txBody>
          <a:bodyPr/>
          <a:lstStyle/>
          <a:p>
            <a:pPr>
              <a:tabLst>
                <a:tab pos="0" algn="l"/>
                <a:tab pos="431800" algn="l"/>
                <a:tab pos="863600" algn="l"/>
                <a:tab pos="1296988" algn="l"/>
                <a:tab pos="1728788" algn="l"/>
                <a:tab pos="2162175" algn="l"/>
                <a:tab pos="2593975" algn="l"/>
                <a:tab pos="3025775" algn="l"/>
                <a:tab pos="3459163" algn="l"/>
                <a:tab pos="3890963" algn="l"/>
                <a:tab pos="4324350" algn="l"/>
                <a:tab pos="4756150" algn="l"/>
                <a:tab pos="5189538" algn="l"/>
                <a:tab pos="5621338" algn="l"/>
                <a:tab pos="6053138" algn="l"/>
                <a:tab pos="6486525" algn="l"/>
                <a:tab pos="6918325" algn="l"/>
                <a:tab pos="7351713" algn="l"/>
                <a:tab pos="7783513" algn="l"/>
                <a:tab pos="8215313" algn="l"/>
                <a:tab pos="8648700" algn="l"/>
              </a:tabLst>
            </a:pPr>
            <a:fld id="{ED6BAC41-68C9-4F61-A097-B80E49D1C5BC}" type="slidenum">
              <a:rPr lang="en-US" smtClean="0"/>
              <a:pPr>
                <a:tabLst>
                  <a:tab pos="0" algn="l"/>
                  <a:tab pos="431800" algn="l"/>
                  <a:tab pos="863600" algn="l"/>
                  <a:tab pos="1296988" algn="l"/>
                  <a:tab pos="1728788" algn="l"/>
                  <a:tab pos="2162175" algn="l"/>
                  <a:tab pos="2593975" algn="l"/>
                  <a:tab pos="3025775" algn="l"/>
                  <a:tab pos="3459163" algn="l"/>
                  <a:tab pos="3890963" algn="l"/>
                  <a:tab pos="4324350" algn="l"/>
                  <a:tab pos="4756150" algn="l"/>
                  <a:tab pos="5189538" algn="l"/>
                  <a:tab pos="5621338" algn="l"/>
                  <a:tab pos="6053138" algn="l"/>
                  <a:tab pos="6486525" algn="l"/>
                  <a:tab pos="6918325" algn="l"/>
                  <a:tab pos="7351713" algn="l"/>
                  <a:tab pos="7783513" algn="l"/>
                  <a:tab pos="8215313" algn="l"/>
                  <a:tab pos="8648700" algn="l"/>
                </a:tabLst>
              </a:pPr>
              <a:t>49</a:t>
            </a:fld>
            <a:endParaRPr lang="en-US" smtClean="0"/>
          </a:p>
        </p:txBody>
      </p:sp>
    </p:spTree>
    <p:extLst>
      <p:ext uri="{BB962C8B-B14F-4D97-AF65-F5344CB8AC3E}">
        <p14:creationId xmlns:p14="http://schemas.microsoft.com/office/powerpoint/2010/main" val="3873722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xfrm>
            <a:off x="387350" y="685800"/>
            <a:ext cx="6064250" cy="3411538"/>
          </a:xfrm>
          <a:ln/>
        </p:spPr>
      </p:sp>
      <p:sp>
        <p:nvSpPr>
          <p:cNvPr id="93187" name="Notes Placeholder 2"/>
          <p:cNvSpPr>
            <a:spLocks noGrp="1"/>
          </p:cNvSpPr>
          <p:nvPr>
            <p:ph type="body" idx="1"/>
          </p:nvPr>
        </p:nvSpPr>
        <p:spPr>
          <a:noFill/>
          <a:ln/>
        </p:spPr>
        <p:txBody>
          <a:bodyPr/>
          <a:lstStyle/>
          <a:p>
            <a:r>
              <a:rPr lang="en-US" smtClean="0">
                <a:latin typeface="Arial" charset="0"/>
                <a:ea typeface="MS Gothic" pitchFamily="49" charset="-128"/>
              </a:rPr>
              <a:t>In this example, you will see numerous options for this search.    Some of these options will enable you to broaden the search while others will limit it.</a:t>
            </a:r>
          </a:p>
          <a:p>
            <a:endParaRPr lang="en-US" smtClean="0"/>
          </a:p>
        </p:txBody>
      </p:sp>
      <p:sp>
        <p:nvSpPr>
          <p:cNvPr id="93188" name="Slide Number Placeholder 3"/>
          <p:cNvSpPr>
            <a:spLocks noGrp="1"/>
          </p:cNvSpPr>
          <p:nvPr>
            <p:ph type="sldNum" sz="quarter"/>
          </p:nvPr>
        </p:nvSpPr>
        <p:spPr>
          <a:noFill/>
        </p:spPr>
        <p:txBody>
          <a:bodyPr/>
          <a:lstStyle/>
          <a:p>
            <a:pPr>
              <a:tabLst>
                <a:tab pos="0" algn="l"/>
                <a:tab pos="431800" algn="l"/>
                <a:tab pos="863600" algn="l"/>
                <a:tab pos="1296988" algn="l"/>
                <a:tab pos="1728788" algn="l"/>
                <a:tab pos="2162175" algn="l"/>
                <a:tab pos="2593975" algn="l"/>
                <a:tab pos="3025775" algn="l"/>
                <a:tab pos="3459163" algn="l"/>
                <a:tab pos="3890963" algn="l"/>
                <a:tab pos="4324350" algn="l"/>
                <a:tab pos="4756150" algn="l"/>
                <a:tab pos="5189538" algn="l"/>
                <a:tab pos="5621338" algn="l"/>
                <a:tab pos="6053138" algn="l"/>
                <a:tab pos="6486525" algn="l"/>
                <a:tab pos="6918325" algn="l"/>
                <a:tab pos="7351713" algn="l"/>
                <a:tab pos="7783513" algn="l"/>
                <a:tab pos="8215313" algn="l"/>
                <a:tab pos="8648700" algn="l"/>
              </a:tabLst>
            </a:pPr>
            <a:fld id="{2CF58559-D97B-48DC-9E97-EACB426BBCE1}" type="slidenum">
              <a:rPr lang="en-US" smtClean="0"/>
              <a:pPr>
                <a:tabLst>
                  <a:tab pos="0" algn="l"/>
                  <a:tab pos="431800" algn="l"/>
                  <a:tab pos="863600" algn="l"/>
                  <a:tab pos="1296988" algn="l"/>
                  <a:tab pos="1728788" algn="l"/>
                  <a:tab pos="2162175" algn="l"/>
                  <a:tab pos="2593975" algn="l"/>
                  <a:tab pos="3025775" algn="l"/>
                  <a:tab pos="3459163" algn="l"/>
                  <a:tab pos="3890963" algn="l"/>
                  <a:tab pos="4324350" algn="l"/>
                  <a:tab pos="4756150" algn="l"/>
                  <a:tab pos="5189538" algn="l"/>
                  <a:tab pos="5621338" algn="l"/>
                  <a:tab pos="6053138" algn="l"/>
                  <a:tab pos="6486525" algn="l"/>
                  <a:tab pos="6918325" algn="l"/>
                  <a:tab pos="7351713" algn="l"/>
                  <a:tab pos="7783513" algn="l"/>
                  <a:tab pos="8215313" algn="l"/>
                  <a:tab pos="8648700" algn="l"/>
                </a:tabLst>
              </a:pPr>
              <a:t>50</a:t>
            </a:fld>
            <a:endParaRPr lang="en-US" smtClean="0"/>
          </a:p>
        </p:txBody>
      </p:sp>
    </p:spTree>
    <p:extLst>
      <p:ext uri="{BB962C8B-B14F-4D97-AF65-F5344CB8AC3E}">
        <p14:creationId xmlns:p14="http://schemas.microsoft.com/office/powerpoint/2010/main" val="2741464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8"/>
          <p:cNvSpPr>
            <a:spLocks noGrp="1" noChangeArrowheads="1"/>
          </p:cNvSpPr>
          <p:nvPr>
            <p:ph type="sldNum" sz="quarter"/>
          </p:nvPr>
        </p:nvSpPr>
        <p:spPr>
          <a:noFill/>
        </p:spPr>
        <p:txBody>
          <a:bodyPr/>
          <a:lstStyle/>
          <a:p>
            <a:fld id="{F50ADCB8-E192-4A08-8AAD-C7EDBCCC72B2}" type="slidenum">
              <a:rPr lang="en-US" smtClean="0"/>
              <a:pPr/>
              <a:t>52</a:t>
            </a:fld>
            <a:endParaRPr lang="en-US" smtClean="0"/>
          </a:p>
        </p:txBody>
      </p:sp>
      <p:sp>
        <p:nvSpPr>
          <p:cNvPr id="9421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94212" name="Text Box 2"/>
          <p:cNvSpPr>
            <a:spLocks noGrp="1" noChangeArrowheads="1"/>
          </p:cNvSpPr>
          <p:nvPr>
            <p:ph type="body"/>
          </p:nvPr>
        </p:nvSpPr>
        <p:spPr>
          <a:xfrm>
            <a:off x="914400" y="4343400"/>
            <a:ext cx="5029200" cy="4114800"/>
          </a:xfrm>
          <a:noFill/>
          <a:ln/>
        </p:spPr>
        <p:txBody>
          <a:bodyPr/>
          <a:lstStyle/>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mtClean="0">
                <a:latin typeface="Arial" charset="0"/>
                <a:ea typeface="MS Gothic" pitchFamily="49" charset="-128"/>
              </a:rPr>
              <a:t>Many search engines allow the use of full </a:t>
            </a:r>
            <a:r>
              <a:rPr lang="en-US" b="1" smtClean="0">
                <a:latin typeface="Arial" charset="0"/>
                <a:ea typeface="MS Gothic" pitchFamily="49" charset="-128"/>
              </a:rPr>
              <a:t>Boolean searching</a:t>
            </a:r>
            <a:r>
              <a:rPr lang="en-US" smtClean="0">
                <a:latin typeface="Arial" charset="0"/>
                <a:ea typeface="MS Gothic" pitchFamily="49" charset="-128"/>
              </a:rPr>
              <a:t> with </a:t>
            </a:r>
            <a:r>
              <a:rPr lang="en-US" b="1" smtClean="0">
                <a:latin typeface="Arial" charset="0"/>
                <a:ea typeface="MS Gothic" pitchFamily="49" charset="-128"/>
              </a:rPr>
              <a:t>logical operators– AND, OR, NOT</a:t>
            </a:r>
            <a:r>
              <a:rPr lang="en-US" smtClean="0">
                <a:latin typeface="Arial" charset="0"/>
                <a:ea typeface="MS Gothic" pitchFamily="49" charset="-128"/>
              </a:rPr>
              <a:t> between search terms.</a:t>
            </a: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charset="0"/>
              <a:ea typeface="MS Gothic" pitchFamily="49" charset="-128"/>
            </a:endParaRP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smtClean="0">
                <a:latin typeface="Arial" charset="0"/>
                <a:ea typeface="MS Gothic" pitchFamily="49" charset="-128"/>
              </a:rPr>
              <a:t>Relevancy Ranking</a:t>
            </a:r>
            <a:r>
              <a:rPr lang="en-US" smtClean="0">
                <a:latin typeface="Arial" charset="0"/>
                <a:ea typeface="MS Gothic" pitchFamily="49" charset="-128"/>
              </a:rPr>
              <a:t> is the sorting of the results of the search so that the most relevant documents are listed first. Many search engines offer relevancy ranking in search results</a:t>
            </a:r>
          </a:p>
        </p:txBody>
      </p:sp>
    </p:spTree>
    <p:extLst>
      <p:ext uri="{BB962C8B-B14F-4D97-AF65-F5344CB8AC3E}">
        <p14:creationId xmlns:p14="http://schemas.microsoft.com/office/powerpoint/2010/main" val="1515313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18"/>
          <p:cNvSpPr>
            <a:spLocks noGrp="1" noChangeArrowheads="1"/>
          </p:cNvSpPr>
          <p:nvPr>
            <p:ph type="sldNum" sz="quarter"/>
          </p:nvPr>
        </p:nvSpPr>
        <p:spPr>
          <a:noFill/>
        </p:spPr>
        <p:txBody>
          <a:bodyPr/>
          <a:lstStyle/>
          <a:p>
            <a:fld id="{47905362-6C15-4BE8-9E60-34DBC48D718D}" type="slidenum">
              <a:rPr lang="en-US" smtClean="0"/>
              <a:pPr/>
              <a:t>53</a:t>
            </a:fld>
            <a:endParaRPr lang="en-US" smtClean="0"/>
          </a:p>
        </p:txBody>
      </p:sp>
      <p:sp>
        <p:nvSpPr>
          <p:cNvPr id="9523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95236" name="Rectangle 2"/>
          <p:cNvSpPr>
            <a:spLocks noGrp="1" noChangeArrowheads="1"/>
          </p:cNvSpPr>
          <p:nvPr>
            <p:ph type="body"/>
          </p:nvPr>
        </p:nvSpPr>
        <p:spPr>
          <a:xfrm>
            <a:off x="685800" y="4343400"/>
            <a:ext cx="5468938" cy="4191000"/>
          </a:xfrm>
          <a:noFill/>
          <a:ln/>
        </p:spPr>
        <p:txBody>
          <a:bodyPr wrap="none" anchor="ctr"/>
          <a:lstStyle/>
          <a:p>
            <a:endParaRPr lang="en-US" smtClean="0"/>
          </a:p>
        </p:txBody>
      </p:sp>
    </p:spTree>
    <p:extLst>
      <p:ext uri="{BB962C8B-B14F-4D97-AF65-F5344CB8AC3E}">
        <p14:creationId xmlns:p14="http://schemas.microsoft.com/office/powerpoint/2010/main" val="286992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8"/>
          <p:cNvSpPr>
            <a:spLocks noGrp="1" noChangeArrowheads="1"/>
          </p:cNvSpPr>
          <p:nvPr>
            <p:ph type="sldNum" sz="quarter"/>
          </p:nvPr>
        </p:nvSpPr>
        <p:spPr>
          <a:noFill/>
        </p:spPr>
        <p:txBody>
          <a:bodyPr/>
          <a:lstStyle/>
          <a:p>
            <a:fld id="{C305E1D0-0D52-4767-8341-863E62AE6052}" type="slidenum">
              <a:rPr lang="en-US" smtClean="0"/>
              <a:pPr/>
              <a:t>54</a:t>
            </a:fld>
            <a:endParaRPr lang="en-US" smtClean="0"/>
          </a:p>
        </p:txBody>
      </p:sp>
      <p:sp>
        <p:nvSpPr>
          <p:cNvPr id="9830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98308" name="Rectangle 2"/>
          <p:cNvSpPr>
            <a:spLocks noGrp="1" noChangeArrowheads="1"/>
          </p:cNvSpPr>
          <p:nvPr>
            <p:ph type="body"/>
          </p:nvPr>
        </p:nvSpPr>
        <p:spPr>
          <a:xfrm>
            <a:off x="685800" y="4343400"/>
            <a:ext cx="5468938" cy="4191000"/>
          </a:xfrm>
          <a:noFill/>
          <a:ln/>
        </p:spPr>
        <p:txBody>
          <a:bodyPr wrap="none" anchor="ctr"/>
          <a:lstStyle/>
          <a:p>
            <a:endParaRPr lang="en-US" smtClean="0"/>
          </a:p>
        </p:txBody>
      </p:sp>
    </p:spTree>
    <p:extLst>
      <p:ext uri="{BB962C8B-B14F-4D97-AF65-F5344CB8AC3E}">
        <p14:creationId xmlns:p14="http://schemas.microsoft.com/office/powerpoint/2010/main" val="3423190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8"/>
          <p:cNvSpPr>
            <a:spLocks noGrp="1" noChangeArrowheads="1"/>
          </p:cNvSpPr>
          <p:nvPr>
            <p:ph type="sldNum" sz="quarter"/>
          </p:nvPr>
        </p:nvSpPr>
        <p:spPr>
          <a:noFill/>
        </p:spPr>
        <p:txBody>
          <a:bodyPr/>
          <a:lstStyle/>
          <a:p>
            <a:fld id="{C3BF3CC9-70A1-4AE5-BC93-965F02B6E796}" type="slidenum">
              <a:rPr lang="en-US" smtClean="0"/>
              <a:pPr/>
              <a:t>55</a:t>
            </a:fld>
            <a:endParaRPr lang="en-US" smtClean="0"/>
          </a:p>
        </p:txBody>
      </p:sp>
      <p:sp>
        <p:nvSpPr>
          <p:cNvPr id="10035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00356" name="Rectangle 2"/>
          <p:cNvSpPr>
            <a:spLocks noGrp="1" noChangeArrowheads="1"/>
          </p:cNvSpPr>
          <p:nvPr>
            <p:ph type="body"/>
          </p:nvPr>
        </p:nvSpPr>
        <p:spPr>
          <a:xfrm>
            <a:off x="685800" y="4343400"/>
            <a:ext cx="5468938" cy="4191000"/>
          </a:xfrm>
          <a:noFill/>
          <a:ln/>
        </p:spPr>
        <p:txBody>
          <a:bodyPr wrap="none" anchor="ctr"/>
          <a:lstStyle/>
          <a:p>
            <a:endParaRPr lang="en-US" smtClean="0"/>
          </a:p>
        </p:txBody>
      </p:sp>
    </p:spTree>
    <p:extLst>
      <p:ext uri="{BB962C8B-B14F-4D97-AF65-F5344CB8AC3E}">
        <p14:creationId xmlns:p14="http://schemas.microsoft.com/office/powerpoint/2010/main" val="1202454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4176739E-8593-4E19-9588-FEB8E15CF72C}" type="slidenum">
              <a:rPr lang="en-GB" smtClean="0"/>
              <a:pPr>
                <a:defRPr/>
              </a:pPr>
              <a:t>4</a:t>
            </a:fld>
            <a:endParaRPr lang="en-GB"/>
          </a:p>
        </p:txBody>
      </p:sp>
    </p:spTree>
    <p:extLst>
      <p:ext uri="{BB962C8B-B14F-4D97-AF65-F5344CB8AC3E}">
        <p14:creationId xmlns:p14="http://schemas.microsoft.com/office/powerpoint/2010/main" val="3890319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8"/>
          <p:cNvSpPr>
            <a:spLocks noGrp="1" noChangeArrowheads="1"/>
          </p:cNvSpPr>
          <p:nvPr>
            <p:ph type="sldNum" sz="quarter"/>
          </p:nvPr>
        </p:nvSpPr>
        <p:spPr>
          <a:noFill/>
        </p:spPr>
        <p:txBody>
          <a:bodyPr/>
          <a:lstStyle/>
          <a:p>
            <a:fld id="{039283EA-7A70-44AA-8CCB-21DC8B509E58}" type="slidenum">
              <a:rPr lang="en-US" smtClean="0"/>
              <a:pPr/>
              <a:t>56</a:t>
            </a:fld>
            <a:endParaRPr lang="en-US" smtClean="0"/>
          </a:p>
        </p:txBody>
      </p:sp>
      <p:sp>
        <p:nvSpPr>
          <p:cNvPr id="10240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02404" name="Rectangle 2"/>
          <p:cNvSpPr>
            <a:spLocks noGrp="1" noChangeArrowheads="1"/>
          </p:cNvSpPr>
          <p:nvPr>
            <p:ph type="body"/>
          </p:nvPr>
        </p:nvSpPr>
        <p:spPr>
          <a:xfrm>
            <a:off x="685800" y="4343400"/>
            <a:ext cx="5468938" cy="4191000"/>
          </a:xfrm>
          <a:noFill/>
          <a:ln/>
        </p:spPr>
        <p:txBody>
          <a:bodyPr wrap="none" anchor="ctr"/>
          <a:lstStyle/>
          <a:p>
            <a:endParaRPr lang="en-US" smtClean="0"/>
          </a:p>
        </p:txBody>
      </p:sp>
    </p:spTree>
    <p:extLst>
      <p:ext uri="{BB962C8B-B14F-4D97-AF65-F5344CB8AC3E}">
        <p14:creationId xmlns:p14="http://schemas.microsoft.com/office/powerpoint/2010/main" val="2642146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18"/>
          <p:cNvSpPr>
            <a:spLocks noGrp="1" noChangeArrowheads="1"/>
          </p:cNvSpPr>
          <p:nvPr>
            <p:ph type="sldNum" sz="quarter"/>
          </p:nvPr>
        </p:nvSpPr>
        <p:spPr>
          <a:noFill/>
        </p:spPr>
        <p:txBody>
          <a:bodyPr/>
          <a:lstStyle/>
          <a:p>
            <a:fld id="{D554A88C-7CCE-494B-8218-F9F381F06512}" type="slidenum">
              <a:rPr lang="en-US" smtClean="0"/>
              <a:pPr/>
              <a:t>57</a:t>
            </a:fld>
            <a:endParaRPr lang="en-US" smtClean="0"/>
          </a:p>
        </p:txBody>
      </p:sp>
      <p:sp>
        <p:nvSpPr>
          <p:cNvPr id="104451" name="Text Box 1"/>
          <p:cNvSpPr txBox="1">
            <a:spLocks noChangeArrowheads="1"/>
          </p:cNvSpPr>
          <p:nvPr/>
        </p:nvSpPr>
        <p:spPr bwMode="auto">
          <a:xfrm>
            <a:off x="3427413" y="2401888"/>
            <a:ext cx="1587" cy="1587"/>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04452" name="Text Box 2"/>
          <p:cNvSpPr>
            <a:spLocks noGrp="1" noChangeArrowheads="1"/>
          </p:cNvSpPr>
          <p:nvPr>
            <p:ph type="body"/>
          </p:nvPr>
        </p:nvSpPr>
        <p:spPr>
          <a:xfrm>
            <a:off x="928688" y="4206875"/>
            <a:ext cx="5684837" cy="4722813"/>
          </a:xfrm>
          <a:noFill/>
          <a:ln/>
        </p:spPr>
        <p:txBody>
          <a:bodyPr/>
          <a:lstStyle/>
          <a:p>
            <a:pPr eaLnBrk="1" hangingPunct="1">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smtClean="0">
                <a:latin typeface="Arial" charset="0"/>
                <a:ea typeface="MS Gothic" pitchFamily="49" charset="-128"/>
              </a:rPr>
              <a:t>The term hybrid has its origins in Darwinian theories of evolution</a:t>
            </a:r>
          </a:p>
          <a:p>
            <a:pPr eaLnBrk="1" hangingPunct="1">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000" smtClean="0">
              <a:latin typeface="Arial" charset="0"/>
              <a:ea typeface="MS Gothic" pitchFamily="49" charset="-128"/>
            </a:endParaRPr>
          </a:p>
          <a:p>
            <a:pPr eaLnBrk="1" hangingPunct="1">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smtClean="0">
                <a:latin typeface="Arial" charset="0"/>
                <a:ea typeface="MS Gothic" pitchFamily="49" charset="-128"/>
              </a:rPr>
              <a:t>Has now fully entered the language of information professionals</a:t>
            </a:r>
          </a:p>
          <a:p>
            <a:pPr eaLnBrk="1" hangingPunct="1">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000" smtClean="0">
              <a:latin typeface="Arial" charset="0"/>
              <a:ea typeface="MS Gothic" pitchFamily="49" charset="-128"/>
            </a:endParaRPr>
          </a:p>
          <a:p>
            <a:pPr eaLnBrk="1" hangingPunct="1">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smtClean="0">
                <a:latin typeface="Arial" charset="0"/>
                <a:ea typeface="MS Gothic" pitchFamily="49" charset="-128"/>
              </a:rPr>
              <a:t>Is used to describe new types of library services that attempt to integrate traditional print with electronic information resources</a:t>
            </a:r>
          </a:p>
          <a:p>
            <a:pPr eaLnBrk="1" hangingPunct="1">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000" smtClean="0">
              <a:latin typeface="Arial" charset="0"/>
              <a:ea typeface="MS Gothic" pitchFamily="49" charset="-128"/>
            </a:endParaRPr>
          </a:p>
          <a:p>
            <a:pPr eaLnBrk="1" hangingPunct="1">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smtClean="0">
                <a:latin typeface="Arial" charset="0"/>
                <a:ea typeface="MS Gothic" pitchFamily="49" charset="-128"/>
              </a:rPr>
              <a:t>Is seen as a halfway step towards the full digital library</a:t>
            </a:r>
          </a:p>
          <a:p>
            <a:pPr eaLnBrk="1" hangingPunct="1">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000" smtClean="0">
              <a:latin typeface="Arial" charset="0"/>
              <a:ea typeface="MS Gothic" pitchFamily="49" charset="-128"/>
            </a:endParaRPr>
          </a:p>
        </p:txBody>
      </p:sp>
    </p:spTree>
    <p:extLst>
      <p:ext uri="{BB962C8B-B14F-4D97-AF65-F5344CB8AC3E}">
        <p14:creationId xmlns:p14="http://schemas.microsoft.com/office/powerpoint/2010/main" val="4004374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8"/>
          <p:cNvSpPr>
            <a:spLocks noGrp="1" noChangeArrowheads="1"/>
          </p:cNvSpPr>
          <p:nvPr>
            <p:ph type="sldNum" sz="quarter"/>
          </p:nvPr>
        </p:nvSpPr>
        <p:spPr>
          <a:noFill/>
        </p:spPr>
        <p:txBody>
          <a:bodyPr/>
          <a:lstStyle/>
          <a:p>
            <a:fld id="{59EC21F2-C491-4318-9D64-24852A611D5D}" type="slidenum">
              <a:rPr lang="en-US" smtClean="0"/>
              <a:pPr/>
              <a:t>58</a:t>
            </a:fld>
            <a:endParaRPr lang="en-US" smtClean="0"/>
          </a:p>
        </p:txBody>
      </p:sp>
      <p:sp>
        <p:nvSpPr>
          <p:cNvPr id="10342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03428" name="Rectangle 2"/>
          <p:cNvSpPr>
            <a:spLocks noGrp="1" noChangeArrowheads="1"/>
          </p:cNvSpPr>
          <p:nvPr>
            <p:ph type="body"/>
          </p:nvPr>
        </p:nvSpPr>
        <p:spPr>
          <a:xfrm>
            <a:off x="685800" y="4343400"/>
            <a:ext cx="5468938" cy="4191000"/>
          </a:xfrm>
          <a:noFill/>
          <a:ln/>
        </p:spPr>
        <p:txBody>
          <a:bodyPr wrap="none" anchor="ctr"/>
          <a:lstStyle/>
          <a:p>
            <a:endParaRPr lang="en-US" smtClean="0"/>
          </a:p>
        </p:txBody>
      </p:sp>
    </p:spTree>
    <p:extLst>
      <p:ext uri="{BB962C8B-B14F-4D97-AF65-F5344CB8AC3E}">
        <p14:creationId xmlns:p14="http://schemas.microsoft.com/office/powerpoint/2010/main" val="2642375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18"/>
          <p:cNvSpPr>
            <a:spLocks noGrp="1" noChangeArrowheads="1"/>
          </p:cNvSpPr>
          <p:nvPr>
            <p:ph type="sldNum" sz="quarter"/>
          </p:nvPr>
        </p:nvSpPr>
        <p:spPr>
          <a:noFill/>
        </p:spPr>
        <p:txBody>
          <a:bodyPr/>
          <a:lstStyle/>
          <a:p>
            <a:fld id="{FA0CB7D4-AB37-408A-BA76-707421BC3486}" type="slidenum">
              <a:rPr lang="en-US" smtClean="0"/>
              <a:pPr/>
              <a:t>59</a:t>
            </a:fld>
            <a:endParaRPr lang="en-US" smtClean="0"/>
          </a:p>
        </p:txBody>
      </p:sp>
      <p:sp>
        <p:nvSpPr>
          <p:cNvPr id="10547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05476" name="Text Box 2"/>
          <p:cNvSpPr>
            <a:spLocks noGrp="1" noChangeArrowheads="1"/>
          </p:cNvSpPr>
          <p:nvPr>
            <p:ph type="body"/>
          </p:nvPr>
        </p:nvSpPr>
        <p:spPr>
          <a:xfrm>
            <a:off x="914400" y="4343400"/>
            <a:ext cx="5029200" cy="4114800"/>
          </a:xfrm>
          <a:noFill/>
          <a:ln/>
        </p:spPr>
        <p:txBody>
          <a:bodyPr/>
          <a:lstStyle/>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mtClean="0">
                <a:latin typeface="Arial" charset="0"/>
                <a:ea typeface="MS Gothic" pitchFamily="49" charset="-128"/>
              </a:rPr>
              <a:t>The Field Specific and Language Searching options will be discussed in the Module #4 (PubMed).</a:t>
            </a: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mtClean="0">
                <a:latin typeface="Arial" charset="0"/>
                <a:ea typeface="MS Gothic" pitchFamily="49" charset="-128"/>
              </a:rPr>
              <a:t>Relevancy Ranking is the sorting of the results of the search so that the most relevant documents are listed first.  With the huge numbers in the Google searches, this ranking is invaluable.</a:t>
            </a: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charset="0"/>
              <a:ea typeface="MS Gothic" pitchFamily="49" charset="-128"/>
            </a:endParaRP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charset="0"/>
              <a:ea typeface="MS Gothic" pitchFamily="49" charset="-128"/>
            </a:endParaRPr>
          </a:p>
        </p:txBody>
      </p:sp>
    </p:spTree>
    <p:extLst>
      <p:ext uri="{BB962C8B-B14F-4D97-AF65-F5344CB8AC3E}">
        <p14:creationId xmlns:p14="http://schemas.microsoft.com/office/powerpoint/2010/main" val="287405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848100" y="9432925"/>
            <a:ext cx="294481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fld id="{7052D214-C380-4175-B9A4-793877E2EE56}" type="slidenum">
              <a:rPr lang="en-US" altLang="en-US" sz="1200">
                <a:ea typeface="MS PGothic" panose="020B0600070205080204" pitchFamily="34" charset="-128"/>
              </a:rPr>
              <a:pPr algn="r"/>
              <a:t>62</a:t>
            </a:fld>
            <a:endParaRPr lang="en-US" altLang="en-US" sz="1200">
              <a:ea typeface="MS PGothic" panose="020B0600070205080204" pitchFamily="34" charset="-128"/>
            </a:endParaRPr>
          </a:p>
        </p:txBody>
      </p:sp>
      <p:sp>
        <p:nvSpPr>
          <p:cNvPr id="7680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7680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n-AU" altLang="en-US" smtClean="0">
                <a:cs typeface="Calibri" panose="020F0502020204030204" pitchFamily="34" charset="0"/>
              </a:rPr>
              <a:t>SLIDE EXPLANATION:</a:t>
            </a:r>
          </a:p>
          <a:p>
            <a:pPr eaLnBrk="1" hangingPunct="1">
              <a:spcBef>
                <a:spcPct val="0"/>
              </a:spcBef>
            </a:pPr>
            <a:r>
              <a:rPr lang="en-US" altLang="en-US" smtClean="0">
                <a:ea typeface="MS PGothic" panose="020B0600070205080204" pitchFamily="34" charset="-128"/>
              </a:rPr>
              <a:t>Documenting your search will help you avoid having to repeat searches and it will help people using your review to duplicate the search strategy.</a:t>
            </a:r>
            <a:r>
              <a:rPr lang="en-AU" altLang="en-US" smtClean="0"/>
              <a:t> </a:t>
            </a:r>
            <a:r>
              <a:rPr lang="en-US" altLang="en-US" smtClean="0">
                <a:ea typeface="MS PGothic" panose="020B0600070205080204" pitchFamily="34" charset="-128"/>
              </a:rPr>
              <a:t>It is important to keep an accurate record of what you've searched and how you searched it as </a:t>
            </a:r>
            <a:r>
              <a:rPr lang="en-AU" altLang="en-US" smtClean="0"/>
              <a:t>details of the number of titles identified by the search are to be reported in the systematic review report</a:t>
            </a:r>
            <a:r>
              <a:rPr lang="en-US" altLang="en-US" smtClean="0">
                <a:ea typeface="MS PGothic" panose="020B0600070205080204" pitchFamily="34" charset="-128"/>
              </a:rPr>
              <a:t>. To keep track of your searches use reference management software. It is a good idea to keep a note of which studies you have found and rejected. You may well come across them again later and it can be very frustrating to re-read irrelevant records. </a:t>
            </a:r>
          </a:p>
          <a:p>
            <a:pPr eaLnBrk="1" hangingPunct="1">
              <a:spcBef>
                <a:spcPct val="0"/>
              </a:spcBef>
            </a:pPr>
            <a:endParaRPr lang="en-CA" altLang="en-US" smtClean="0"/>
          </a:p>
          <a:p>
            <a:pPr eaLnBrk="1" hangingPunct="1">
              <a:spcBef>
                <a:spcPts val="600"/>
              </a:spcBef>
            </a:pPr>
            <a:r>
              <a:rPr lang="en-AU" altLang="en-US" smtClean="0">
                <a:cs typeface="Calibri" panose="020F0502020204030204" pitchFamily="34" charset="0"/>
              </a:rPr>
              <a:t>REFERENCES: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EXAMPLES: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DISCUSSION POINTS AND QUESTIONS FOR THE CLASS:</a:t>
            </a:r>
          </a:p>
          <a:p>
            <a:pPr eaLnBrk="1" hangingPunct="1">
              <a:spcBef>
                <a:spcPct val="0"/>
              </a:spcBef>
            </a:pPr>
            <a:endParaRPr lang="en-AU" altLang="en-US" smtClean="0">
              <a:ea typeface="MS PGothic" panose="020B0600070205080204" pitchFamily="34" charset="-128"/>
            </a:endParaRPr>
          </a:p>
        </p:txBody>
      </p:sp>
    </p:spTree>
    <p:extLst>
      <p:ext uri="{BB962C8B-B14F-4D97-AF65-F5344CB8AC3E}">
        <p14:creationId xmlns:p14="http://schemas.microsoft.com/office/powerpoint/2010/main" val="3163710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47EE538D-0587-4402-953A-A9F16E6575A8}" type="slidenum">
              <a:rPr lang="en-GB" smtClean="0"/>
              <a:pPr>
                <a:defRPr/>
              </a:pPr>
              <a:t>68</a:t>
            </a:fld>
            <a:endParaRPr lang="en-GB"/>
          </a:p>
        </p:txBody>
      </p:sp>
    </p:spTree>
    <p:extLst>
      <p:ext uri="{BB962C8B-B14F-4D97-AF65-F5344CB8AC3E}">
        <p14:creationId xmlns:p14="http://schemas.microsoft.com/office/powerpoint/2010/main" val="597053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338FF1C0-2688-4C36-9BB8-8AC3D542BD76}" type="slidenum">
              <a:rPr lang="en-GB" smtClean="0"/>
              <a:pPr>
                <a:defRPr/>
              </a:pPr>
              <a:t>69</a:t>
            </a:fld>
            <a:endParaRPr lang="en-GB"/>
          </a:p>
        </p:txBody>
      </p:sp>
    </p:spTree>
    <p:extLst>
      <p:ext uri="{BB962C8B-B14F-4D97-AF65-F5344CB8AC3E}">
        <p14:creationId xmlns:p14="http://schemas.microsoft.com/office/powerpoint/2010/main" val="1458815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57409EDA-BCE7-474D-8336-8CB8DE196F37}" type="slidenum">
              <a:rPr lang="en-GB" smtClean="0"/>
              <a:pPr>
                <a:defRPr/>
              </a:pPr>
              <a:t>70</a:t>
            </a:fld>
            <a:endParaRPr lang="en-GB"/>
          </a:p>
        </p:txBody>
      </p:sp>
    </p:spTree>
    <p:extLst>
      <p:ext uri="{BB962C8B-B14F-4D97-AF65-F5344CB8AC3E}">
        <p14:creationId xmlns:p14="http://schemas.microsoft.com/office/powerpoint/2010/main" val="4255339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52386D40-8006-486C-AB2C-4355E5CAF5CC}" type="slidenum">
              <a:rPr lang="en-GB" smtClean="0"/>
              <a:pPr>
                <a:defRPr/>
              </a:pPr>
              <a:t>71</a:t>
            </a:fld>
            <a:endParaRPr lang="en-GB"/>
          </a:p>
        </p:txBody>
      </p:sp>
    </p:spTree>
    <p:extLst>
      <p:ext uri="{BB962C8B-B14F-4D97-AF65-F5344CB8AC3E}">
        <p14:creationId xmlns:p14="http://schemas.microsoft.com/office/powerpoint/2010/main" val="2225446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EF55FA8-FE5F-48C6-BEB8-6D831836F31B}" type="slidenum">
              <a:rPr lang="en-US" altLang="en-US" smtClean="0"/>
              <a:pPr/>
              <a:t>72</a:t>
            </a:fld>
            <a:endParaRPr lang="en-US" altLang="en-US" smtClean="0"/>
          </a:p>
        </p:txBody>
      </p:sp>
      <p:sp>
        <p:nvSpPr>
          <p:cNvPr id="9421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68292" name="Rectangle 3"/>
          <p:cNvSpPr>
            <a:spLocks noGrp="1" noChangeArrowheads="1"/>
          </p:cNvSpPr>
          <p:nvPr>
            <p:ph type="body" idx="1"/>
          </p:nvPr>
        </p:nvSpPr>
        <p:spPr>
          <a:solidFill>
            <a:srgbClr val="FFFFFF"/>
          </a:solidFill>
          <a:ln>
            <a:solidFill>
              <a:srgbClr val="000000"/>
            </a:solidFill>
          </a:ln>
        </p:spPr>
        <p:txBody>
          <a:bodyPr>
            <a:normAutofit fontScale="55000" lnSpcReduction="20000"/>
          </a:bodyPr>
          <a:lstStyle/>
          <a:p>
            <a:pPr algn="just" eaLnBrk="1" fontAlgn="auto" hangingPunct="1">
              <a:spcBef>
                <a:spcPts val="600"/>
              </a:spcBef>
              <a:spcAft>
                <a:spcPts val="0"/>
              </a:spcAft>
              <a:defRPr/>
            </a:pPr>
            <a:r>
              <a:rPr lang="en-AU" dirty="0" smtClean="0">
                <a:ea typeface="Calibri"/>
                <a:cs typeface="Calibri"/>
              </a:rPr>
              <a:t>SLIDE EXPLANATION:</a:t>
            </a:r>
          </a:p>
          <a:p>
            <a:pPr algn="just" eaLnBrk="1" fontAlgn="auto" hangingPunct="1">
              <a:spcBef>
                <a:spcPts val="600"/>
              </a:spcBef>
              <a:spcAft>
                <a:spcPts val="0"/>
              </a:spcAft>
              <a:defRPr/>
            </a:pPr>
            <a:r>
              <a:rPr lang="en-AU" dirty="0" smtClean="0">
                <a:cs typeface="MS PGothic" pitchFamily="34" charset="-128"/>
              </a:rPr>
              <a:t>Most reviewers will </a:t>
            </a:r>
            <a:r>
              <a:rPr lang="en-AU" dirty="0">
                <a:cs typeface="MS PGothic" pitchFamily="34" charset="-128"/>
              </a:rPr>
              <a:t>need to look for peer reviewed literature published in scientific </a:t>
            </a:r>
            <a:r>
              <a:rPr lang="en-AU" dirty="0" smtClean="0">
                <a:cs typeface="MS PGothic" pitchFamily="34" charset="-128"/>
              </a:rPr>
              <a:t>journals and indexed in scientific databases. They may be available to you through libraries or direct access to the journals themselves. </a:t>
            </a:r>
          </a:p>
          <a:p>
            <a:pPr algn="just" eaLnBrk="1" fontAlgn="auto" hangingPunct="1">
              <a:spcBef>
                <a:spcPts val="600"/>
              </a:spcBef>
              <a:spcAft>
                <a:spcPts val="0"/>
              </a:spcAft>
              <a:defRPr/>
            </a:pPr>
            <a:endParaRPr lang="en-AU" dirty="0">
              <a:cs typeface="MS PGothic" pitchFamily="34" charset="-128"/>
            </a:endParaRPr>
          </a:p>
          <a:p>
            <a:pPr algn="just" eaLnBrk="1" fontAlgn="auto" hangingPunct="1">
              <a:spcBef>
                <a:spcPts val="600"/>
              </a:spcBef>
              <a:spcAft>
                <a:spcPts val="0"/>
              </a:spcAft>
              <a:defRPr/>
            </a:pPr>
            <a:r>
              <a:rPr lang="en-AU" dirty="0" smtClean="0">
                <a:cs typeface="MS PGothic" pitchFamily="34" charset="-128"/>
              </a:rPr>
              <a:t>For </a:t>
            </a:r>
            <a:r>
              <a:rPr lang="en-AU" dirty="0">
                <a:cs typeface="MS PGothic" pitchFamily="34" charset="-128"/>
              </a:rPr>
              <a:t>a JBI review you will also have to make some attempt to </a:t>
            </a:r>
            <a:r>
              <a:rPr lang="en-AU" dirty="0" smtClean="0">
                <a:cs typeface="MS PGothic" pitchFamily="34" charset="-128"/>
              </a:rPr>
              <a:t>search for unpublished studies/papers in the form of grey literature.  Grey </a:t>
            </a:r>
            <a:r>
              <a:rPr lang="en-AU" dirty="0">
                <a:cs typeface="MS PGothic" pitchFamily="34" charset="-128"/>
              </a:rPr>
              <a:t>or Gray Literature </a:t>
            </a:r>
            <a:r>
              <a:rPr lang="en-AU" dirty="0" smtClean="0">
                <a:cs typeface="MS PGothic" pitchFamily="34" charset="-128"/>
              </a:rPr>
              <a:t>is </a:t>
            </a:r>
            <a:r>
              <a:rPr lang="en-AU" dirty="0">
                <a:cs typeface="MS PGothic" pitchFamily="34" charset="-128"/>
              </a:rPr>
              <a:t>electronic information or documentation that is usually not peer </a:t>
            </a:r>
            <a:r>
              <a:rPr lang="en-AU" dirty="0" smtClean="0">
                <a:cs typeface="MS PGothic" pitchFamily="34" charset="-128"/>
              </a:rPr>
              <a:t>reviewed. It </a:t>
            </a:r>
            <a:r>
              <a:rPr lang="en-AU" dirty="0">
                <a:cs typeface="MS PGothic" pitchFamily="34" charset="-128"/>
              </a:rPr>
              <a:t>is information </a:t>
            </a:r>
            <a:r>
              <a:rPr lang="en-AU" dirty="0" smtClean="0">
                <a:cs typeface="MS PGothic" pitchFamily="34" charset="-128"/>
              </a:rPr>
              <a:t>not </a:t>
            </a:r>
            <a:r>
              <a:rPr lang="en-AU" dirty="0">
                <a:cs typeface="MS PGothic" pitchFamily="34" charset="-128"/>
              </a:rPr>
              <a:t>found on the main databases like </a:t>
            </a:r>
            <a:r>
              <a:rPr lang="en-AU" dirty="0" smtClean="0">
                <a:cs typeface="MS PGothic" pitchFamily="34" charset="-128"/>
              </a:rPr>
              <a:t>MEDLINE, </a:t>
            </a:r>
            <a:r>
              <a:rPr lang="en-AU" dirty="0">
                <a:cs typeface="MS PGothic" pitchFamily="34" charset="-128"/>
              </a:rPr>
              <a:t>EMBASE etc. It can be in the form of reports, newsletters or it can be from academic institutions, corporations, blogs, conference proceedings, census reports and non-independent research. </a:t>
            </a:r>
            <a:endParaRPr lang="en-AU" dirty="0" smtClean="0">
              <a:cs typeface="MS PGothic" pitchFamily="34" charset="-128"/>
            </a:endParaRPr>
          </a:p>
          <a:p>
            <a:pPr algn="just" eaLnBrk="1" fontAlgn="auto" hangingPunct="1">
              <a:spcBef>
                <a:spcPts val="600"/>
              </a:spcBef>
              <a:spcAft>
                <a:spcPts val="0"/>
              </a:spcAft>
              <a:defRPr/>
            </a:pPr>
            <a:endParaRPr lang="en-AU" dirty="0" smtClean="0">
              <a:cs typeface="MS PGothic" pitchFamily="34" charset="-128"/>
            </a:endParaRPr>
          </a:p>
          <a:p>
            <a:pPr algn="just" eaLnBrk="1" fontAlgn="auto" hangingPunct="1">
              <a:spcBef>
                <a:spcPts val="600"/>
              </a:spcBef>
              <a:spcAft>
                <a:spcPts val="0"/>
              </a:spcAft>
              <a:defRPr/>
            </a:pPr>
            <a:r>
              <a:rPr lang="en-AU" dirty="0" smtClean="0">
                <a:cs typeface="MS PGothic" pitchFamily="34" charset="-128"/>
              </a:rPr>
              <a:t>Research and Trials Registers are important sources to consider. Some of the main registers include The Cochrane Central Register of Controlled Trials (known as CENTRAL), Clinical trials.gov and the </a:t>
            </a:r>
            <a:r>
              <a:rPr lang="en-AU" dirty="0" smtClean="0"/>
              <a:t>ISRCTN registry. PROPSERO is a register for systematic reviews. </a:t>
            </a:r>
          </a:p>
          <a:p>
            <a:pPr algn="just" eaLnBrk="1" fontAlgn="auto" hangingPunct="1">
              <a:spcBef>
                <a:spcPts val="600"/>
              </a:spcBef>
              <a:spcAft>
                <a:spcPts val="0"/>
              </a:spcAft>
              <a:defRPr/>
            </a:pPr>
            <a:endParaRPr lang="en-AU" dirty="0" smtClean="0"/>
          </a:p>
          <a:p>
            <a:pPr algn="just" eaLnBrk="1" fontAlgn="auto" hangingPunct="1">
              <a:spcBef>
                <a:spcPts val="600"/>
              </a:spcBef>
              <a:spcAft>
                <a:spcPts val="0"/>
              </a:spcAft>
              <a:defRPr/>
            </a:pPr>
            <a:r>
              <a:rPr lang="en-AU" dirty="0" smtClean="0">
                <a:cs typeface="MS PGothic" pitchFamily="34" charset="-128"/>
              </a:rPr>
              <a:t>A </a:t>
            </a:r>
            <a:r>
              <a:rPr lang="en-AU" dirty="0">
                <a:cs typeface="MS PGothic" pitchFamily="34" charset="-128"/>
              </a:rPr>
              <a:t>great deal of information and knowledge is stored in higher degree research theses. Many of these are </a:t>
            </a:r>
            <a:r>
              <a:rPr lang="en-AU" dirty="0" smtClean="0">
                <a:cs typeface="MS PGothic" pitchFamily="34" charset="-128"/>
              </a:rPr>
              <a:t>now </a:t>
            </a:r>
            <a:r>
              <a:rPr lang="en-AU" dirty="0">
                <a:cs typeface="MS PGothic" pitchFamily="34" charset="-128"/>
              </a:rPr>
              <a:t>digitised and able to be searched beyond those at your own institution’s library</a:t>
            </a:r>
            <a:r>
              <a:rPr lang="en-AU" dirty="0" smtClean="0">
                <a:cs typeface="MS PGothic" pitchFamily="34" charset="-128"/>
              </a:rPr>
              <a:t>. Examples include Index to Theses, ProQuest Dissertations and Theses Database and the Networked Digital Library of Theses and Dissertations. </a:t>
            </a:r>
          </a:p>
          <a:p>
            <a:pPr algn="just" eaLnBrk="1" fontAlgn="auto" hangingPunct="1">
              <a:spcBef>
                <a:spcPts val="600"/>
              </a:spcBef>
              <a:spcAft>
                <a:spcPts val="0"/>
              </a:spcAft>
              <a:defRPr/>
            </a:pPr>
            <a:r>
              <a:rPr lang="en-AU" dirty="0" smtClean="0">
                <a:cs typeface="MS PGothic" pitchFamily="34" charset="-128"/>
              </a:rPr>
              <a:t> </a:t>
            </a:r>
            <a:endParaRPr lang="en-AU" dirty="0">
              <a:cs typeface="MS PGothic" pitchFamily="34" charset="-128"/>
            </a:endParaRPr>
          </a:p>
          <a:p>
            <a:pPr algn="just" eaLnBrk="1" fontAlgn="auto" hangingPunct="1">
              <a:spcBef>
                <a:spcPts val="600"/>
              </a:spcBef>
              <a:spcAft>
                <a:spcPts val="0"/>
              </a:spcAft>
              <a:defRPr/>
            </a:pPr>
            <a:r>
              <a:rPr lang="en-AU" dirty="0" smtClean="0">
                <a:cs typeface="MS PGothic" pitchFamily="34" charset="-128"/>
              </a:rPr>
              <a:t>Organizational websites (e.g. Government websites, or national or international organization websites) </a:t>
            </a:r>
            <a:r>
              <a:rPr lang="en-AU" dirty="0">
                <a:cs typeface="MS PGothic" pitchFamily="34" charset="-128"/>
              </a:rPr>
              <a:t>should not be </a:t>
            </a:r>
            <a:r>
              <a:rPr lang="en-AU" dirty="0" smtClean="0">
                <a:cs typeface="MS PGothic" pitchFamily="34" charset="-128"/>
              </a:rPr>
              <a:t>overlooked. Depending </a:t>
            </a:r>
            <a:r>
              <a:rPr lang="en-AU" dirty="0">
                <a:cs typeface="MS PGothic" pitchFamily="34" charset="-128"/>
              </a:rPr>
              <a:t>on your question government data, such as census data may be relevant for you to search - if your question is related to epidemiology for </a:t>
            </a:r>
            <a:r>
              <a:rPr lang="en-AU" dirty="0" smtClean="0">
                <a:cs typeface="MS PGothic" pitchFamily="34" charset="-128"/>
              </a:rPr>
              <a:t>example. Circulars </a:t>
            </a:r>
            <a:r>
              <a:rPr lang="en-AU" dirty="0">
                <a:cs typeface="MS PGothic" pitchFamily="34" charset="-128"/>
              </a:rPr>
              <a:t>or reports for </a:t>
            </a:r>
            <a:r>
              <a:rPr lang="en-AU" dirty="0" smtClean="0">
                <a:cs typeface="MS PGothic" pitchFamily="34" charset="-128"/>
              </a:rPr>
              <a:t>organizations </a:t>
            </a:r>
            <a:r>
              <a:rPr lang="en-AU" dirty="0">
                <a:cs typeface="MS PGothic" pitchFamily="34" charset="-128"/>
              </a:rPr>
              <a:t>and government agencies can also be a valuable source of information</a:t>
            </a:r>
            <a:r>
              <a:rPr lang="en-AU" dirty="0" smtClean="0">
                <a:cs typeface="MS PGothic" pitchFamily="34" charset="-128"/>
              </a:rPr>
              <a:t>.</a:t>
            </a:r>
          </a:p>
          <a:p>
            <a:pPr algn="just" eaLnBrk="1" fontAlgn="auto" hangingPunct="1">
              <a:spcBef>
                <a:spcPts val="600"/>
              </a:spcBef>
              <a:spcAft>
                <a:spcPts val="0"/>
              </a:spcAft>
              <a:defRPr/>
            </a:pPr>
            <a:endParaRPr lang="en-AU" dirty="0" smtClean="0">
              <a:cs typeface="MS PGothic" pitchFamily="34" charset="-128"/>
            </a:endParaRPr>
          </a:p>
          <a:p>
            <a:pPr algn="just" eaLnBrk="1" fontAlgn="auto" hangingPunct="1">
              <a:spcBef>
                <a:spcPts val="600"/>
              </a:spcBef>
              <a:spcAft>
                <a:spcPts val="0"/>
              </a:spcAft>
              <a:defRPr/>
            </a:pPr>
            <a:r>
              <a:rPr lang="en-AU" dirty="0" smtClean="0">
                <a:cs typeface="MS PGothic" pitchFamily="34" charset="-128"/>
              </a:rPr>
              <a:t>Lastly contacting experts in the area of interest may also lead you to additional studies/papers.</a:t>
            </a:r>
          </a:p>
          <a:p>
            <a:pPr algn="just" eaLnBrk="1" fontAlgn="auto" hangingPunct="1">
              <a:spcBef>
                <a:spcPts val="600"/>
              </a:spcBef>
              <a:spcAft>
                <a:spcPts val="0"/>
              </a:spcAft>
              <a:defRPr/>
            </a:pPr>
            <a:endParaRPr lang="en-AU" dirty="0" smtClean="0">
              <a:cs typeface="MS PGothic" pitchFamily="34" charset="-128"/>
            </a:endParaRPr>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algn="just" eaLnBrk="1" fontAlgn="auto" hangingPunct="1">
              <a:spcBef>
                <a:spcPts val="600"/>
              </a:spcBef>
              <a:spcAft>
                <a:spcPts val="0"/>
              </a:spcAft>
              <a:defRPr/>
            </a:pPr>
            <a:endParaRPr lang="en-AU" dirty="0">
              <a:cs typeface="MS PGothic" pitchFamily="34" charset="-128"/>
            </a:endParaRPr>
          </a:p>
        </p:txBody>
      </p:sp>
    </p:spTree>
    <p:extLst>
      <p:ext uri="{BB962C8B-B14F-4D97-AF65-F5344CB8AC3E}">
        <p14:creationId xmlns:p14="http://schemas.microsoft.com/office/powerpoint/2010/main" val="942777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DC01705C-2A92-403D-8C14-CBE0D7CBDBCF}" type="slidenum">
              <a:rPr lang="en-GB" smtClean="0"/>
              <a:pPr>
                <a:defRPr/>
              </a:pPr>
              <a:t>6</a:t>
            </a:fld>
            <a:endParaRPr lang="en-GB"/>
          </a:p>
        </p:txBody>
      </p:sp>
    </p:spTree>
    <p:extLst>
      <p:ext uri="{BB962C8B-B14F-4D97-AF65-F5344CB8AC3E}">
        <p14:creationId xmlns:p14="http://schemas.microsoft.com/office/powerpoint/2010/main" val="804631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8"/>
          <p:cNvSpPr>
            <a:spLocks noGrp="1" noChangeArrowheads="1"/>
          </p:cNvSpPr>
          <p:nvPr>
            <p:ph type="sldNum" sz="quarter" idx="5"/>
          </p:nvPr>
        </p:nvSpPr>
        <p:spPr/>
        <p:txBody>
          <a:bodyPr/>
          <a:lstStyle/>
          <a:p>
            <a:pPr>
              <a:defRPr/>
            </a:pPr>
            <a:fld id="{44C150B1-127C-4BFA-AF23-405D3F7622A0}" type="slidenum">
              <a:rPr lang="en-US" smtClean="0"/>
              <a:pPr>
                <a:defRPr/>
              </a:pPr>
              <a:t>73</a:t>
            </a:fld>
            <a:endParaRPr lang="en-US" smtClean="0"/>
          </a:p>
        </p:txBody>
      </p:sp>
      <p:sp>
        <p:nvSpPr>
          <p:cNvPr id="9625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p>
        </p:txBody>
      </p:sp>
      <p:sp>
        <p:nvSpPr>
          <p:cNvPr id="96260" name="Text Box 2"/>
          <p:cNvSpPr>
            <a:spLocks noGrp="1" noChangeArrowheads="1"/>
          </p:cNvSpPr>
          <p:nvPr>
            <p:ph type="body"/>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mtClean="0">
                <a:latin typeface="Arial" panose="020B0604020202020204" pitchFamily="34" charset="0"/>
                <a:ea typeface="MS Gothic" panose="020B0609070205080204" pitchFamily="49" charset="-128"/>
              </a:rPr>
              <a:t>Google Scholar helps you identify the most relevant research across the world of scholarly research.  From this search engine, you can search across many disciplines and sources: peer-reviewed papers, theses, books, abstracts and articles, from academic publishers, professional societies, preprint repositories, universities and other scholarly organizations.  This search tool aims to sort articles the way researchers do, weighing the full text of each article, the author, the publication in which the article appears, and how often the piece has been cited in other scholarly literature. The most relevant results will always appear on the first page.</a:t>
            </a: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mtClean="0">
                <a:latin typeface="Arial" panose="020B0604020202020204" pitchFamily="34" charset="0"/>
                <a:ea typeface="MS Gothic" panose="020B0609070205080204" pitchFamily="49" charset="-128"/>
              </a:rPr>
              <a:t>While you will receive links to specific journal articles, you will need to LOGIN to HINARI to access articles from HINARI Partner Publishers.  Other material may be freely accessible via the WWW.</a:t>
            </a:r>
          </a:p>
        </p:txBody>
      </p:sp>
    </p:spTree>
    <p:extLst>
      <p:ext uri="{BB962C8B-B14F-4D97-AF65-F5344CB8AC3E}">
        <p14:creationId xmlns:p14="http://schemas.microsoft.com/office/powerpoint/2010/main" val="2253119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8DBDE78-D11F-4851-8CA3-FC626219A1D4}" type="slidenum">
              <a:rPr lang="en-GB" altLang="en-US" smtClean="0"/>
              <a:pPr/>
              <a:t>75</a:t>
            </a:fld>
            <a:endParaRPr lang="en-GB" altLang="en-US" smtClean="0"/>
          </a:p>
        </p:txBody>
      </p:sp>
    </p:spTree>
    <p:extLst>
      <p:ext uri="{BB962C8B-B14F-4D97-AF65-F5344CB8AC3E}">
        <p14:creationId xmlns:p14="http://schemas.microsoft.com/office/powerpoint/2010/main" val="4294975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F278F6F8-9046-43C3-965A-3809CF2655BD}" type="slidenum">
              <a:rPr lang="en-GB" smtClean="0"/>
              <a:pPr>
                <a:defRPr/>
              </a:pPr>
              <a:t>79</a:t>
            </a:fld>
            <a:endParaRPr lang="en-GB"/>
          </a:p>
        </p:txBody>
      </p:sp>
    </p:spTree>
    <p:extLst>
      <p:ext uri="{BB962C8B-B14F-4D97-AF65-F5344CB8AC3E}">
        <p14:creationId xmlns:p14="http://schemas.microsoft.com/office/powerpoint/2010/main" val="3425235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89BFACAD-8674-474E-8419-E8B7921EFFBE}" type="slidenum">
              <a:rPr lang="en-GB" smtClean="0"/>
              <a:pPr>
                <a:defRPr/>
              </a:pPr>
              <a:t>81</a:t>
            </a:fld>
            <a:endParaRPr lang="en-GB"/>
          </a:p>
        </p:txBody>
      </p:sp>
    </p:spTree>
    <p:extLst>
      <p:ext uri="{BB962C8B-B14F-4D97-AF65-F5344CB8AC3E}">
        <p14:creationId xmlns:p14="http://schemas.microsoft.com/office/powerpoint/2010/main" val="3856439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8E7FBF9B-4B50-40A5-BCE2-F76694CD081A}" type="slidenum">
              <a:rPr lang="en-GB" smtClean="0"/>
              <a:pPr>
                <a:defRPr/>
              </a:pPr>
              <a:t>82</a:t>
            </a:fld>
            <a:endParaRPr lang="en-GB"/>
          </a:p>
        </p:txBody>
      </p:sp>
    </p:spTree>
    <p:extLst>
      <p:ext uri="{BB962C8B-B14F-4D97-AF65-F5344CB8AC3E}">
        <p14:creationId xmlns:p14="http://schemas.microsoft.com/office/powerpoint/2010/main" val="33768483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CAFCACA7-4D2E-49B2-A4FB-20DFCA025A8A}" type="slidenum">
              <a:rPr lang="en-GB" smtClean="0"/>
              <a:pPr>
                <a:defRPr/>
              </a:pPr>
              <a:t>84</a:t>
            </a:fld>
            <a:endParaRPr lang="en-GB"/>
          </a:p>
        </p:txBody>
      </p:sp>
    </p:spTree>
    <p:extLst>
      <p:ext uri="{BB962C8B-B14F-4D97-AF65-F5344CB8AC3E}">
        <p14:creationId xmlns:p14="http://schemas.microsoft.com/office/powerpoint/2010/main" val="15377952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DFF7A916-B1DF-4A4E-8669-7659122F6E54}" type="slidenum">
              <a:rPr lang="en-GB" smtClean="0"/>
              <a:pPr>
                <a:defRPr/>
              </a:pPr>
              <a:t>85</a:t>
            </a:fld>
            <a:endParaRPr lang="en-GB"/>
          </a:p>
        </p:txBody>
      </p:sp>
    </p:spTree>
    <p:extLst>
      <p:ext uri="{BB962C8B-B14F-4D97-AF65-F5344CB8AC3E}">
        <p14:creationId xmlns:p14="http://schemas.microsoft.com/office/powerpoint/2010/main" val="36308839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F09FDD13-8AAD-41B9-A4CB-693FB22D2AD6}" type="slidenum">
              <a:rPr lang="en-GB" smtClean="0"/>
              <a:pPr>
                <a:defRPr/>
              </a:pPr>
              <a:t>86</a:t>
            </a:fld>
            <a:endParaRPr lang="en-GB"/>
          </a:p>
        </p:txBody>
      </p:sp>
    </p:spTree>
    <p:extLst>
      <p:ext uri="{BB962C8B-B14F-4D97-AF65-F5344CB8AC3E}">
        <p14:creationId xmlns:p14="http://schemas.microsoft.com/office/powerpoint/2010/main" val="13302437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C2F3296E-44FA-48B1-90B7-BC12230587BC}" type="slidenum">
              <a:rPr lang="en-GB" smtClean="0"/>
              <a:pPr>
                <a:defRPr/>
              </a:pPr>
              <a:t>87</a:t>
            </a:fld>
            <a:endParaRPr lang="en-GB"/>
          </a:p>
        </p:txBody>
      </p:sp>
    </p:spTree>
    <p:extLst>
      <p:ext uri="{BB962C8B-B14F-4D97-AF65-F5344CB8AC3E}">
        <p14:creationId xmlns:p14="http://schemas.microsoft.com/office/powerpoint/2010/main" val="30294245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512087AF-8466-4D3D-AE35-49FB87F329B9}" type="slidenum">
              <a:rPr lang="en-GB" smtClean="0"/>
              <a:pPr>
                <a:defRPr/>
              </a:pPr>
              <a:t>88</a:t>
            </a:fld>
            <a:endParaRPr lang="en-GB"/>
          </a:p>
        </p:txBody>
      </p:sp>
    </p:spTree>
    <p:extLst>
      <p:ext uri="{BB962C8B-B14F-4D97-AF65-F5344CB8AC3E}">
        <p14:creationId xmlns:p14="http://schemas.microsoft.com/office/powerpoint/2010/main" val="625602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B1982A15-DDC5-4BE1-AE16-6389EA50FCAC}" type="slidenum">
              <a:rPr lang="en-GB" smtClean="0"/>
              <a:pPr>
                <a:defRPr/>
              </a:pPr>
              <a:t>8</a:t>
            </a:fld>
            <a:endParaRPr lang="en-GB"/>
          </a:p>
        </p:txBody>
      </p:sp>
    </p:spTree>
    <p:extLst>
      <p:ext uri="{BB962C8B-B14F-4D97-AF65-F5344CB8AC3E}">
        <p14:creationId xmlns:p14="http://schemas.microsoft.com/office/powerpoint/2010/main" val="3813677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9018F1FD-20D2-48DD-9081-E68F49B78C84}" type="slidenum">
              <a:rPr lang="en-GB" smtClean="0"/>
              <a:pPr>
                <a:defRPr/>
              </a:pPr>
              <a:t>95</a:t>
            </a:fld>
            <a:endParaRPr lang="en-GB"/>
          </a:p>
        </p:txBody>
      </p:sp>
    </p:spTree>
    <p:extLst>
      <p:ext uri="{BB962C8B-B14F-4D97-AF65-F5344CB8AC3E}">
        <p14:creationId xmlns:p14="http://schemas.microsoft.com/office/powerpoint/2010/main" val="24642750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B7EB93B0-620C-4697-A0B2-63C1272B0701}" type="slidenum">
              <a:rPr lang="en-GB" smtClean="0"/>
              <a:pPr>
                <a:defRPr/>
              </a:pPr>
              <a:t>98</a:t>
            </a:fld>
            <a:endParaRPr lang="en-GB"/>
          </a:p>
        </p:txBody>
      </p:sp>
    </p:spTree>
    <p:extLst>
      <p:ext uri="{BB962C8B-B14F-4D97-AF65-F5344CB8AC3E}">
        <p14:creationId xmlns:p14="http://schemas.microsoft.com/office/powerpoint/2010/main" val="28375505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E04EC7B0-2114-482A-9F58-74526A8905D1}" type="slidenum">
              <a:rPr lang="en-GB" smtClean="0"/>
              <a:pPr>
                <a:defRPr/>
              </a:pPr>
              <a:t>99</a:t>
            </a:fld>
            <a:endParaRPr lang="en-GB"/>
          </a:p>
        </p:txBody>
      </p:sp>
    </p:spTree>
    <p:extLst>
      <p:ext uri="{BB962C8B-B14F-4D97-AF65-F5344CB8AC3E}">
        <p14:creationId xmlns:p14="http://schemas.microsoft.com/office/powerpoint/2010/main" val="32476867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73BBBD4-CD73-43D2-A2A3-781C0B9178F3}" type="slidenum">
              <a:rPr lang="en-US" altLang="en-US" smtClean="0"/>
              <a:pPr/>
              <a:t>100</a:t>
            </a:fld>
            <a:endParaRPr lang="en-US" altLang="en-US" smtClean="0"/>
          </a:p>
        </p:txBody>
      </p:sp>
      <p:sp>
        <p:nvSpPr>
          <p:cNvPr id="1372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smtClean="0">
                <a:cs typeface="Calibri" panose="020F0502020204030204" pitchFamily="34" charset="0"/>
              </a:rPr>
              <a:t>SLIDE EXPLANATION:</a:t>
            </a:r>
          </a:p>
          <a:p>
            <a:pPr eaLnBrk="1" hangingPunct="1">
              <a:spcBef>
                <a:spcPct val="0"/>
              </a:spcBef>
            </a:pPr>
            <a:r>
              <a:rPr lang="en-US" altLang="en-US" smtClean="0">
                <a:ea typeface="MS PGothic" panose="020B0600070205080204" pitchFamily="34" charset="-128"/>
              </a:rPr>
              <a:t>When selecting studies, aim to select only those that are specific to your review question. If your question relates to adults with mucositis, a paper detailing the effects of a mucositis therapy for children is not applicable. The results may be interesting, but not relevant. Aim to be inclusive and selective, it is a difficult balance. The decision of whether to retrieve studies/papers must be made with the review question in mind. The inclusion and exclusion criteria described in the review protocol provide this information.  Like searching, study selection should be transparent and reproducible.</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While it might be </a:t>
            </a:r>
            <a:r>
              <a:rPr lang="ja-JP" altLang="en-US" smtClean="0"/>
              <a:t>‘</a:t>
            </a:r>
            <a:r>
              <a:rPr lang="en-US" altLang="ja-JP" smtClean="0"/>
              <a:t>nice</a:t>
            </a:r>
            <a:r>
              <a:rPr lang="ja-JP" altLang="en-US" smtClean="0"/>
              <a:t>’</a:t>
            </a:r>
            <a:r>
              <a:rPr lang="en-US" altLang="ja-JP" smtClean="0"/>
              <a:t> to retrieve all papers, there are considerable resource implications with this. For example papers may need to be photocopied or requested from other libraries at considerable expense. There is also the impact of the time required for these activities to occur. </a:t>
            </a:r>
          </a:p>
          <a:p>
            <a:pPr eaLnBrk="1" hangingPunct="1">
              <a:spcBef>
                <a:spcPct val="0"/>
              </a:spcBef>
            </a:pPr>
            <a:endParaRPr lang="en-US" altLang="ja-JP" smtClean="0"/>
          </a:p>
          <a:p>
            <a:pPr eaLnBrk="1" hangingPunct="1">
              <a:spcBef>
                <a:spcPts val="600"/>
              </a:spcBef>
            </a:pPr>
            <a:r>
              <a:rPr lang="en-AU" altLang="en-US" smtClean="0">
                <a:cs typeface="Calibri" panose="020F0502020204030204" pitchFamily="34" charset="0"/>
              </a:rPr>
              <a:t>REFERENCES: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EXAMPLES: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DISCUSSION POINTS AND QUESTIONS FOR THE CLASS:</a:t>
            </a:r>
          </a:p>
          <a:p>
            <a:pPr eaLnBrk="1" hangingPunct="1">
              <a:spcBef>
                <a:spcPct val="0"/>
              </a:spcBef>
            </a:pPr>
            <a:endParaRPr lang="en-US" altLang="en-US" smtClean="0">
              <a:ea typeface="MS PGothic" panose="020B0600070205080204" pitchFamily="34" charset="-128"/>
            </a:endParaRPr>
          </a:p>
        </p:txBody>
      </p:sp>
    </p:spTree>
    <p:extLst>
      <p:ext uri="{BB962C8B-B14F-4D97-AF65-F5344CB8AC3E}">
        <p14:creationId xmlns:p14="http://schemas.microsoft.com/office/powerpoint/2010/main" val="3791562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48100" y="9432925"/>
            <a:ext cx="294481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fld id="{168AA1C1-D0F8-4228-9F0C-48D4242FFF91}" type="slidenum">
              <a:rPr lang="en-US" altLang="en-US" sz="1200">
                <a:ea typeface="MS PGothic" panose="020B0600070205080204" pitchFamily="34" charset="-128"/>
              </a:rPr>
              <a:pPr algn="r" eaLnBrk="1" hangingPunct="1"/>
              <a:t>101</a:t>
            </a:fld>
            <a:endParaRPr lang="en-US" altLang="en-US" sz="1200">
              <a:ea typeface="MS PGothic" panose="020B0600070205080204" pitchFamily="34" charset="-128"/>
            </a:endParaRPr>
          </a:p>
        </p:txBody>
      </p:sp>
      <p:sp>
        <p:nvSpPr>
          <p:cNvPr id="13926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34500" name="Rectangle 3"/>
          <p:cNvSpPr>
            <a:spLocks noGrp="1" noChangeArrowheads="1"/>
          </p:cNvSpPr>
          <p:nvPr>
            <p:ph type="body" idx="1"/>
          </p:nvPr>
        </p:nvSpPr>
        <p:spPr>
          <a:solidFill>
            <a:srgbClr val="FFFFFF"/>
          </a:solidFill>
          <a:ln>
            <a:solidFill>
              <a:srgbClr val="000000"/>
            </a:solidFill>
          </a:ln>
        </p:spPr>
        <p:txBody>
          <a:bodyPr>
            <a:normAutofit fontScale="85000" lnSpcReduction="10000"/>
          </a:bodyPr>
          <a:lstStyle/>
          <a:p>
            <a:pPr eaLnBrk="1" fontAlgn="auto" hangingPunct="1">
              <a:spcBef>
                <a:spcPct val="0"/>
              </a:spcBef>
              <a:spcAft>
                <a:spcPts val="0"/>
              </a:spcAft>
              <a:defRPr/>
            </a:pPr>
            <a:r>
              <a:rPr lang="en-AU" dirty="0" smtClean="0">
                <a:ea typeface="Calibri"/>
                <a:cs typeface="Calibri"/>
              </a:rPr>
              <a:t>SLIDE EXPLANATION:</a:t>
            </a:r>
          </a:p>
          <a:p>
            <a:pPr eaLnBrk="1" fontAlgn="auto" hangingPunct="1">
              <a:spcBef>
                <a:spcPct val="0"/>
              </a:spcBef>
              <a:spcAft>
                <a:spcPts val="0"/>
              </a:spcAft>
              <a:defRPr/>
            </a:pPr>
            <a:r>
              <a:rPr lang="en-US" dirty="0" smtClean="0">
                <a:cs typeface="MS PGothic" pitchFamily="34" charset="-128"/>
              </a:rPr>
              <a:t>When conducting your search you will come across some common problems in regards to the identification of possible studies/papers. Firstly there may be duplication </a:t>
            </a:r>
            <a:r>
              <a:rPr lang="en-US" dirty="0">
                <a:cs typeface="MS PGothic" pitchFamily="34" charset="-128"/>
              </a:rPr>
              <a:t>of </a:t>
            </a:r>
            <a:r>
              <a:rPr lang="en-US" dirty="0" smtClean="0">
                <a:cs typeface="MS PGothic" pitchFamily="34" charset="-128"/>
              </a:rPr>
              <a:t>studies such that the authors have published a number of papers based on one study and it may take some detective work to differentiate between (you may need to contact the authors). It is also likely that some studies will be indexed across multiple databases and you will  see duplication of studies in your search results when you import them into your reference management software. Most reference management software have an option to ‘remove duplicates’ however there may be some circumstances where you may need to do this yourself, particularly when details of a reference are incomplete or slightly different (e.g. information for a particular field is in the wrong spot or missing for one of the records). </a:t>
            </a:r>
          </a:p>
          <a:p>
            <a:pPr eaLnBrk="1" fontAlgn="auto" hangingPunct="1">
              <a:spcBef>
                <a:spcPct val="0"/>
              </a:spcBef>
              <a:spcAft>
                <a:spcPts val="0"/>
              </a:spcAft>
              <a:defRPr/>
            </a:pPr>
            <a:endParaRPr lang="en-US" dirty="0" smtClean="0">
              <a:cs typeface="MS PGothic" pitchFamily="34" charset="-128"/>
            </a:endParaRPr>
          </a:p>
          <a:p>
            <a:pPr eaLnBrk="1" fontAlgn="auto" hangingPunct="1">
              <a:spcBef>
                <a:spcPct val="0"/>
              </a:spcBef>
              <a:spcAft>
                <a:spcPts val="0"/>
              </a:spcAft>
              <a:defRPr/>
            </a:pPr>
            <a:r>
              <a:rPr lang="en-US" dirty="0" smtClean="0">
                <a:cs typeface="MS PGothic" pitchFamily="34" charset="-128"/>
              </a:rPr>
              <a:t>Ideally the title of a paper/study will provide sufficient information to the reader and you can determine instantly if it is of interest to your review question. This is rarely the case. Some authors take pride in developing catchy titles that have little to do with the actual topic. In these circumstances you will need to look further to the abstract in order to determine if the study/paper may be suitable for inclusion. This is  not always possible however as some references do not provide an abstract. This means you need to make a decision as to whether to retrieve the full text or not. In these circumstances we suggest to err on the side of caution and if uncertain retrieve the full text for further information.</a:t>
            </a:r>
          </a:p>
          <a:p>
            <a:pPr eaLnBrk="1" fontAlgn="auto" hangingPunct="1">
              <a:spcBef>
                <a:spcPct val="0"/>
              </a:spcBef>
              <a:spcAft>
                <a:spcPts val="0"/>
              </a:spcAft>
              <a:defRPr/>
            </a:pPr>
            <a:r>
              <a:rPr lang="en-US" dirty="0" smtClean="0">
                <a:cs typeface="MS PGothic" pitchFamily="34" charset="-128"/>
              </a:rPr>
              <a:t> </a:t>
            </a:r>
            <a:endParaRPr lang="en-AU" dirty="0" smtClean="0">
              <a:cs typeface="MS PGothic" pitchFamily="34" charset="-128"/>
            </a:endParaRPr>
          </a:p>
          <a:p>
            <a:pPr eaLnBrk="1" fontAlgn="auto" hangingPunct="1">
              <a:spcBef>
                <a:spcPts val="600"/>
              </a:spcBef>
              <a:spcAft>
                <a:spcPts val="0"/>
              </a:spcAft>
              <a:defRPr/>
            </a:pPr>
            <a:r>
              <a:rPr lang="en-AU" dirty="0" smtClean="0">
                <a:ea typeface="Calibri"/>
                <a:cs typeface="Calibri"/>
              </a:rPr>
              <a:t>REFERENCES: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EXAMPLES:</a:t>
            </a:r>
          </a:p>
          <a:p>
            <a:pPr eaLnBrk="1" fontAlgn="auto" hangingPunct="1">
              <a:spcBef>
                <a:spcPts val="0"/>
              </a:spcBef>
              <a:spcAft>
                <a:spcPts val="0"/>
              </a:spcAft>
              <a:defRPr/>
            </a:pPr>
            <a:endParaRPr lang="en-US" dirty="0" smtClean="0">
              <a:cs typeface="MS PGothic" pitchFamily="34" charset="-128"/>
            </a:endParaRPr>
          </a:p>
          <a:p>
            <a:pPr eaLnBrk="1" fontAlgn="auto" hangingPunct="1">
              <a:spcBef>
                <a:spcPts val="0"/>
              </a:spcBef>
              <a:spcAft>
                <a:spcPts val="0"/>
              </a:spcAft>
              <a:defRPr/>
            </a:pPr>
            <a:r>
              <a:rPr lang="en-US" dirty="0" smtClean="0">
                <a:cs typeface="MS PGothic" pitchFamily="34" charset="-128"/>
              </a:rPr>
              <a:t>DISCUSSION POINTS AND QUESTIONS FOR THE CLASS:</a:t>
            </a:r>
          </a:p>
          <a:p>
            <a:pPr eaLnBrk="1" fontAlgn="auto" hangingPunct="1">
              <a:spcBef>
                <a:spcPct val="0"/>
              </a:spcBef>
              <a:spcAft>
                <a:spcPts val="0"/>
              </a:spcAft>
              <a:defRPr/>
            </a:pPr>
            <a:endParaRPr lang="en-AU" dirty="0">
              <a:cs typeface="MS PGothic" pitchFamily="34" charset="-128"/>
            </a:endParaRPr>
          </a:p>
        </p:txBody>
      </p:sp>
    </p:spTree>
    <p:extLst>
      <p:ext uri="{BB962C8B-B14F-4D97-AF65-F5344CB8AC3E}">
        <p14:creationId xmlns:p14="http://schemas.microsoft.com/office/powerpoint/2010/main" val="13354214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97F34BF-D34C-4254-A1F4-E8FD2CD8FF35}" type="slidenum">
              <a:rPr lang="en-US" altLang="en-US" smtClean="0"/>
              <a:pPr/>
              <a:t>102</a:t>
            </a:fld>
            <a:endParaRPr lang="en-US" altLang="en-US" smtClean="0"/>
          </a:p>
        </p:txBody>
      </p:sp>
      <p:sp>
        <p:nvSpPr>
          <p:cNvPr id="1413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smtClean="0">
                <a:cs typeface="Calibri" panose="020F0502020204030204" pitchFamily="34" charset="0"/>
              </a:rPr>
              <a:t>SLIDE EXPLANATION:</a:t>
            </a:r>
          </a:p>
          <a:p>
            <a:pPr eaLnBrk="1" hangingPunct="1">
              <a:spcBef>
                <a:spcPct val="0"/>
              </a:spcBef>
            </a:pPr>
            <a:r>
              <a:rPr lang="en-US" altLang="en-US" smtClean="0">
                <a:ea typeface="MS PGothic" panose="020B0600070205080204" pitchFamily="34" charset="-128"/>
              </a:rPr>
              <a:t>Study selection is the initial assessment that occurs following the review search. It addresses the question </a:t>
            </a:r>
            <a:r>
              <a:rPr lang="ja-JP" altLang="en-US" smtClean="0"/>
              <a:t>“</a:t>
            </a:r>
            <a:r>
              <a:rPr lang="en-US" altLang="ja-JP" smtClean="0"/>
              <a:t>should the paper be retrieved?</a:t>
            </a:r>
            <a:r>
              <a:rPr lang="ja-JP" altLang="en-US" smtClean="0"/>
              <a:t>”</a:t>
            </a:r>
            <a:r>
              <a:rPr lang="en-US" altLang="ja-JP" sz="1100" smtClean="0"/>
              <a:t> It essentially involves judgement and is extremely influential on the outcomes of the review. Reviewers must be </a:t>
            </a:r>
            <a:r>
              <a:rPr lang="en-US" altLang="en-US" smtClean="0">
                <a:ea typeface="MS PGothic" panose="020B0600070205080204" pitchFamily="34" charset="-128"/>
              </a:rPr>
              <a:t>strategic when selecting studies/papers for retrieval - we don</a:t>
            </a:r>
            <a:r>
              <a:rPr lang="ja-JP" altLang="en-US" smtClean="0"/>
              <a:t>’</a:t>
            </a:r>
            <a:r>
              <a:rPr lang="en-US" altLang="ja-JP" smtClean="0"/>
              <a:t>t want to retrieve all of the results from our search, only the relevant papers. </a:t>
            </a:r>
            <a:r>
              <a:rPr lang="en-US" altLang="en-US" smtClean="0">
                <a:ea typeface="MS PGothic" panose="020B0600070205080204" pitchFamily="34" charset="-128"/>
              </a:rPr>
              <a:t>It is essential to use two assessors in study selection to limit the risk of error and bias. This should be done independently.</a:t>
            </a:r>
            <a:endParaRPr lang="en-US" altLang="en-US" sz="1100" smtClean="0">
              <a:ea typeface="MS PGothic" panose="020B0600070205080204" pitchFamily="34" charset="-128"/>
            </a:endParaRPr>
          </a:p>
          <a:p>
            <a:pPr eaLnBrk="1" hangingPunct="1">
              <a:spcBef>
                <a:spcPct val="0"/>
              </a:spcBef>
            </a:pPr>
            <a:endParaRPr lang="en-US" altLang="ja-JP" smtClean="0"/>
          </a:p>
          <a:p>
            <a:pPr eaLnBrk="1" hangingPunct="1">
              <a:spcBef>
                <a:spcPts val="600"/>
              </a:spcBef>
            </a:pPr>
            <a:r>
              <a:rPr lang="en-AU" altLang="en-US" smtClean="0">
                <a:cs typeface="Calibri" panose="020F0502020204030204" pitchFamily="34" charset="0"/>
              </a:rPr>
              <a:t>REFERENCES: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EXAMPLES: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DISCUSSION POINTS AND QUESTIONS FOR THE CLASS:</a:t>
            </a:r>
          </a:p>
          <a:p>
            <a:pPr eaLnBrk="1" hangingPunct="1">
              <a:spcBef>
                <a:spcPct val="0"/>
              </a:spcBef>
            </a:pPr>
            <a:endParaRPr lang="en-US" altLang="ja-JP" smtClean="0"/>
          </a:p>
        </p:txBody>
      </p:sp>
    </p:spTree>
    <p:extLst>
      <p:ext uri="{BB962C8B-B14F-4D97-AF65-F5344CB8AC3E}">
        <p14:creationId xmlns:p14="http://schemas.microsoft.com/office/powerpoint/2010/main" val="33282436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smtClean="0">
                <a:solidFill>
                  <a:srgbClr val="000000"/>
                </a:solidFill>
                <a:cs typeface="Calibri" panose="020F0502020204030204" pitchFamily="34" charset="0"/>
              </a:rPr>
              <a:t>SLIDE EXPLANATION:</a:t>
            </a:r>
          </a:p>
          <a:p>
            <a:pPr eaLnBrk="1" hangingPunct="1">
              <a:spcBef>
                <a:spcPct val="0"/>
              </a:spcBef>
            </a:pPr>
            <a:r>
              <a:rPr lang="en-AU" altLang="en-US" smtClean="0">
                <a:solidFill>
                  <a:srgbClr val="000000"/>
                </a:solidFill>
                <a:ea typeface="MS PGothic" panose="020B0600070205080204" pitchFamily="34" charset="-128"/>
              </a:rPr>
              <a:t>The study selection process takes place after the searching has been completed. All results should ideally be collated into one repository. Duplicates should then be removed (and this number recorded). The titles and abstracts of all citations should then be screened for potential retrieval of full text. Once you have your full text studies, these should be screened again. Reference lists of included studies should then be screened. Excluded studies at the full text phase require a reason for their exclusion. </a:t>
            </a:r>
          </a:p>
          <a:p>
            <a:pPr eaLnBrk="1" hangingPunct="1">
              <a:spcBef>
                <a:spcPct val="0"/>
              </a:spcBef>
            </a:pPr>
            <a:endParaRPr lang="en-US" altLang="ja-JP" smtClean="0">
              <a:solidFill>
                <a:srgbClr val="000000"/>
              </a:solidFill>
            </a:endParaRPr>
          </a:p>
          <a:p>
            <a:pPr eaLnBrk="1" hangingPunct="1">
              <a:spcBef>
                <a:spcPts val="600"/>
              </a:spcBef>
            </a:pPr>
            <a:r>
              <a:rPr lang="en-AU" altLang="en-US" smtClean="0">
                <a:solidFill>
                  <a:srgbClr val="000000"/>
                </a:solidFill>
                <a:cs typeface="Calibri" panose="020F0502020204030204" pitchFamily="34" charset="0"/>
              </a:rPr>
              <a:t>REFERENCES:</a:t>
            </a:r>
          </a:p>
          <a:p>
            <a:pPr eaLnBrk="1" hangingPunct="1">
              <a:spcBef>
                <a:spcPct val="0"/>
              </a:spcBef>
            </a:pPr>
            <a:endParaRPr lang="en-US" altLang="en-US" smtClean="0">
              <a:solidFill>
                <a:srgbClr val="000000"/>
              </a:solidFill>
              <a:ea typeface="MS PGothic" panose="020B0600070205080204" pitchFamily="34" charset="-128"/>
            </a:endParaRPr>
          </a:p>
          <a:p>
            <a:pPr eaLnBrk="1" hangingPunct="1">
              <a:spcBef>
                <a:spcPct val="0"/>
              </a:spcBef>
            </a:pPr>
            <a:r>
              <a:rPr lang="en-US" altLang="en-US" smtClean="0">
                <a:solidFill>
                  <a:srgbClr val="000000"/>
                </a:solidFill>
                <a:ea typeface="MS PGothic" panose="020B0600070205080204" pitchFamily="34" charset="-128"/>
              </a:rPr>
              <a:t>EXAMPLES:</a:t>
            </a:r>
          </a:p>
          <a:p>
            <a:pPr eaLnBrk="1" hangingPunct="1">
              <a:spcBef>
                <a:spcPct val="0"/>
              </a:spcBef>
            </a:pPr>
            <a:endParaRPr lang="en-US" altLang="en-US" smtClean="0">
              <a:solidFill>
                <a:srgbClr val="000000"/>
              </a:solidFill>
              <a:ea typeface="MS PGothic" panose="020B0600070205080204" pitchFamily="34" charset="-128"/>
            </a:endParaRPr>
          </a:p>
          <a:p>
            <a:pPr eaLnBrk="1" hangingPunct="1">
              <a:spcBef>
                <a:spcPct val="0"/>
              </a:spcBef>
            </a:pPr>
            <a:r>
              <a:rPr lang="en-US" altLang="en-US" smtClean="0">
                <a:solidFill>
                  <a:srgbClr val="000000"/>
                </a:solidFill>
                <a:ea typeface="MS PGothic" panose="020B0600070205080204" pitchFamily="34" charset="-128"/>
              </a:rPr>
              <a:t>DISCUSSION POINTS AND QUESTIONS FOR THE CLASS:</a:t>
            </a:r>
          </a:p>
          <a:p>
            <a:pPr eaLnBrk="1" hangingPunct="1">
              <a:spcBef>
                <a:spcPct val="0"/>
              </a:spcBef>
            </a:pPr>
            <a:endParaRPr lang="en-AU" altLang="en-US" smtClean="0"/>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6AB8D86-F68D-4B75-8ADB-53ECD2FDF4C3}" type="slidenum">
              <a:rPr lang="en-AU" altLang="en-US" smtClean="0"/>
              <a:pPr/>
              <a:t>103</a:t>
            </a:fld>
            <a:endParaRPr lang="en-AU" altLang="en-US" smtClean="0"/>
          </a:p>
        </p:txBody>
      </p:sp>
    </p:spTree>
    <p:extLst>
      <p:ext uri="{BB962C8B-B14F-4D97-AF65-F5344CB8AC3E}">
        <p14:creationId xmlns:p14="http://schemas.microsoft.com/office/powerpoint/2010/main" val="26255877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AU" dirty="0" smtClean="0">
                <a:solidFill>
                  <a:prstClr val="black"/>
                </a:solidFill>
                <a:ea typeface="Calibri"/>
                <a:cs typeface="Calibri"/>
              </a:rPr>
              <a:t>SLIDE EXPLANATION:</a:t>
            </a:r>
          </a:p>
          <a:p>
            <a:pPr eaLnBrk="1" fontAlgn="auto" hangingPunct="1">
              <a:spcBef>
                <a:spcPts val="0"/>
              </a:spcBef>
              <a:spcAft>
                <a:spcPts val="0"/>
              </a:spcAft>
              <a:defRPr/>
            </a:pPr>
            <a:r>
              <a:rPr lang="en-AU" dirty="0" smtClean="0"/>
              <a:t>In your review results the type and number of papers identified by the search strategy and the number of papers that were included and excluded should be stated. The description should be accompanied by a flowchart such as this one (The PRISMA flowchart for reporting is the required format for JBI systematic reviews) with the following stages of identifying and retrieving studies for inclusion: </a:t>
            </a:r>
          </a:p>
          <a:p>
            <a:pPr marL="171450" indent="-171450" eaLnBrk="1" fontAlgn="auto" hangingPunct="1">
              <a:spcBef>
                <a:spcPts val="0"/>
              </a:spcBef>
              <a:spcAft>
                <a:spcPts val="0"/>
              </a:spcAft>
              <a:buFont typeface="Arial" panose="020B0604020202020204" pitchFamily="34" charset="0"/>
              <a:buChar char="•"/>
              <a:defRPr/>
            </a:pPr>
            <a:r>
              <a:rPr lang="en-AU" dirty="0" smtClean="0"/>
              <a:t>Number of studies identified </a:t>
            </a:r>
          </a:p>
          <a:p>
            <a:pPr marL="171450" indent="-171450" eaLnBrk="1" fontAlgn="auto" hangingPunct="1">
              <a:spcBef>
                <a:spcPts val="0"/>
              </a:spcBef>
              <a:spcAft>
                <a:spcPts val="0"/>
              </a:spcAft>
              <a:buFont typeface="Arial" panose="020B0604020202020204" pitchFamily="34" charset="0"/>
              <a:buChar char="•"/>
              <a:defRPr/>
            </a:pPr>
            <a:r>
              <a:rPr lang="en-AU" dirty="0" smtClean="0"/>
              <a:t>Number of studies retrieved for detailed examination </a:t>
            </a:r>
          </a:p>
          <a:p>
            <a:pPr marL="171450" indent="-171450" eaLnBrk="1" fontAlgn="auto" hangingPunct="1">
              <a:spcBef>
                <a:spcPts val="0"/>
              </a:spcBef>
              <a:spcAft>
                <a:spcPts val="0"/>
              </a:spcAft>
              <a:buFont typeface="Arial" panose="020B0604020202020204" pitchFamily="34" charset="0"/>
              <a:buChar char="•"/>
              <a:defRPr/>
            </a:pPr>
            <a:r>
              <a:rPr lang="en-AU" dirty="0" smtClean="0"/>
              <a:t>Number of studies excluded on the basis of title and abstract </a:t>
            </a:r>
          </a:p>
          <a:p>
            <a:pPr marL="171450" indent="-171450" eaLnBrk="1" fontAlgn="auto" hangingPunct="1">
              <a:spcBef>
                <a:spcPts val="0"/>
              </a:spcBef>
              <a:spcAft>
                <a:spcPts val="0"/>
              </a:spcAft>
              <a:buFont typeface="Arial" panose="020B0604020202020204" pitchFamily="34" charset="0"/>
              <a:buChar char="•"/>
              <a:defRPr/>
            </a:pPr>
            <a:r>
              <a:rPr lang="en-AU" dirty="0" smtClean="0"/>
              <a:t>Number of full text articles retrieved </a:t>
            </a:r>
          </a:p>
          <a:p>
            <a:pPr marL="171450" indent="-171450" eaLnBrk="1" fontAlgn="auto" hangingPunct="1">
              <a:spcBef>
                <a:spcPts val="0"/>
              </a:spcBef>
              <a:spcAft>
                <a:spcPts val="0"/>
              </a:spcAft>
              <a:buFont typeface="Arial" panose="020B0604020202020204" pitchFamily="34" charset="0"/>
              <a:buChar char="•"/>
              <a:defRPr/>
            </a:pPr>
            <a:r>
              <a:rPr lang="en-AU" dirty="0" smtClean="0"/>
              <a:t>Number of studies excluded on the basis of full text and an overview of reasons for exclusion </a:t>
            </a:r>
          </a:p>
          <a:p>
            <a:pPr marL="171450" indent="-171450" eaLnBrk="1" fontAlgn="auto" hangingPunct="1">
              <a:spcBef>
                <a:spcPts val="0"/>
              </a:spcBef>
              <a:spcAft>
                <a:spcPts val="0"/>
              </a:spcAft>
              <a:buFont typeface="Arial" panose="020B0604020202020204" pitchFamily="34" charset="0"/>
              <a:buChar char="•"/>
              <a:defRPr/>
            </a:pPr>
            <a:r>
              <a:rPr lang="en-AU" dirty="0" smtClean="0"/>
              <a:t>Number of appraised studies</a:t>
            </a:r>
          </a:p>
          <a:p>
            <a:pPr marL="171450" indent="-171450" eaLnBrk="1" fontAlgn="auto" hangingPunct="1">
              <a:spcBef>
                <a:spcPts val="0"/>
              </a:spcBef>
              <a:spcAft>
                <a:spcPts val="0"/>
              </a:spcAft>
              <a:buFont typeface="Arial" panose="020B0604020202020204" pitchFamily="34" charset="0"/>
              <a:buChar char="•"/>
              <a:defRPr/>
            </a:pPr>
            <a:r>
              <a:rPr lang="en-AU" dirty="0" smtClean="0"/>
              <a:t>Number of studies excluded following critical appraisal and; </a:t>
            </a:r>
          </a:p>
          <a:p>
            <a:pPr marL="171450" indent="-171450" eaLnBrk="1" fontAlgn="auto" hangingPunct="1">
              <a:spcBef>
                <a:spcPts val="0"/>
              </a:spcBef>
              <a:spcAft>
                <a:spcPts val="0"/>
              </a:spcAft>
              <a:buFont typeface="Arial" panose="020B0604020202020204" pitchFamily="34" charset="0"/>
              <a:buChar char="•"/>
              <a:defRPr/>
            </a:pPr>
            <a:r>
              <a:rPr lang="en-AU" dirty="0" smtClean="0"/>
              <a:t>Numbers of included studies</a:t>
            </a:r>
          </a:p>
          <a:p>
            <a:pPr eaLnBrk="1" fontAlgn="auto" hangingPunct="1">
              <a:spcBef>
                <a:spcPts val="0"/>
              </a:spcBef>
              <a:spcAft>
                <a:spcPts val="0"/>
              </a:spcAft>
              <a:buFont typeface="Arial" panose="020B0604020202020204" pitchFamily="34" charset="0"/>
              <a:buNone/>
              <a:defRPr/>
            </a:pPr>
            <a:r>
              <a:rPr lang="en-US" altLang="ja-JP" dirty="0" smtClean="0">
                <a:solidFill>
                  <a:prstClr val="black"/>
                </a:solidFill>
                <a:cs typeface="MS PGothic" pitchFamily="34" charset="-128"/>
              </a:rPr>
              <a:t>Please note the last three stages will be discussed in detail in modules 2 and 3.</a:t>
            </a:r>
          </a:p>
          <a:p>
            <a:pPr eaLnBrk="1" fontAlgn="auto" hangingPunct="1">
              <a:spcBef>
                <a:spcPts val="0"/>
              </a:spcBef>
              <a:spcAft>
                <a:spcPts val="0"/>
              </a:spcAft>
              <a:buFont typeface="Arial" panose="020B0604020202020204" pitchFamily="34" charset="0"/>
              <a:buNone/>
              <a:defRPr/>
            </a:pPr>
            <a:endParaRPr lang="en-US" altLang="ja-JP" dirty="0" smtClean="0">
              <a:solidFill>
                <a:prstClr val="black"/>
              </a:solidFill>
              <a:cs typeface="MS PGothic" pitchFamily="34" charset="-128"/>
            </a:endParaRPr>
          </a:p>
          <a:p>
            <a:pPr eaLnBrk="1" fontAlgn="auto" hangingPunct="1">
              <a:spcBef>
                <a:spcPts val="600"/>
              </a:spcBef>
              <a:spcAft>
                <a:spcPts val="0"/>
              </a:spcAft>
              <a:defRPr/>
            </a:pPr>
            <a:r>
              <a:rPr lang="en-AU" dirty="0" smtClean="0">
                <a:solidFill>
                  <a:prstClr val="black"/>
                </a:solidFill>
                <a:ea typeface="Calibri"/>
                <a:cs typeface="Calibri"/>
              </a:rPr>
              <a:t>REFERENCES:</a:t>
            </a:r>
          </a:p>
          <a:p>
            <a:pPr eaLnBrk="1" fontAlgn="auto" hangingPunct="1">
              <a:spcBef>
                <a:spcPts val="0"/>
              </a:spcBef>
              <a:spcAft>
                <a:spcPts val="0"/>
              </a:spcAft>
              <a:defRPr/>
            </a:pPr>
            <a:endParaRPr lang="en-US" dirty="0" smtClean="0">
              <a:solidFill>
                <a:prstClr val="black"/>
              </a:solidFill>
              <a:cs typeface="MS PGothic" pitchFamily="34" charset="-128"/>
            </a:endParaRPr>
          </a:p>
          <a:p>
            <a:pPr eaLnBrk="1" fontAlgn="auto" hangingPunct="1">
              <a:spcBef>
                <a:spcPts val="0"/>
              </a:spcBef>
              <a:spcAft>
                <a:spcPts val="0"/>
              </a:spcAft>
              <a:defRPr/>
            </a:pPr>
            <a:r>
              <a:rPr lang="en-US" dirty="0" smtClean="0">
                <a:solidFill>
                  <a:prstClr val="black"/>
                </a:solidFill>
                <a:cs typeface="MS PGothic" pitchFamily="34" charset="-128"/>
              </a:rPr>
              <a:t>EXAMPLES:</a:t>
            </a:r>
          </a:p>
          <a:p>
            <a:pPr eaLnBrk="1" fontAlgn="auto" hangingPunct="1">
              <a:spcBef>
                <a:spcPts val="0"/>
              </a:spcBef>
              <a:spcAft>
                <a:spcPts val="0"/>
              </a:spcAft>
              <a:defRPr/>
            </a:pPr>
            <a:endParaRPr lang="en-US" dirty="0" smtClean="0">
              <a:solidFill>
                <a:prstClr val="black"/>
              </a:solidFill>
              <a:cs typeface="MS PGothic" pitchFamily="34" charset="-128"/>
            </a:endParaRPr>
          </a:p>
          <a:p>
            <a:pPr eaLnBrk="1" fontAlgn="auto" hangingPunct="1">
              <a:spcBef>
                <a:spcPts val="0"/>
              </a:spcBef>
              <a:spcAft>
                <a:spcPts val="0"/>
              </a:spcAft>
              <a:defRPr/>
            </a:pPr>
            <a:r>
              <a:rPr lang="en-US" dirty="0" smtClean="0">
                <a:solidFill>
                  <a:prstClr val="black"/>
                </a:solidFill>
                <a:cs typeface="MS PGothic" pitchFamily="34" charset="-128"/>
              </a:rPr>
              <a:t>DISCUSSION POINTS AND QUESTIONS FOR THE CLASS:</a:t>
            </a:r>
          </a:p>
          <a:p>
            <a:pPr eaLnBrk="1" fontAlgn="auto" hangingPunct="1">
              <a:spcBef>
                <a:spcPts val="0"/>
              </a:spcBef>
              <a:spcAft>
                <a:spcPts val="0"/>
              </a:spcAft>
              <a:defRPr/>
            </a:pPr>
            <a:endParaRPr lang="en-AU" dirty="0"/>
          </a:p>
        </p:txBody>
      </p:sp>
      <p:sp>
        <p:nvSpPr>
          <p:cNvPr id="14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D722266-B364-4013-88F6-A165B190615E}" type="slidenum">
              <a:rPr lang="en-AU" altLang="en-US" smtClean="0"/>
              <a:pPr/>
              <a:t>104</a:t>
            </a:fld>
            <a:endParaRPr lang="en-AU" altLang="en-US" smtClean="0"/>
          </a:p>
        </p:txBody>
      </p:sp>
    </p:spTree>
    <p:extLst>
      <p:ext uri="{BB962C8B-B14F-4D97-AF65-F5344CB8AC3E}">
        <p14:creationId xmlns:p14="http://schemas.microsoft.com/office/powerpoint/2010/main" val="21620758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lnSpcReduction="10000"/>
          </a:bodyPr>
          <a:lstStyle/>
          <a:p>
            <a:pPr defTabSz="457200" eaLnBrk="1" fontAlgn="auto" hangingPunct="1">
              <a:spcBef>
                <a:spcPts val="0"/>
              </a:spcBef>
              <a:spcAft>
                <a:spcPts val="0"/>
              </a:spcAft>
              <a:defRPr/>
            </a:pPr>
            <a:r>
              <a:rPr lang="en-AU" dirty="0" smtClean="0">
                <a:ea typeface="Calibri"/>
                <a:cs typeface="Calibri"/>
              </a:rPr>
              <a:t>SLIDE EXPLANATION:</a:t>
            </a:r>
          </a:p>
          <a:p>
            <a:pPr defTabSz="457200" eaLnBrk="1" fontAlgn="auto" hangingPunct="1">
              <a:spcBef>
                <a:spcPts val="600"/>
              </a:spcBef>
              <a:spcAft>
                <a:spcPts val="0"/>
              </a:spcAft>
              <a:defRPr/>
            </a:pPr>
            <a:r>
              <a:rPr lang="en-AU" dirty="0" smtClean="0"/>
              <a:t>The main objective of critical appraisal is to assess the methodological quality of a primary study and to determine the extent to which a study has addressed the risk of bias in its design, conduct and analysis. If a study has not excluded the possibility of bias, then its results are questionable and could well be invalid. Therefore, part of the systematic review process is to evaluate how well the potential for bias has been excluded from a study. This is required in all systematic reviews. </a:t>
            </a:r>
          </a:p>
          <a:p>
            <a:pPr defTabSz="457200" eaLnBrk="1" fontAlgn="auto" hangingPunct="1">
              <a:spcBef>
                <a:spcPts val="600"/>
              </a:spcBef>
              <a:spcAft>
                <a:spcPts val="0"/>
              </a:spcAft>
              <a:defRPr/>
            </a:pPr>
            <a:endParaRPr lang="en-AU" dirty="0" smtClean="0">
              <a:ea typeface="Calibri"/>
              <a:cs typeface="Calibri"/>
            </a:endParaRPr>
          </a:p>
          <a:p>
            <a:pPr eaLnBrk="1" hangingPunct="1">
              <a:spcBef>
                <a:spcPts val="600"/>
              </a:spcBef>
              <a:defRPr/>
            </a:pPr>
            <a:r>
              <a:rPr lang="en-AU" dirty="0" smtClean="0">
                <a:ea typeface="Calibri"/>
                <a:cs typeface="Calibri"/>
              </a:rPr>
              <a:t>REFERENCES:</a:t>
            </a:r>
          </a:p>
          <a:p>
            <a:pPr defTabSz="457200" eaLnBrk="1" fontAlgn="auto" hangingPunct="1">
              <a:spcBef>
                <a:spcPts val="0"/>
              </a:spcBef>
              <a:spcAft>
                <a:spcPts val="0"/>
              </a:spcAft>
              <a:defRPr/>
            </a:pPr>
            <a:r>
              <a:rPr lang="en-AU" dirty="0" smtClean="0"/>
              <a:t>Porritt K, Gomersall K &amp; Lockwood C. Study Selection and Critical Appraisal. AJN American Journal of Nursing 2014; 114(6): 47-52.</a:t>
            </a:r>
          </a:p>
          <a:p>
            <a:pPr defTabSz="457200" eaLnBrk="1" fontAlgn="auto" hangingPunct="1">
              <a:spcBef>
                <a:spcPts val="0"/>
              </a:spcBef>
              <a:spcAft>
                <a:spcPts val="0"/>
              </a:spcAft>
              <a:defRPr/>
            </a:pPr>
            <a:r>
              <a:rPr lang="en-AU" dirty="0" smtClean="0"/>
              <a:t>The Joanna Briggs Institute. The Joanna Briggs Institute Reviewers’ Manual: 2014 Edition. Adelaide: The Joanna Briggs Institute 2014.</a:t>
            </a:r>
            <a:endParaRPr lang="en-US" dirty="0" smtClean="0"/>
          </a:p>
          <a:p>
            <a:pPr eaLnBrk="1" hangingPunct="1">
              <a:defRPr/>
            </a:pPr>
            <a:endParaRPr lang="en-US" dirty="0" smtClean="0">
              <a:cs typeface="MS PGothic" pitchFamily="34" charset="-128"/>
            </a:endParaRPr>
          </a:p>
          <a:p>
            <a:pPr eaLnBrk="1" hangingPunct="1">
              <a:defRPr/>
            </a:pPr>
            <a:r>
              <a:rPr lang="en-US" dirty="0" smtClean="0">
                <a:cs typeface="MS PGothic" pitchFamily="34" charset="-128"/>
              </a:rPr>
              <a:t>EXAMPLES:</a:t>
            </a:r>
          </a:p>
          <a:p>
            <a:pPr eaLnBrk="1" hangingPunct="1">
              <a:defRPr/>
            </a:pPr>
            <a:endParaRPr lang="en-US" dirty="0" smtClean="0">
              <a:cs typeface="MS PGothic" pitchFamily="34" charset="-128"/>
            </a:endParaRPr>
          </a:p>
          <a:p>
            <a:pPr eaLnBrk="1" hangingPunct="1">
              <a:defRPr/>
            </a:pPr>
            <a:r>
              <a:rPr lang="en-US" dirty="0" smtClean="0">
                <a:cs typeface="MS PGothic" pitchFamily="34" charset="-128"/>
              </a:rPr>
              <a:t>DISCUSSION POINTS AND QUESTIONS FOR THE CLASS:</a:t>
            </a:r>
            <a:endParaRPr lang="en-AU" dirty="0" smtClean="0"/>
          </a:p>
          <a:p>
            <a:pPr>
              <a:defRPr/>
            </a:pPr>
            <a:endParaRPr lang="en-AU" dirty="0"/>
          </a:p>
        </p:txBody>
      </p:sp>
      <p:sp>
        <p:nvSpPr>
          <p:cNvPr id="4" name="Slide Number Placeholder 3"/>
          <p:cNvSpPr>
            <a:spLocks noGrp="1"/>
          </p:cNvSpPr>
          <p:nvPr>
            <p:ph type="sldNum" sz="quarter" idx="5"/>
          </p:nvPr>
        </p:nvSpPr>
        <p:spPr/>
        <p:txBody>
          <a:bodyPr/>
          <a:lstStyle/>
          <a:p>
            <a:pPr>
              <a:defRPr/>
            </a:pPr>
            <a:fld id="{604420B6-E179-473D-948E-D25239991760}" type="slidenum">
              <a:rPr lang="en-AU" smtClean="0"/>
              <a:pPr>
                <a:defRPr/>
              </a:pPr>
              <a:t>107</a:t>
            </a:fld>
            <a:endParaRPr lang="en-AU" dirty="0"/>
          </a:p>
        </p:txBody>
      </p:sp>
    </p:spTree>
    <p:extLst>
      <p:ext uri="{BB962C8B-B14F-4D97-AF65-F5344CB8AC3E}">
        <p14:creationId xmlns:p14="http://schemas.microsoft.com/office/powerpoint/2010/main" val="26830233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92500" lnSpcReduction="10000"/>
          </a:bodyPr>
          <a:lstStyle/>
          <a:p>
            <a:pPr defTabSz="457200" eaLnBrk="1" fontAlgn="auto" hangingPunct="1">
              <a:spcBef>
                <a:spcPts val="0"/>
              </a:spcBef>
              <a:spcAft>
                <a:spcPts val="0"/>
              </a:spcAft>
              <a:defRPr/>
            </a:pPr>
            <a:r>
              <a:rPr lang="en-AU" dirty="0" smtClean="0">
                <a:ea typeface="Calibri"/>
                <a:cs typeface="Calibri"/>
              </a:rPr>
              <a:t>SLIDE EXPLANATION:</a:t>
            </a:r>
          </a:p>
          <a:p>
            <a:pPr defTabSz="457200" eaLnBrk="1" fontAlgn="auto" hangingPunct="1">
              <a:spcBef>
                <a:spcPts val="0"/>
              </a:spcBef>
              <a:spcAft>
                <a:spcPts val="0"/>
              </a:spcAft>
              <a:defRPr/>
            </a:pPr>
            <a:r>
              <a:rPr lang="en-US" dirty="0" smtClean="0">
                <a:latin typeface="Arial" pitchFamily="34" charset="0"/>
                <a:ea typeface="ＭＳ Ｐゴシック" pitchFamily="34" charset="-128"/>
              </a:rPr>
              <a:t>So why is this important? Inclusion of poor quality research may lead to biased or misleading results and the conclusions/recommendations that are subsequently drawn from these results. By looking into the primary research studies critically, and exploring potential sources of bias, we try to establish the </a:t>
            </a:r>
            <a:r>
              <a:rPr lang="ja-JP" altLang="en-US" dirty="0" smtClean="0">
                <a:latin typeface="Arial" pitchFamily="34" charset="0"/>
                <a:ea typeface="ＭＳ Ｐゴシック" pitchFamily="34" charset="-128"/>
              </a:rPr>
              <a:t>‘</a:t>
            </a:r>
            <a:r>
              <a:rPr lang="en-US" altLang="ja-JP" dirty="0" smtClean="0">
                <a:latin typeface="Arial" pitchFamily="34" charset="0"/>
                <a:ea typeface="ＭＳ Ｐゴシック" pitchFamily="34" charset="-128"/>
              </a:rPr>
              <a:t>validity</a:t>
            </a:r>
            <a:r>
              <a:rPr lang="ja-JP" altLang="en-US" dirty="0" smtClean="0">
                <a:latin typeface="Arial" pitchFamily="34" charset="0"/>
                <a:ea typeface="ＭＳ Ｐゴシック" pitchFamily="34" charset="-128"/>
              </a:rPr>
              <a:t>’</a:t>
            </a:r>
            <a:r>
              <a:rPr lang="en-US" altLang="ja-JP" dirty="0" smtClean="0">
                <a:latin typeface="Arial" pitchFamily="34" charset="0"/>
                <a:ea typeface="ＭＳ Ｐゴシック" pitchFamily="34" charset="-128"/>
              </a:rPr>
              <a:t> of the study being examined. </a:t>
            </a:r>
            <a:r>
              <a:rPr lang="en-AU" dirty="0" smtClean="0"/>
              <a:t>Whether and how critical appraisal is conducted and reported is a significant indicator of quality in systematic reviews. It assists in ensuring that the review is credible and useful for informing health care policy, clinical practice and future research.</a:t>
            </a:r>
          </a:p>
          <a:p>
            <a:pPr defTabSz="457200" eaLnBrk="1" fontAlgn="auto" hangingPunct="1">
              <a:spcBef>
                <a:spcPts val="0"/>
              </a:spcBef>
              <a:spcAft>
                <a:spcPts val="0"/>
              </a:spcAft>
              <a:defRPr/>
            </a:pPr>
            <a:endParaRPr lang="en-AU" dirty="0" smtClean="0"/>
          </a:p>
          <a:p>
            <a:pPr defTabSz="457200" eaLnBrk="1" fontAlgn="auto" hangingPunct="1">
              <a:spcBef>
                <a:spcPts val="0"/>
              </a:spcBef>
              <a:spcAft>
                <a:spcPts val="0"/>
              </a:spcAft>
              <a:defRPr/>
            </a:pPr>
            <a:r>
              <a:rPr lang="en-AU" dirty="0" smtClean="0"/>
              <a:t>Critical appraisal also facilitates a deeper knowledge of the included studies.  </a:t>
            </a:r>
          </a:p>
          <a:p>
            <a:pPr defTabSz="457200" eaLnBrk="1" fontAlgn="auto" hangingPunct="1">
              <a:spcBef>
                <a:spcPts val="0"/>
              </a:spcBef>
              <a:spcAft>
                <a:spcPts val="0"/>
              </a:spcAft>
              <a:defRPr/>
            </a:pPr>
            <a:endParaRPr lang="en-AU" dirty="0" smtClean="0">
              <a:ea typeface="Calibri"/>
              <a:cs typeface="Calibri"/>
            </a:endParaRPr>
          </a:p>
          <a:p>
            <a:pPr eaLnBrk="1" hangingPunct="1">
              <a:spcBef>
                <a:spcPts val="600"/>
              </a:spcBef>
              <a:defRPr/>
            </a:pPr>
            <a:r>
              <a:rPr lang="en-AU" dirty="0" smtClean="0">
                <a:ea typeface="Calibri"/>
                <a:cs typeface="Calibri"/>
              </a:rPr>
              <a:t>REFERENCES:</a:t>
            </a:r>
          </a:p>
          <a:p>
            <a:pPr>
              <a:defRPr/>
            </a:pPr>
            <a:r>
              <a:rPr lang="en-AU" dirty="0" smtClean="0"/>
              <a:t>Porritt K, Gomersall J &amp; Lockwood C. JBI's Systematic Reviews: Study Selection and Critical Appraisal. AJN The American Journal of Nursing, 2014;114(6): 47-52.</a:t>
            </a:r>
          </a:p>
          <a:p>
            <a:pPr defTabSz="457200" eaLnBrk="1" fontAlgn="auto" hangingPunct="1">
              <a:spcBef>
                <a:spcPts val="0"/>
              </a:spcBef>
              <a:spcAft>
                <a:spcPts val="0"/>
              </a:spcAft>
              <a:defRPr/>
            </a:pPr>
            <a:r>
              <a:rPr lang="en-AU" dirty="0" smtClean="0"/>
              <a:t>The Joanna Briggs Institute. The Joanna Briggs Institute Reviewers’ Manual: 2014 Edition. Adelaide: The Joanna Briggs Institute 2014.</a:t>
            </a:r>
            <a:endParaRPr lang="en-US" dirty="0" smtClean="0"/>
          </a:p>
          <a:p>
            <a:pPr eaLnBrk="1" hangingPunct="1">
              <a:defRPr/>
            </a:pPr>
            <a:endParaRPr lang="en-US" dirty="0" smtClean="0">
              <a:cs typeface="MS PGothic" pitchFamily="34" charset="-128"/>
            </a:endParaRPr>
          </a:p>
          <a:p>
            <a:pPr eaLnBrk="1" hangingPunct="1">
              <a:defRPr/>
            </a:pPr>
            <a:r>
              <a:rPr lang="en-US" dirty="0" smtClean="0">
                <a:cs typeface="MS PGothic" pitchFamily="34" charset="-128"/>
              </a:rPr>
              <a:t>EXAMPLES:</a:t>
            </a:r>
          </a:p>
          <a:p>
            <a:pPr eaLnBrk="1" hangingPunct="1">
              <a:defRPr/>
            </a:pPr>
            <a:endParaRPr lang="en-US" dirty="0" smtClean="0">
              <a:cs typeface="MS PGothic" pitchFamily="34" charset="-128"/>
            </a:endParaRPr>
          </a:p>
          <a:p>
            <a:pPr eaLnBrk="1" hangingPunct="1">
              <a:defRPr/>
            </a:pPr>
            <a:r>
              <a:rPr lang="en-US" dirty="0" smtClean="0">
                <a:cs typeface="MS PGothic" pitchFamily="34" charset="-128"/>
              </a:rPr>
              <a:t>DISCUSSION POINTS AND QUESTIONS FOR THE CLASS:</a:t>
            </a:r>
            <a:endParaRPr lang="en-AU" dirty="0" smtClean="0"/>
          </a:p>
          <a:p>
            <a:pPr>
              <a:defRPr/>
            </a:pPr>
            <a:endParaRPr lang="en-AU" dirty="0"/>
          </a:p>
        </p:txBody>
      </p:sp>
      <p:sp>
        <p:nvSpPr>
          <p:cNvPr id="4" name="Slide Number Placeholder 3"/>
          <p:cNvSpPr>
            <a:spLocks noGrp="1"/>
          </p:cNvSpPr>
          <p:nvPr>
            <p:ph type="sldNum" sz="quarter" idx="5"/>
          </p:nvPr>
        </p:nvSpPr>
        <p:spPr/>
        <p:txBody>
          <a:bodyPr/>
          <a:lstStyle/>
          <a:p>
            <a:pPr>
              <a:defRPr/>
            </a:pPr>
            <a:fld id="{D404DA70-5F95-48EB-B5F3-6AD809B71825}" type="slidenum">
              <a:rPr lang="en-AU" smtClean="0"/>
              <a:pPr>
                <a:defRPr/>
              </a:pPr>
              <a:t>108</a:t>
            </a:fld>
            <a:endParaRPr lang="en-AU" dirty="0"/>
          </a:p>
        </p:txBody>
      </p:sp>
    </p:spTree>
    <p:extLst>
      <p:ext uri="{BB962C8B-B14F-4D97-AF65-F5344CB8AC3E}">
        <p14:creationId xmlns:p14="http://schemas.microsoft.com/office/powerpoint/2010/main" val="447202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B48B4D19-ADD9-4A81-86AF-03782FF18009}" type="slidenum">
              <a:rPr lang="en-GB" smtClean="0"/>
              <a:pPr>
                <a:defRPr/>
              </a:pPr>
              <a:t>17</a:t>
            </a:fld>
            <a:endParaRPr lang="en-GB"/>
          </a:p>
        </p:txBody>
      </p:sp>
    </p:spTree>
    <p:extLst>
      <p:ext uri="{BB962C8B-B14F-4D97-AF65-F5344CB8AC3E}">
        <p14:creationId xmlns:p14="http://schemas.microsoft.com/office/powerpoint/2010/main" val="231995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eaLnBrk="1" hangingPunct="1">
              <a:spcBef>
                <a:spcPct val="0"/>
              </a:spcBef>
            </a:pPr>
            <a:r>
              <a:rPr lang="en-AU" altLang="en-US" smtClean="0">
                <a:cs typeface="Calibri" panose="020F0502020204030204" pitchFamily="34" charset="0"/>
              </a:rPr>
              <a:t>SLIDE EXPLANATION:</a:t>
            </a:r>
          </a:p>
          <a:p>
            <a:pPr defTabSz="457200"/>
            <a:r>
              <a:rPr lang="en-AU" altLang="en-US" smtClean="0"/>
              <a:t>A bias is a systematic error, or deviation from the truth, in results or inferences. (Higgins &amp; Altman, 2008) In research it may lead to misleading estimates of effect. </a:t>
            </a:r>
            <a:r>
              <a:rPr lang="en-US" altLang="en-US" smtClean="0">
                <a:solidFill>
                  <a:srgbClr val="C00000"/>
                </a:solidFill>
                <a:latin typeface="Arial" panose="020B0604020202020204" pitchFamily="34" charset="0"/>
                <a:ea typeface="MS PGothic" panose="020B0600070205080204" pitchFamily="34" charset="-128"/>
              </a:rPr>
              <a:t>Bias</a:t>
            </a:r>
            <a:r>
              <a:rPr lang="en-US" altLang="en-US" smtClean="0">
                <a:solidFill>
                  <a:schemeClr val="folHlink"/>
                </a:solidFill>
                <a:latin typeface="Arial" panose="020B0604020202020204" pitchFamily="34" charset="0"/>
                <a:ea typeface="MS PGothic" panose="020B0600070205080204" pitchFamily="34" charset="-128"/>
              </a:rPr>
              <a:t> </a:t>
            </a:r>
            <a:r>
              <a:rPr lang="en-US" altLang="en-US" smtClean="0">
                <a:solidFill>
                  <a:srgbClr val="000000"/>
                </a:solidFill>
                <a:latin typeface="Arial" panose="020B0604020202020204" pitchFamily="34" charset="0"/>
                <a:ea typeface="MS PGothic" panose="020B0600070205080204" pitchFamily="34" charset="-128"/>
              </a:rPr>
              <a:t>either exaggerates or underestimates the </a:t>
            </a:r>
            <a:r>
              <a:rPr lang="ja-JP" altLang="en-US" smtClean="0">
                <a:solidFill>
                  <a:srgbClr val="000000"/>
                </a:solidFill>
                <a:latin typeface="Arial" panose="020B0604020202020204" pitchFamily="34" charset="0"/>
                <a:ea typeface="MS PGothic" panose="020B0600070205080204" pitchFamily="34" charset="-128"/>
              </a:rPr>
              <a:t>‘</a:t>
            </a:r>
            <a:r>
              <a:rPr lang="en-US" altLang="ja-JP" smtClean="0">
                <a:solidFill>
                  <a:srgbClr val="000000"/>
                </a:solidFill>
                <a:latin typeface="Arial" panose="020B0604020202020204" pitchFamily="34" charset="0"/>
                <a:ea typeface="MS PGothic" panose="020B0600070205080204" pitchFamily="34" charset="-128"/>
              </a:rPr>
              <a:t>true</a:t>
            </a:r>
            <a:r>
              <a:rPr lang="ja-JP" altLang="en-US" smtClean="0">
                <a:solidFill>
                  <a:srgbClr val="000000"/>
                </a:solidFill>
                <a:latin typeface="Arial" panose="020B0604020202020204" pitchFamily="34" charset="0"/>
                <a:ea typeface="MS PGothic" panose="020B0600070205080204" pitchFamily="34" charset="-128"/>
              </a:rPr>
              <a:t>’</a:t>
            </a:r>
            <a:r>
              <a:rPr lang="en-US" altLang="ja-JP" smtClean="0">
                <a:solidFill>
                  <a:srgbClr val="000000"/>
                </a:solidFill>
                <a:latin typeface="Arial" panose="020B0604020202020204" pitchFamily="34" charset="0"/>
                <a:ea typeface="MS PGothic" panose="020B0600070205080204" pitchFamily="34" charset="-128"/>
              </a:rPr>
              <a:t> effect of an intervention or exposure. </a:t>
            </a:r>
            <a:r>
              <a:rPr lang="en-AU" altLang="en-US" smtClean="0"/>
              <a:t>Studies may be at risk of bias due to issues with the conceptualization, design, conduct or interpretation of the study.  There are many different types of bias that can arise in research. </a:t>
            </a:r>
          </a:p>
          <a:p>
            <a:pPr defTabSz="457200" eaLnBrk="1" hangingPunct="1">
              <a:spcBef>
                <a:spcPts val="600"/>
              </a:spcBef>
            </a:pPr>
            <a:r>
              <a:rPr lang="en-US" altLang="en-US" smtClean="0">
                <a:latin typeface="Arial" panose="020B0604020202020204" pitchFamily="34" charset="0"/>
                <a:ea typeface="MS PGothic" panose="020B0600070205080204" pitchFamily="34" charset="-128"/>
              </a:rPr>
              <a:t>We will briefly examine a handful of the most important or common sources of bias now, and some of these we will revisit in a bit more detail later when we discuss specific types of study design which may be more susceptible to particular biases.</a:t>
            </a:r>
          </a:p>
          <a:p>
            <a:pPr defTabSz="457200" eaLnBrk="1" hangingPunct="1">
              <a:spcBef>
                <a:spcPts val="600"/>
              </a:spcBef>
            </a:pPr>
            <a:endParaRPr lang="en-AU" altLang="en-US" smtClean="0">
              <a:cs typeface="Calibri" panose="020F0502020204030204" pitchFamily="34" charset="0"/>
            </a:endParaRPr>
          </a:p>
          <a:p>
            <a:pPr defTabSz="457200" eaLnBrk="1" hangingPunct="1">
              <a:spcBef>
                <a:spcPts val="600"/>
              </a:spcBef>
            </a:pPr>
            <a:r>
              <a:rPr lang="en-AU" altLang="en-US" smtClean="0">
                <a:cs typeface="Calibri" panose="020F0502020204030204" pitchFamily="34" charset="0"/>
              </a:rPr>
              <a:t>REFERENCES:</a:t>
            </a:r>
          </a:p>
          <a:p>
            <a:pPr defTabSz="457200" eaLnBrk="1" hangingPunct="1">
              <a:spcBef>
                <a:spcPct val="0"/>
              </a:spcBef>
            </a:pPr>
            <a:r>
              <a:rPr lang="en-AU" altLang="en-US" smtClean="0"/>
              <a:t>Higgins JP &amp; Altman DG. Assessing Risk of Bias in Included Studies, in Cochrane Handbook for Systematic Reviews of Interventions: Cochrane Book Series (eds J. P. Higgins and S. Green), John Wiley &amp; Sons, Ltd, Chichester, UK. 2008 doi: 10.1002/9780470712184.ch8.</a:t>
            </a:r>
          </a:p>
          <a:p>
            <a:pPr defTabSz="457200" eaLnBrk="1" hangingPunct="1"/>
            <a:endParaRPr lang="en-US" altLang="en-US" smtClean="0">
              <a:ea typeface="MS PGothic" panose="020B0600070205080204" pitchFamily="34" charset="-128"/>
            </a:endParaRPr>
          </a:p>
          <a:p>
            <a:pPr defTabSz="457200" eaLnBrk="1" hangingPunct="1"/>
            <a:r>
              <a:rPr lang="en-US" altLang="en-US" smtClean="0">
                <a:ea typeface="MS PGothic" panose="020B0600070205080204" pitchFamily="34" charset="-128"/>
              </a:rPr>
              <a:t>EXAMPLES:</a:t>
            </a:r>
          </a:p>
          <a:p>
            <a:pPr defTabSz="457200" eaLnBrk="1" hangingPunct="1"/>
            <a:endParaRPr lang="en-US" altLang="en-US" smtClean="0">
              <a:ea typeface="MS PGothic" panose="020B0600070205080204" pitchFamily="34" charset="-128"/>
            </a:endParaRPr>
          </a:p>
          <a:p>
            <a:pPr defTabSz="457200" eaLnBrk="1" hangingPunct="1"/>
            <a:r>
              <a:rPr lang="en-US" altLang="en-US" smtClean="0">
                <a:ea typeface="MS PGothic" panose="020B0600070205080204" pitchFamily="34" charset="-128"/>
              </a:rPr>
              <a:t>DISCUSSION POINTS AND QUESTIONS FOR THE CLASS:</a:t>
            </a:r>
            <a:endParaRPr lang="en-AU" altLang="en-US" smtClean="0"/>
          </a:p>
          <a:p>
            <a:pPr defTabSz="457200"/>
            <a:endParaRPr lang="en-AU" altLang="en-US" smtClean="0"/>
          </a:p>
        </p:txBody>
      </p:sp>
      <p:sp>
        <p:nvSpPr>
          <p:cNvPr id="4" name="Slide Number Placeholder 3"/>
          <p:cNvSpPr>
            <a:spLocks noGrp="1"/>
          </p:cNvSpPr>
          <p:nvPr>
            <p:ph type="sldNum" sz="quarter" idx="5"/>
          </p:nvPr>
        </p:nvSpPr>
        <p:spPr/>
        <p:txBody>
          <a:bodyPr/>
          <a:lstStyle/>
          <a:p>
            <a:pPr>
              <a:defRPr/>
            </a:pPr>
            <a:fld id="{596E44C9-F06D-4CD3-9120-C887859CE980}" type="slidenum">
              <a:rPr lang="en-AU" smtClean="0"/>
              <a:pPr>
                <a:defRPr/>
              </a:pPr>
              <a:t>109</a:t>
            </a:fld>
            <a:endParaRPr lang="en-AU" dirty="0"/>
          </a:p>
        </p:txBody>
      </p:sp>
    </p:spTree>
    <p:extLst>
      <p:ext uri="{BB962C8B-B14F-4D97-AF65-F5344CB8AC3E}">
        <p14:creationId xmlns:p14="http://schemas.microsoft.com/office/powerpoint/2010/main" val="33956301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291925DE-E9B8-47E9-9331-6379A7398502}" type="slidenum">
              <a:rPr lang="en-GB" smtClean="0"/>
              <a:pPr>
                <a:defRPr/>
              </a:pPr>
              <a:t>110</a:t>
            </a:fld>
            <a:endParaRPr lang="en-GB"/>
          </a:p>
        </p:txBody>
      </p:sp>
    </p:spTree>
    <p:extLst>
      <p:ext uri="{BB962C8B-B14F-4D97-AF65-F5344CB8AC3E}">
        <p14:creationId xmlns:p14="http://schemas.microsoft.com/office/powerpoint/2010/main" val="34221119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We will now run through </a:t>
            </a:r>
            <a:r>
              <a:rPr lang="en-AU" baseline="0" dirty="0" smtClean="0"/>
              <a:t>some of the JBI tools. </a:t>
            </a:r>
            <a:r>
              <a:rPr lang="en-AU" dirty="0" smtClean="0"/>
              <a:t>The JBI critical</a:t>
            </a:r>
            <a:r>
              <a:rPr lang="en-AU" baseline="0" dirty="0" smtClean="0"/>
              <a:t> appraisal tool for c</a:t>
            </a:r>
            <a:r>
              <a:rPr lang="en-AU" dirty="0" smtClean="0"/>
              <a:t>ohort studies consists</a:t>
            </a:r>
            <a:r>
              <a:rPr lang="en-AU" baseline="0" dirty="0" smtClean="0"/>
              <a:t> of 11 questions:</a:t>
            </a:r>
          </a:p>
          <a:p>
            <a:endParaRPr lang="en-AU" baseline="0" dirty="0" smtClean="0"/>
          </a:p>
          <a:p>
            <a:pPr marL="0" indent="0">
              <a:buFont typeface="Arial" panose="020B0604020202020204" pitchFamily="34" charset="0"/>
              <a:buNone/>
            </a:pPr>
            <a:r>
              <a:rPr lang="en-AU" sz="1200" kern="1200" dirty="0" smtClean="0">
                <a:solidFill>
                  <a:schemeClr val="tx1"/>
                </a:solidFill>
                <a:effectLst/>
                <a:latin typeface="+mn-lt"/>
                <a:ea typeface="+mn-ea"/>
                <a:cs typeface="+mn-cs"/>
              </a:rPr>
              <a:t>1.	Were the groups similar and recruited from the same population?</a:t>
            </a:r>
          </a:p>
          <a:p>
            <a:r>
              <a:rPr lang="en-AU" sz="1200" kern="1200" dirty="0" smtClean="0">
                <a:solidFill>
                  <a:schemeClr val="tx1"/>
                </a:solidFill>
                <a:effectLst/>
                <a:latin typeface="+mn-lt"/>
                <a:ea typeface="+mn-ea"/>
                <a:cs typeface="+mn-cs"/>
              </a:rPr>
              <a:t>Check the paper carefully for descriptions of participants to determine if patients within and across groups have similar characteristics in relation to exposure (e.g. risk factor under investigation). The two groups selected for comparison should be as similar as possible in all characteristics except for their exposure status, relevant to the study in question. The authors should provide clear inclusion and exclusion criteria that they developed prior to recruitment of the study participants.</a:t>
            </a:r>
          </a:p>
          <a:p>
            <a:r>
              <a:rPr lang="en-AU" sz="1200" kern="1200" dirty="0" smtClean="0">
                <a:solidFill>
                  <a:schemeClr val="tx1"/>
                </a:solidFill>
                <a:effectLst/>
                <a:latin typeface="+mn-lt"/>
                <a:ea typeface="+mn-ea"/>
                <a:cs typeface="+mn-cs"/>
              </a:rPr>
              <a:t> </a:t>
            </a:r>
          </a:p>
          <a:p>
            <a:pPr marL="0" indent="0">
              <a:buFont typeface="Arial" panose="020B0604020202020204" pitchFamily="34" charset="0"/>
              <a:buNone/>
            </a:pPr>
            <a:r>
              <a:rPr lang="en-AU" sz="1200" kern="1200" dirty="0" smtClean="0">
                <a:solidFill>
                  <a:schemeClr val="tx1"/>
                </a:solidFill>
                <a:effectLst/>
                <a:latin typeface="+mn-lt"/>
                <a:ea typeface="+mn-ea"/>
                <a:cs typeface="+mn-cs"/>
              </a:rPr>
              <a:t>2.	Were the exposures measured similarly to assign people to both exposed and unexposed groups?</a:t>
            </a:r>
          </a:p>
          <a:p>
            <a:r>
              <a:rPr lang="en-AU" sz="1200" kern="1200" dirty="0" smtClean="0">
                <a:solidFill>
                  <a:schemeClr val="tx1"/>
                </a:solidFill>
                <a:effectLst/>
                <a:latin typeface="+mn-lt"/>
                <a:ea typeface="+mn-ea"/>
                <a:cs typeface="+mn-cs"/>
              </a:rPr>
              <a:t>A high quality study at the level of cohort design should mention or describe how the exposures were measured. The exposure measures should be clearly defined and described in detail. This will enable reviewers to assess whether or not the participants were exposed to the exposure of interest. </a:t>
            </a:r>
          </a:p>
          <a:p>
            <a:r>
              <a:rPr lang="en-AU" sz="1200" kern="1200" dirty="0" smtClean="0">
                <a:solidFill>
                  <a:schemeClr val="tx1"/>
                </a:solidFill>
                <a:effectLst/>
                <a:latin typeface="+mn-lt"/>
                <a:ea typeface="+mn-ea"/>
                <a:cs typeface="+mn-cs"/>
              </a:rPr>
              <a:t> </a:t>
            </a:r>
          </a:p>
          <a:p>
            <a:pPr marL="0" indent="0">
              <a:buFont typeface="Arial" panose="020B0604020202020204" pitchFamily="34" charset="0"/>
              <a:buNone/>
            </a:pPr>
            <a:r>
              <a:rPr lang="en-AU" sz="1200" kern="1200" dirty="0" smtClean="0">
                <a:solidFill>
                  <a:schemeClr val="tx1"/>
                </a:solidFill>
                <a:effectLst/>
                <a:latin typeface="+mn-lt"/>
                <a:ea typeface="+mn-ea"/>
                <a:cs typeface="+mn-cs"/>
              </a:rPr>
              <a:t>3.	Was the exposure measured in a valid and reliable way?</a:t>
            </a:r>
          </a:p>
          <a:p>
            <a:r>
              <a:rPr lang="en-AU" sz="1200" kern="1200" dirty="0" smtClean="0">
                <a:solidFill>
                  <a:schemeClr val="tx1"/>
                </a:solidFill>
                <a:effectLst/>
                <a:latin typeface="+mn-lt"/>
                <a:ea typeface="+mn-ea"/>
                <a:cs typeface="+mn-cs"/>
              </a:rPr>
              <a:t>The study should clearly describe the method of measurement of exposure. Assessing validity requires that a 'gold standard' is available to which the measure can be compared. The validity of exposure measurement usually relates to whether a current measure is appropriate or whether a measure of past exposure is needed. </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Reliability refers to the processes included in an epidemiological study to check repeatability of measurements of the exposures. These usually include intra-observer reliability and inter-observer reliability. </a:t>
            </a:r>
          </a:p>
          <a:p>
            <a:r>
              <a:rPr lang="en-AU" sz="1200" kern="1200" dirty="0" smtClean="0">
                <a:solidFill>
                  <a:schemeClr val="tx1"/>
                </a:solidFill>
                <a:effectLst/>
                <a:latin typeface="+mn-lt"/>
                <a:ea typeface="+mn-ea"/>
                <a:cs typeface="+mn-cs"/>
              </a:rPr>
              <a:t> </a:t>
            </a:r>
          </a:p>
          <a:p>
            <a:pPr marL="0" indent="0">
              <a:buFont typeface="Arial" panose="020B0604020202020204" pitchFamily="34" charset="0"/>
              <a:buNone/>
            </a:pPr>
            <a:r>
              <a:rPr lang="en-AU" sz="1200" kern="1200" dirty="0" smtClean="0">
                <a:solidFill>
                  <a:schemeClr val="tx1"/>
                </a:solidFill>
                <a:effectLst/>
                <a:latin typeface="+mn-lt"/>
                <a:ea typeface="+mn-ea"/>
                <a:cs typeface="+mn-cs"/>
              </a:rPr>
              <a:t>4.	Were confounding factors identified?</a:t>
            </a:r>
          </a:p>
          <a:p>
            <a:r>
              <a:rPr lang="en-AU" sz="1200" kern="1200" dirty="0" smtClean="0">
                <a:solidFill>
                  <a:schemeClr val="tx1"/>
                </a:solidFill>
                <a:effectLst/>
                <a:latin typeface="+mn-lt"/>
                <a:ea typeface="+mn-ea"/>
                <a:cs typeface="+mn-cs"/>
              </a:rPr>
              <a:t>Confounding has occurred where the estimated intervention exposure effect is biased by the presence of some difference between the comparison groups (apart from the exposure investigated/of interest). Typical confounders include baseline characteristics, prognostic factors, or concomitant exposures (e.g. smoking). A confounder is a difference between the comparison groups and it influences the direction of the study results. A high quality study at the level of cohort design will identify the potential confounders and measure them (where possible). This is difficult for studies where behavioral, attitudinal or lifestyle factors may impact on the results.</a:t>
            </a:r>
          </a:p>
          <a:p>
            <a:endParaRPr lang="en-AU" baseline="0"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AU" dirty="0" smtClean="0"/>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t>112</a:t>
            </a:fld>
            <a:endParaRPr lang="en-AU" dirty="0"/>
          </a:p>
        </p:txBody>
      </p:sp>
    </p:spTree>
    <p:extLst>
      <p:ext uri="{BB962C8B-B14F-4D97-AF65-F5344CB8AC3E}">
        <p14:creationId xmlns:p14="http://schemas.microsoft.com/office/powerpoint/2010/main" val="12320149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There are 10 questions in</a:t>
            </a:r>
            <a:r>
              <a:rPr lang="en-AU" baseline="0" dirty="0" smtClean="0"/>
              <a:t> the JBI critical appraisal tool for case-control studies.</a:t>
            </a:r>
          </a:p>
          <a:p>
            <a:endParaRPr lang="en-AU" baseline="0" dirty="0" smtClean="0"/>
          </a:p>
          <a:p>
            <a:pPr marL="0" indent="0">
              <a:buFont typeface="Arial" panose="020B0604020202020204" pitchFamily="34" charset="0"/>
              <a:buNone/>
            </a:pPr>
            <a:r>
              <a:rPr lang="en-AU" sz="1200" kern="1200" dirty="0" smtClean="0">
                <a:solidFill>
                  <a:schemeClr val="tx1"/>
                </a:solidFill>
                <a:effectLst/>
                <a:latin typeface="+mn-lt"/>
                <a:ea typeface="+mn-ea"/>
                <a:cs typeface="+mn-cs"/>
              </a:rPr>
              <a:t>1.	Were the groups comparable other than presence of disease in cases or absence of disease in controls?</a:t>
            </a:r>
          </a:p>
          <a:p>
            <a:r>
              <a:rPr lang="en-AU" sz="1200" kern="1200" dirty="0" smtClean="0">
                <a:solidFill>
                  <a:schemeClr val="tx1"/>
                </a:solidFill>
                <a:effectLst/>
                <a:latin typeface="+mn-lt"/>
                <a:ea typeface="+mn-ea"/>
                <a:cs typeface="+mn-cs"/>
              </a:rPr>
              <a:t>The control group should be representative of the source population that produced the cases. This is usually done by individual matching; wherein controls are selected for each case on the basis of similarity with respect to certain characteristics other than the exposure of interest. Frequency or group matching is alternative method. Selection bias may result if the groups are not comparable.</a:t>
            </a:r>
          </a:p>
          <a:p>
            <a:r>
              <a:rPr lang="en-AU" sz="1200" kern="1200" dirty="0" smtClean="0">
                <a:solidFill>
                  <a:schemeClr val="tx1"/>
                </a:solidFill>
                <a:effectLst/>
                <a:latin typeface="+mn-lt"/>
                <a:ea typeface="+mn-ea"/>
                <a:cs typeface="+mn-cs"/>
              </a:rPr>
              <a:t> </a:t>
            </a:r>
          </a:p>
          <a:p>
            <a:pPr marL="0" indent="0">
              <a:buFont typeface="Arial" panose="020B0604020202020204" pitchFamily="34" charset="0"/>
              <a:buNone/>
            </a:pPr>
            <a:r>
              <a:rPr lang="en-AU" sz="1200" kern="1200" dirty="0" smtClean="0">
                <a:solidFill>
                  <a:schemeClr val="tx1"/>
                </a:solidFill>
                <a:effectLst/>
                <a:latin typeface="+mn-lt"/>
                <a:ea typeface="+mn-ea"/>
                <a:cs typeface="+mn-cs"/>
              </a:rPr>
              <a:t>2.	Were cases and controls matched appropriately?</a:t>
            </a:r>
          </a:p>
          <a:p>
            <a:r>
              <a:rPr lang="en-AU" sz="1200" kern="1200" dirty="0" smtClean="0">
                <a:solidFill>
                  <a:schemeClr val="tx1"/>
                </a:solidFill>
                <a:effectLst/>
                <a:latin typeface="+mn-lt"/>
                <a:ea typeface="+mn-ea"/>
                <a:cs typeface="+mn-cs"/>
              </a:rPr>
              <a:t>As in item 1, the study should include clear definitions of the source population. Sources from which cases and controls were recruited should be carefully looked at. For example, cancer registries may be used to recruit participants in a study examining risk factors for lung cancer, which typify population-based case-control studies. Study participants may be selected from the target population, the source population, or from a pool of eligible participants (such as in hospital-based case-control studies). </a:t>
            </a:r>
          </a:p>
          <a:p>
            <a:r>
              <a:rPr lang="en-AU" sz="1200" kern="1200" dirty="0" smtClean="0">
                <a:solidFill>
                  <a:schemeClr val="tx1"/>
                </a:solidFill>
                <a:effectLst/>
                <a:latin typeface="+mn-lt"/>
                <a:ea typeface="+mn-ea"/>
                <a:cs typeface="+mn-cs"/>
              </a:rPr>
              <a:t> </a:t>
            </a:r>
          </a:p>
          <a:p>
            <a:pPr marL="0" indent="0">
              <a:buFont typeface="Arial" panose="020B0604020202020204" pitchFamily="34" charset="0"/>
              <a:buNone/>
            </a:pPr>
            <a:r>
              <a:rPr lang="en-AU" sz="1200" kern="1200" dirty="0" smtClean="0">
                <a:solidFill>
                  <a:schemeClr val="tx1"/>
                </a:solidFill>
                <a:effectLst/>
                <a:latin typeface="+mn-lt"/>
                <a:ea typeface="+mn-ea"/>
                <a:cs typeface="+mn-cs"/>
              </a:rPr>
              <a:t>3.	Were the same criteria used for identification of cases and controls?</a:t>
            </a:r>
          </a:p>
          <a:p>
            <a:r>
              <a:rPr lang="en-AU" sz="1200" kern="1200" dirty="0" smtClean="0">
                <a:solidFill>
                  <a:schemeClr val="tx1"/>
                </a:solidFill>
                <a:effectLst/>
                <a:latin typeface="+mn-lt"/>
                <a:ea typeface="+mn-ea"/>
                <a:cs typeface="+mn-cs"/>
              </a:rPr>
              <a:t>It is useful to determine if patients were included in the study based on either a specified diagnosis or definition. This is more likely to decrease the risk of bias. Characteristics are another useful approach to matching groups, and studies that did not use specified diagnostic methods or definitions should provide evidence on matching by key characteristics. A case should be defined clearly. It is also important that controls must fulfil all the eligibility criteria defined for the cases except for those relating to diagnosis of the disease.</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AU" dirty="0" smtClean="0"/>
          </a:p>
          <a:p>
            <a:endParaRPr lang="en-AU" dirty="0"/>
          </a:p>
        </p:txBody>
      </p:sp>
      <p:sp>
        <p:nvSpPr>
          <p:cNvPr id="4" name="Slide Number Placeholder 3"/>
          <p:cNvSpPr>
            <a:spLocks noGrp="1"/>
          </p:cNvSpPr>
          <p:nvPr>
            <p:ph type="sldNum" sz="quarter" idx="10"/>
          </p:nvPr>
        </p:nvSpPr>
        <p:spPr/>
        <p:txBody>
          <a:bodyPr/>
          <a:lstStyle/>
          <a:p>
            <a:fld id="{F48ED067-4CA3-4EF3-A45B-347AD90B742C}" type="slidenum">
              <a:rPr lang="en-AU" smtClean="0"/>
              <a:pPr/>
              <a:t>113</a:t>
            </a:fld>
            <a:endParaRPr lang="en-AU" dirty="0"/>
          </a:p>
        </p:txBody>
      </p:sp>
    </p:spTree>
    <p:extLst>
      <p:ext uri="{BB962C8B-B14F-4D97-AF65-F5344CB8AC3E}">
        <p14:creationId xmlns:p14="http://schemas.microsoft.com/office/powerpoint/2010/main" val="22245457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4" name="Slide Number Placeholder 3"/>
          <p:cNvSpPr>
            <a:spLocks noGrp="1"/>
          </p:cNvSpPr>
          <p:nvPr>
            <p:ph type="sldNum" sz="quarter" idx="5"/>
          </p:nvPr>
        </p:nvSpPr>
        <p:spPr/>
        <p:txBody>
          <a:bodyPr/>
          <a:lstStyle/>
          <a:p>
            <a:pPr>
              <a:defRPr/>
            </a:pPr>
            <a:fld id="{39206E22-A1E0-498D-AEC6-2939721FB4F5}" type="slidenum">
              <a:rPr lang="en-GB" smtClean="0"/>
              <a:pPr>
                <a:defRPr/>
              </a:pPr>
              <a:t>114</a:t>
            </a:fld>
            <a:endParaRPr lang="en-GB"/>
          </a:p>
        </p:txBody>
      </p:sp>
    </p:spTree>
    <p:extLst>
      <p:ext uri="{BB962C8B-B14F-4D97-AF65-F5344CB8AC3E}">
        <p14:creationId xmlns:p14="http://schemas.microsoft.com/office/powerpoint/2010/main" val="16470053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smtClean="0"/>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54A3DAB-CDE1-4891-BF28-41112A400071}" type="slidenum">
              <a:rPr lang="en-GB" altLang="en-US" smtClean="0"/>
              <a:pPr/>
              <a:t>117</a:t>
            </a:fld>
            <a:endParaRPr lang="en-GB" altLang="en-US" smtClean="0"/>
          </a:p>
        </p:txBody>
      </p:sp>
    </p:spTree>
    <p:extLst>
      <p:ext uri="{BB962C8B-B14F-4D97-AF65-F5344CB8AC3E}">
        <p14:creationId xmlns:p14="http://schemas.microsoft.com/office/powerpoint/2010/main" val="22874832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ea typeface="ＭＳ Ｐゴシック" charset="0"/>
              </a:rPr>
              <a:t>Data extraction is a multi-phase process, one tends to begin with the general study characteristics and move to the particular data of interest in a later process.</a:t>
            </a:r>
          </a:p>
          <a:p>
            <a:r>
              <a:rPr lang="en-AU" baseline="0" dirty="0" smtClean="0"/>
              <a:t>A large amount of data related to each study is extracted in this step. This data may be bibliographical, methodological, population characteristics, geographical or the actual results. Only data related to the research question and conditions of interest needs to be extracted.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a typeface="ＭＳ Ｐゴシック" charset="0"/>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ea typeface="ＭＳ Ｐゴシック" charset="0"/>
              </a:rPr>
              <a:t>Elements of data extraction for all studies are similar as the aim is to identify and extract data specific to a particular outcome of interest. The data extraction begins with extraction of descriptive  data relating to the method, the setting/context, the characteristics of the participants and the</a:t>
            </a:r>
            <a:r>
              <a:rPr lang="en-US" baseline="0" dirty="0" smtClean="0">
                <a:ea typeface="ＭＳ Ｐゴシック" charset="0"/>
              </a:rPr>
              <a:t> </a:t>
            </a:r>
            <a:r>
              <a:rPr lang="en-US" sz="3400" baseline="0" dirty="0" smtClean="0">
                <a:ea typeface="+mn-ea"/>
              </a:rPr>
              <a:t>i</a:t>
            </a:r>
            <a:r>
              <a:rPr lang="en-US" sz="3400" dirty="0" smtClean="0"/>
              <a:t>ntervention/comparator/condition/exposure/tests (whatever is relevant to your type of</a:t>
            </a:r>
            <a:r>
              <a:rPr lang="en-US" sz="3400" baseline="0" dirty="0" smtClean="0"/>
              <a:t> review)</a:t>
            </a:r>
            <a:r>
              <a:rPr lang="en-US" dirty="0" smtClean="0">
                <a:ea typeface="ＭＳ Ｐゴシック" charset="0"/>
              </a:rPr>
              <a:t>. When data extraction of study background detail is complete, the extraction becomes highly specific to the nature of the outcome data of interest and the question being  asked in the review. </a:t>
            </a:r>
          </a:p>
          <a:p>
            <a:endParaRPr lang="en-AU" baseline="0"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121</a:t>
            </a:fld>
            <a:endParaRPr lang="en-AU" dirty="0">
              <a:solidFill>
                <a:prstClr val="black"/>
              </a:solidFill>
            </a:endParaRPr>
          </a:p>
        </p:txBody>
      </p:sp>
    </p:spTree>
    <p:extLst>
      <p:ext uri="{BB962C8B-B14F-4D97-AF65-F5344CB8AC3E}">
        <p14:creationId xmlns:p14="http://schemas.microsoft.com/office/powerpoint/2010/main" val="8070767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When</a:t>
            </a:r>
            <a:r>
              <a:rPr lang="en-AU" baseline="0" dirty="0" smtClean="0"/>
              <a:t> extracting data, it is critical to be precise. Even an error as a typo during data extraction can cause serious problems if the data is altered. Reviewers must therefore implement strategies during data extraction to minimize the chance of error. Some strategies that are routinely used in the conduct of quality systematic reviews are:</a:t>
            </a:r>
          </a:p>
          <a:p>
            <a:pPr marL="628650" lvl="1" indent="-171450">
              <a:buFont typeface="Arial" panose="020B0604020202020204" pitchFamily="34" charset="0"/>
              <a:buChar char="•"/>
            </a:pPr>
            <a:r>
              <a:rPr lang="en-AU" dirty="0" smtClean="0"/>
              <a:t>Using a pre-determined and standardized data extraction form that contains clear</a:t>
            </a:r>
            <a:r>
              <a:rPr lang="en-AU" baseline="0" dirty="0" smtClean="0"/>
              <a:t> </a:t>
            </a:r>
            <a:r>
              <a:rPr lang="en-AU" dirty="0" smtClean="0"/>
              <a:t>fields</a:t>
            </a:r>
            <a:r>
              <a:rPr lang="en-AU" baseline="0" dirty="0" smtClean="0"/>
              <a:t> for all data that is to be extracted</a:t>
            </a:r>
            <a:endParaRPr lang="en-AU" dirty="0" smtClean="0"/>
          </a:p>
          <a:p>
            <a:pPr marL="628650" lvl="1" indent="-171450">
              <a:buFont typeface="Arial" panose="020B0604020202020204" pitchFamily="34" charset="0"/>
              <a:buChar char="•"/>
            </a:pPr>
            <a:r>
              <a:rPr lang="en-AU" dirty="0" smtClean="0"/>
              <a:t>Piloting the data extraction form with all review team members prior to use to ensure that all reviewers know how to use the form and will use it consistently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smtClean="0"/>
              <a:t>Training data extractors and assessing their extraction</a:t>
            </a:r>
            <a:r>
              <a:rPr lang="en-AU" baseline="0" dirty="0" smtClean="0"/>
              <a:t> prior to commencing data extraction</a:t>
            </a:r>
            <a:endParaRPr lang="en-AU"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smtClean="0"/>
              <a:t>Having two people</a:t>
            </a:r>
            <a:r>
              <a:rPr lang="en-AU" baseline="0" dirty="0" smtClean="0"/>
              <a:t> extract data independently, and then cross check their results</a:t>
            </a:r>
            <a:endParaRPr lang="en-AU" dirty="0" smtClean="0"/>
          </a:p>
          <a:p>
            <a:endParaRPr lang="en-AU" baseline="0" dirty="0" smtClean="0"/>
          </a:p>
          <a:p>
            <a:pPr eaLnBrk="1" hangingPunct="1">
              <a:spcBef>
                <a:spcPts val="600"/>
              </a:spcBef>
              <a:buFontTx/>
              <a:buNone/>
            </a:pPr>
            <a:r>
              <a:rPr lang="en-AU" dirty="0" smtClean="0">
                <a:latin typeface="+mn-lt"/>
                <a:ea typeface="Calibri"/>
                <a:cs typeface="Calibri"/>
              </a:rPr>
              <a:t>REFERENCES:</a:t>
            </a:r>
          </a:p>
          <a:p>
            <a:r>
              <a:rPr lang="en-US" sz="1200" kern="1200" dirty="0" smtClean="0">
                <a:solidFill>
                  <a:schemeClr val="tx1"/>
                </a:solidFill>
                <a:effectLst/>
                <a:latin typeface="+mn-lt"/>
                <a:ea typeface="+mn-ea"/>
                <a:cs typeface="+mn-cs"/>
              </a:rPr>
              <a:t>Munn Z, Tufanaru C, Aromataris E. JBI's Systematic Reviews: Data Extraction and Synthesis. </a:t>
            </a:r>
            <a:r>
              <a:rPr lang="en-US" sz="1200" i="0" kern="1200" dirty="0" smtClean="0">
                <a:solidFill>
                  <a:schemeClr val="tx1"/>
                </a:solidFill>
                <a:effectLst/>
                <a:latin typeface="+mn-lt"/>
                <a:ea typeface="+mn-ea"/>
                <a:cs typeface="+mn-cs"/>
              </a:rPr>
              <a:t>AJN The American Journal of Nursing, 2014;114(7): 49-54.</a:t>
            </a:r>
            <a:endParaRPr lang="en-AU"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The Joanna Briggs Institute. The Joanna Briggs Institute Reviewers’ Manual: 2014 Edition. Adelaide: The Joanna Briggs Institute 2014.</a:t>
            </a:r>
            <a:endParaRPr lang="en-US" sz="1200" dirty="0" smtClean="0"/>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122</a:t>
            </a:fld>
            <a:endParaRPr lang="en-AU" dirty="0">
              <a:solidFill>
                <a:prstClr val="black"/>
              </a:solidFill>
            </a:endParaRPr>
          </a:p>
        </p:txBody>
      </p:sp>
    </p:spTree>
    <p:extLst>
      <p:ext uri="{BB962C8B-B14F-4D97-AF65-F5344CB8AC3E}">
        <p14:creationId xmlns:p14="http://schemas.microsoft.com/office/powerpoint/2010/main" val="40875089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pPr marL="0" marR="0" indent="0" algn="l" defTabSz="457200" rtl="0" eaLnBrk="1" fontAlgn="auto" latinLnBrk="0" hangingPunct="1">
              <a:lnSpc>
                <a:spcPct val="100000"/>
              </a:lnSpc>
              <a:spcBef>
                <a:spcPts val="0"/>
              </a:spcBef>
              <a:spcAft>
                <a:spcPts val="0"/>
              </a:spcAft>
              <a:buClrTx/>
              <a:buSzTx/>
              <a:buFontTx/>
              <a:buNone/>
              <a:tabLst/>
              <a:defRPr/>
            </a:pPr>
            <a:r>
              <a:rPr lang="en-AU" baseline="0" dirty="0" smtClean="0"/>
              <a:t>First is the extraction of study characteristics. This should include all aspects of the included studies </a:t>
            </a:r>
            <a:r>
              <a:rPr lang="en-AU" u="none" baseline="0" dirty="0" smtClean="0"/>
              <a:t>and all relevant details related to the intervention/comparator/condition/exposure or test of interest (dependent on your review type) </a:t>
            </a:r>
            <a:r>
              <a:rPr lang="en-AU" baseline="0" dirty="0" smtClean="0"/>
              <a:t>that are needed to understand and interpret the results of the study. </a:t>
            </a:r>
            <a:r>
              <a:rPr lang="en-AU" dirty="0" smtClean="0">
                <a:latin typeface="Arial" pitchFamily="34" charset="0"/>
                <a:ea typeface="ＭＳ Ｐゴシック" pitchFamily="34" charset="-128"/>
              </a:rPr>
              <a:t>Information on interventions should include treatment modalities and the amount, duration, frequency and intensity of the intervention. </a:t>
            </a:r>
          </a:p>
          <a:p>
            <a:r>
              <a:rPr lang="en-AU" baseline="0" dirty="0" smtClean="0"/>
              <a:t>The study design and specific methods should be stated (including </a:t>
            </a:r>
            <a:r>
              <a:rPr lang="en-AU" sz="1200" kern="1200" dirty="0" smtClean="0">
                <a:solidFill>
                  <a:schemeClr val="tx1"/>
                </a:solidFill>
                <a:effectLst/>
                <a:latin typeface="+mn-lt"/>
                <a:ea typeface="+mn-ea"/>
                <a:cs typeface="+mn-cs"/>
              </a:rPr>
              <a:t>any details on the duration of the study or follow-up of the participants</a:t>
            </a:r>
            <a:r>
              <a:rPr lang="en-AU" sz="1200" kern="1200" baseline="0" dirty="0" smtClean="0">
                <a:solidFill>
                  <a:schemeClr val="tx1"/>
                </a:solidFill>
                <a:effectLst/>
                <a:latin typeface="+mn-lt"/>
                <a:ea typeface="+mn-ea"/>
                <a:cs typeface="+mn-cs"/>
              </a:rPr>
              <a:t>)</a:t>
            </a:r>
            <a:r>
              <a:rPr lang="en-AU" baseline="0" dirty="0" smtClean="0"/>
              <a:t> </a:t>
            </a:r>
            <a:r>
              <a:rPr lang="en-AU" u="none" baseline="0" dirty="0" smtClean="0"/>
              <a:t>and also the setting and context (e.g. geographical details such country, city and the environment where the study was conducted). Population characteristics, such as the number of participants and demographic information such as age, gender, and any information relevant to the specific review question (e.g. past medical history, diagnosis, co-morbidities) must be provided</a:t>
            </a:r>
            <a:r>
              <a:rPr lang="en-AU" baseline="0" dirty="0" smtClean="0"/>
              <a:t>. This information will be presented in the final systematic review, usually as an appendix. </a:t>
            </a:r>
            <a:r>
              <a:rPr lang="en-AU" dirty="0" smtClean="0"/>
              <a:t>It is important to extract the details that inform the primary studies generalizability and context.</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F48ED067-4CA3-4EF3-A45B-347AD90B742C}" type="slidenum">
              <a:rPr lang="en-AU" smtClean="0"/>
              <a:pPr/>
              <a:t>123</a:t>
            </a:fld>
            <a:endParaRPr lang="en-AU" dirty="0"/>
          </a:p>
        </p:txBody>
      </p:sp>
    </p:spTree>
    <p:extLst>
      <p:ext uri="{BB962C8B-B14F-4D97-AF65-F5344CB8AC3E}">
        <p14:creationId xmlns:p14="http://schemas.microsoft.com/office/powerpoint/2010/main" val="17313370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pPr marL="0" marR="0" indent="0" algn="l" defTabSz="457200" rtl="0" eaLnBrk="1" fontAlgn="auto" latinLnBrk="0" hangingPunct="1">
              <a:lnSpc>
                <a:spcPct val="100000"/>
              </a:lnSpc>
              <a:spcBef>
                <a:spcPts val="0"/>
              </a:spcBef>
              <a:spcAft>
                <a:spcPts val="0"/>
              </a:spcAft>
              <a:buClrTx/>
              <a:buSzTx/>
              <a:buFontTx/>
              <a:buNone/>
              <a:tabLst/>
              <a:defRPr/>
            </a:pPr>
            <a:r>
              <a:rPr lang="en-AU" baseline="0" dirty="0" smtClean="0"/>
              <a:t>The second aspect of data extraction is extracting the outcome data from the included studies. </a:t>
            </a:r>
            <a:r>
              <a:rPr lang="en-AU" sz="1200" b="0" i="0" u="none" strike="noStrike" kern="1200" baseline="0" dirty="0" smtClean="0">
                <a:solidFill>
                  <a:schemeClr val="tx1"/>
                </a:solidFill>
                <a:latin typeface="+mn-lt"/>
                <a:ea typeface="+mn-ea"/>
                <a:cs typeface="+mn-cs"/>
              </a:rPr>
              <a:t>Data to be extracted include not only the outcomes but also the</a:t>
            </a:r>
            <a:r>
              <a:rPr lang="en-AU" baseline="0" dirty="0" smtClean="0">
                <a:latin typeface="Arial" pitchFamily="34" charset="0"/>
                <a:ea typeface="ＭＳ Ｐゴシック" pitchFamily="34" charset="-128"/>
              </a:rPr>
              <a:t> </a:t>
            </a:r>
            <a:r>
              <a:rPr lang="en-AU" dirty="0" smtClean="0">
                <a:latin typeface="Arial" pitchFamily="34" charset="0"/>
                <a:ea typeface="ＭＳ Ｐゴシック" pitchFamily="34" charset="-128"/>
              </a:rPr>
              <a:t>name of the instrument, the </a:t>
            </a:r>
            <a:r>
              <a:rPr lang="en-AU" sz="1200" b="0" i="0" u="none" strike="noStrike" kern="1200" baseline="0" dirty="0" smtClean="0">
                <a:solidFill>
                  <a:schemeClr val="tx1"/>
                </a:solidFill>
                <a:latin typeface="+mn-lt"/>
                <a:ea typeface="+mn-ea"/>
                <a:cs typeface="+mn-cs"/>
              </a:rPr>
              <a:t>methods used to obtain the outcomes, and the validity and reliability of those methods. </a:t>
            </a:r>
          </a:p>
          <a:p>
            <a:pPr marL="0" marR="0" indent="0" algn="l" defTabSz="457200" rtl="0" eaLnBrk="1" fontAlgn="auto" latinLnBrk="0" hangingPunct="1">
              <a:lnSpc>
                <a:spcPct val="100000"/>
              </a:lnSpc>
              <a:spcBef>
                <a:spcPts val="0"/>
              </a:spcBef>
              <a:spcAft>
                <a:spcPts val="0"/>
              </a:spcAft>
              <a:buClrTx/>
              <a:buSzTx/>
              <a:buFontTx/>
              <a:buNone/>
              <a:tabLst/>
              <a:defRPr/>
            </a:pPr>
            <a:endParaRPr lang="en-AU" dirty="0" smtClean="0">
              <a:latin typeface="Arial" pitchFamily="34" charset="0"/>
              <a:ea typeface="ＭＳ Ｐゴシック" pitchFamily="34"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Arial" pitchFamily="34" charset="0"/>
                <a:ea typeface="ＭＳ Ｐゴシック" pitchFamily="34" charset="-128"/>
              </a:rPr>
              <a:t>Statistical data is required to calculate effect measures, therefore it is important that recorded data should include number of people (usually N) assigned to the treatment and control comparison groups and all statistical tests used to test differences between the two groups.</a:t>
            </a:r>
            <a:r>
              <a:rPr lang="en-AU" sz="1200" kern="1200" dirty="0" smtClean="0">
                <a:solidFill>
                  <a:schemeClr val="tx1"/>
                </a:solidFill>
                <a:effectLst/>
                <a:latin typeface="+mn-lt"/>
                <a:ea typeface="+mn-ea"/>
                <a:cs typeface="+mn-cs"/>
              </a:rPr>
              <a:t> </a:t>
            </a:r>
            <a:r>
              <a:rPr lang="en-AU" dirty="0" smtClean="0"/>
              <a:t>Data may be either dichotomous or continuous.</a:t>
            </a:r>
            <a:r>
              <a:rPr lang="en-AU" baseline="0" dirty="0" smtClean="0"/>
              <a:t> </a:t>
            </a:r>
            <a:r>
              <a:rPr lang="en-AU" dirty="0" smtClean="0">
                <a:latin typeface="Arial" pitchFamily="34" charset="0"/>
                <a:ea typeface="ＭＳ Ｐゴシック" pitchFamily="34" charset="-128"/>
              </a:rPr>
              <a:t>Data for continuous measures includes means and standard deviations and data for dichotomous measures includes number of cases that experienced an event (in both treatment and control groups) and total number of cases in each group (N). </a:t>
            </a:r>
          </a:p>
          <a:p>
            <a:pPr marL="0" marR="0" indent="0" algn="l" defTabSz="457200" rtl="0" eaLnBrk="1" fontAlgn="auto" latinLnBrk="0" hangingPunct="1">
              <a:lnSpc>
                <a:spcPct val="100000"/>
              </a:lnSpc>
              <a:spcBef>
                <a:spcPts val="0"/>
              </a:spcBef>
              <a:spcAft>
                <a:spcPts val="0"/>
              </a:spcAft>
              <a:buClrTx/>
              <a:buSzTx/>
              <a:buFontTx/>
              <a:buNone/>
              <a:tabLst/>
              <a:defRPr/>
            </a:pPr>
            <a:endParaRPr lang="en-AU" dirty="0" smtClean="0">
              <a:latin typeface="Arial" pitchFamily="34" charset="0"/>
              <a:ea typeface="ＭＳ Ｐゴシック" pitchFamily="34"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i="0" u="none" strike="noStrike" kern="1200" baseline="0" dirty="0" smtClean="0">
                <a:solidFill>
                  <a:schemeClr val="tx1"/>
                </a:solidFill>
                <a:latin typeface="+mn-lt"/>
                <a:ea typeface="+mn-ea"/>
                <a:cs typeface="+mn-cs"/>
              </a:rPr>
              <a:t>Remember to only extract data relevant to your review question – it is likely that there will be data in the study that although of interest to you does not directly answer your review question/s.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baseline="0" dirty="0" smtClean="0"/>
              <a:t>Let’s take a look at dichotomous data first.</a:t>
            </a:r>
            <a:endParaRPr lang="en-AU"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AU" dirty="0" smtClean="0"/>
          </a:p>
          <a:p>
            <a:pPr eaLnBrk="1" hangingPunct="1">
              <a:spcBef>
                <a:spcPts val="600"/>
              </a:spcBef>
              <a:buFontTx/>
              <a:buNone/>
            </a:pPr>
            <a:r>
              <a:rPr lang="en-AU" dirty="0" smtClean="0">
                <a:latin typeface="+mn-lt"/>
                <a:ea typeface="Calibri"/>
                <a:cs typeface="Calibri"/>
              </a:rPr>
              <a:t>REFERENCES:</a:t>
            </a:r>
          </a:p>
          <a:p>
            <a:r>
              <a:rPr lang="en-US" sz="1200" kern="1200" dirty="0" smtClean="0">
                <a:solidFill>
                  <a:schemeClr val="tx1"/>
                </a:solidFill>
                <a:effectLst/>
                <a:latin typeface="+mn-lt"/>
                <a:ea typeface="+mn-ea"/>
                <a:cs typeface="+mn-cs"/>
              </a:rPr>
              <a:t>Munn Z, Tufanaru C, Aromataris E. JBI's Systematic Reviews: Data Extraction and Synthesis. </a:t>
            </a:r>
            <a:r>
              <a:rPr lang="en-US" sz="1200" i="0" kern="1200" dirty="0" smtClean="0">
                <a:solidFill>
                  <a:schemeClr val="tx1"/>
                </a:solidFill>
                <a:effectLst/>
                <a:latin typeface="+mn-lt"/>
                <a:ea typeface="+mn-ea"/>
                <a:cs typeface="+mn-cs"/>
              </a:rPr>
              <a:t>AJN The American Journal of Nursing, 2014;114(7): 49-54.</a:t>
            </a:r>
          </a:p>
          <a:p>
            <a:endParaRPr lang="en-AU" sz="1200" i="0" kern="1200" dirty="0" smtClean="0">
              <a:solidFill>
                <a:schemeClr val="tx1"/>
              </a:solidFill>
              <a:effectLst/>
              <a:latin typeface="+mn-lt"/>
              <a:ea typeface="+mn-ea"/>
              <a:cs typeface="+mn-cs"/>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F48ED067-4CA3-4EF3-A45B-347AD90B742C}" type="slidenum">
              <a:rPr lang="en-AU" smtClean="0"/>
              <a:pPr/>
              <a:t>124</a:t>
            </a:fld>
            <a:endParaRPr lang="en-AU" dirty="0"/>
          </a:p>
        </p:txBody>
      </p:sp>
    </p:spTree>
    <p:extLst>
      <p:ext uri="{BB962C8B-B14F-4D97-AF65-F5344CB8AC3E}">
        <p14:creationId xmlns:p14="http://schemas.microsoft.com/office/powerpoint/2010/main" val="1298241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 name="Slide Number Placeholder 3"/>
          <p:cNvSpPr>
            <a:spLocks noGrp="1"/>
          </p:cNvSpPr>
          <p:nvPr>
            <p:ph type="sldNum" sz="quarter" idx="5"/>
          </p:nvPr>
        </p:nvSpPr>
        <p:spPr/>
        <p:txBody>
          <a:bodyPr/>
          <a:lstStyle/>
          <a:p>
            <a:pPr>
              <a:defRPr/>
            </a:pPr>
            <a:fld id="{A715A52B-B62E-4182-B2DC-BD63EB8C2DF8}" type="slidenum">
              <a:rPr lang="en-GB" smtClean="0"/>
              <a:pPr>
                <a:defRPr/>
              </a:pPr>
              <a:t>18</a:t>
            </a:fld>
            <a:endParaRPr lang="en-GB"/>
          </a:p>
        </p:txBody>
      </p:sp>
    </p:spTree>
    <p:extLst>
      <p:ext uri="{BB962C8B-B14F-4D97-AF65-F5344CB8AC3E}">
        <p14:creationId xmlns:p14="http://schemas.microsoft.com/office/powerpoint/2010/main" val="7047351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t>Outcome</a:t>
            </a:r>
            <a:r>
              <a:rPr lang="en-AU" baseline="0" dirty="0" smtClean="0"/>
              <a:t> data is </a:t>
            </a:r>
            <a:r>
              <a:rPr lang="en-US" dirty="0" smtClean="0">
                <a:latin typeface="Arial" pitchFamily="34" charset="0"/>
                <a:ea typeface="ＭＳ Ｐゴシック" pitchFamily="34" charset="-128"/>
              </a:rPr>
              <a:t>in the form of numerical data. </a:t>
            </a:r>
            <a:r>
              <a:rPr lang="en-AU" dirty="0" smtClean="0"/>
              <a:t>Generally there</a:t>
            </a:r>
            <a:r>
              <a:rPr lang="en-AU" baseline="0" dirty="0" smtClean="0"/>
              <a:t> are two types of outcome data that you will encounter: dichotomous and continuous data.  Dichotomous data, also known as binary data, refers to data where there are only two possible outcomes. This can include the outcome of mortality where the possible outcomes are dead or alive. Another example could be presence of illness or disease – for example the presence or absence or a tumor, or HIV positive or negative. </a:t>
            </a:r>
          </a:p>
          <a:p>
            <a:pPr marL="0" marR="0" indent="0" algn="l" defTabSz="457200" rtl="0" eaLnBrk="1" fontAlgn="auto" latinLnBrk="0" hangingPunct="1">
              <a:lnSpc>
                <a:spcPct val="100000"/>
              </a:lnSpc>
              <a:spcBef>
                <a:spcPts val="0"/>
              </a:spcBef>
              <a:spcAft>
                <a:spcPts val="0"/>
              </a:spcAft>
              <a:buClrTx/>
              <a:buSzTx/>
              <a:buFontTx/>
              <a:buNone/>
              <a:tabLst/>
              <a:defRPr/>
            </a:pPr>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F48ED067-4CA3-4EF3-A45B-347AD90B742C}" type="slidenum">
              <a:rPr lang="en-AU" smtClean="0"/>
              <a:pPr/>
              <a:t>125</a:t>
            </a:fld>
            <a:endParaRPr lang="en-AU" dirty="0"/>
          </a:p>
        </p:txBody>
      </p:sp>
    </p:spTree>
    <p:extLst>
      <p:ext uri="{BB962C8B-B14F-4D97-AF65-F5344CB8AC3E}">
        <p14:creationId xmlns:p14="http://schemas.microsoft.com/office/powerpoint/2010/main" val="13855447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Risk is defined as the probability that an event will occur. </a:t>
            </a:r>
            <a:r>
              <a:rPr lang="en-GB" dirty="0" smtClean="0">
                <a:latin typeface="Arial" pitchFamily="34" charset="0"/>
                <a:ea typeface="ＭＳ Ｐゴシック" pitchFamily="34" charset="-128"/>
              </a:rPr>
              <a:t>Risk</a:t>
            </a:r>
            <a:r>
              <a:rPr lang="en-GB" baseline="0" dirty="0" smtClean="0">
                <a:latin typeface="Arial" pitchFamily="34" charset="0"/>
                <a:ea typeface="ＭＳ Ｐゴシック" pitchFamily="34" charset="-128"/>
              </a:rPr>
              <a:t> </a:t>
            </a:r>
            <a:r>
              <a:rPr lang="en-GB" dirty="0" smtClean="0">
                <a:latin typeface="Arial" pitchFamily="34" charset="0"/>
                <a:ea typeface="ＭＳ Ｐゴシック" pitchFamily="34" charset="-128"/>
              </a:rPr>
              <a:t>can be referred to as the absolute risk</a:t>
            </a:r>
            <a:r>
              <a:rPr lang="en-GB" baseline="0" dirty="0" smtClean="0">
                <a:latin typeface="Arial" pitchFamily="34" charset="0"/>
                <a:ea typeface="ＭＳ Ｐゴシック" pitchFamily="34" charset="-128"/>
              </a:rPr>
              <a:t> </a:t>
            </a:r>
            <a:r>
              <a:rPr lang="en-GB" dirty="0" smtClean="0">
                <a:latin typeface="Arial" pitchFamily="34" charset="0"/>
                <a:ea typeface="ＭＳ Ｐゴシック" pitchFamily="34" charset="-128"/>
              </a:rPr>
              <a:t>to differentiate it from relative risk which we will discuss shortly.</a:t>
            </a:r>
            <a:r>
              <a:rPr lang="en-US" dirty="0" smtClean="0">
                <a:latin typeface="Arial" pitchFamily="34" charset="0"/>
                <a:ea typeface="ＭＳ Ｐゴシック" pitchFamily="34" charset="-128"/>
              </a:rPr>
              <a:t> </a:t>
            </a:r>
            <a:r>
              <a:rPr lang="en-AU" dirty="0" smtClean="0"/>
              <a:t>Possible values for risk are from zero to 1 (or 0% to 100%). Suppose that 100 patients are treated with a new intervention and that 80 patients are cured of their disease and 20 patients are not cured of their disease.  The probability (risk) of being cured is 80/100 that is 80%.  The probability (risk) of not being cured is 20/100 that is 20%. Suppose that 100 patients are treated with a control  intervention and that 50 patients are cured of their disease and 50 patients are not cured of their disease. The probability (risk) of being cured is 50/100 that is 50%. The probability of not being cured is 50/100 that is 50%.</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t>126</a:t>
            </a:fld>
            <a:endParaRPr lang="en-AU" dirty="0"/>
          </a:p>
        </p:txBody>
      </p:sp>
    </p:spTree>
    <p:extLst>
      <p:ext uri="{BB962C8B-B14F-4D97-AF65-F5344CB8AC3E}">
        <p14:creationId xmlns:p14="http://schemas.microsoft.com/office/powerpoint/2010/main" val="39284767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Odds are the ratio of the probabilities of the two possible states of a binary variable. </a:t>
            </a:r>
            <a:r>
              <a:rPr lang="en-US" sz="2400" dirty="0" smtClean="0">
                <a:ea typeface="ＭＳ Ｐゴシック" pitchFamily="34" charset="-128"/>
              </a:rPr>
              <a:t>The odds refers to the </a:t>
            </a:r>
            <a:r>
              <a:rPr lang="en-GB" sz="2400" dirty="0" smtClean="0">
                <a:ea typeface="ＭＳ Ｐゴシック" pitchFamily="34" charset="-128"/>
              </a:rPr>
              <a:t>the probability an event will occur against the probability that it will not occur</a:t>
            </a:r>
            <a:r>
              <a:rPr lang="en-GB" sz="2400" baseline="0" dirty="0" smtClean="0">
                <a:ea typeface="ＭＳ Ｐゴシック" pitchFamily="34" charset="-128"/>
              </a:rPr>
              <a:t> </a:t>
            </a:r>
            <a:r>
              <a:rPr lang="en-US" dirty="0" smtClean="0">
                <a:latin typeface="Arial Narrow" pitchFamily="34" charset="0"/>
              </a:rPr>
              <a:t># times something happens/# times it does not happen</a:t>
            </a:r>
            <a:endParaRPr lang="en-US" sz="2000" dirty="0" smtClean="0">
              <a:latin typeface="Arial Narrow" pitchFamily="34" charset="0"/>
            </a:endParaRPr>
          </a:p>
          <a:p>
            <a:pPr marL="0" indent="0">
              <a:buNone/>
            </a:pPr>
            <a:endParaRPr lang="en-GB" sz="2400" dirty="0" smtClean="0">
              <a:ea typeface="ＭＳ Ｐゴシック" pitchFamily="34" charset="-128"/>
            </a:endParaRPr>
          </a:p>
          <a:p>
            <a:r>
              <a:rPr lang="en-AU" sz="2400" dirty="0" smtClean="0"/>
              <a:t>100 patients have a disease and are treated with a new treatment. 80 of the 100 patients are cured of their illness.</a:t>
            </a:r>
          </a:p>
          <a:p>
            <a:r>
              <a:rPr lang="en-AU" sz="2400" dirty="0" smtClean="0"/>
              <a:t>Odds of being cured:</a:t>
            </a:r>
            <a:r>
              <a:rPr lang="en-AU" sz="2400" baseline="0" dirty="0" smtClean="0"/>
              <a:t> </a:t>
            </a:r>
            <a:r>
              <a:rPr lang="en-AU" sz="2000" dirty="0" smtClean="0"/>
              <a:t>80/20</a:t>
            </a:r>
            <a:r>
              <a:rPr lang="en-AU" sz="2000" baseline="0" dirty="0" smtClean="0"/>
              <a:t> = </a:t>
            </a:r>
            <a:r>
              <a:rPr lang="en-AU" sz="2000" dirty="0" smtClean="0"/>
              <a:t>4.</a:t>
            </a:r>
          </a:p>
          <a:p>
            <a:pPr marL="0" marR="0" indent="0" algn="l" defTabSz="457200" rtl="0" eaLnBrk="1" fontAlgn="auto" latinLnBrk="0" hangingPunct="1">
              <a:lnSpc>
                <a:spcPct val="100000"/>
              </a:lnSpc>
              <a:spcBef>
                <a:spcPts val="0"/>
              </a:spcBef>
              <a:spcAft>
                <a:spcPts val="0"/>
              </a:spcAft>
              <a:buClrTx/>
              <a:buSzTx/>
              <a:buFontTx/>
              <a:buNone/>
              <a:tabLst/>
              <a:defRPr/>
            </a:pPr>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t>127</a:t>
            </a:fld>
            <a:endParaRPr lang="en-AU" dirty="0"/>
          </a:p>
        </p:txBody>
      </p:sp>
    </p:spTree>
    <p:extLst>
      <p:ext uri="{BB962C8B-B14F-4D97-AF65-F5344CB8AC3E}">
        <p14:creationId xmlns:p14="http://schemas.microsoft.com/office/powerpoint/2010/main" val="362011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Interpreting risk</a:t>
            </a:r>
            <a:r>
              <a:rPr lang="en-AU" baseline="0" dirty="0" smtClean="0"/>
              <a:t> and odds should be done carefully, as the two are not interchangeable.  </a:t>
            </a:r>
            <a:r>
              <a:rPr lang="en-AU" dirty="0" smtClean="0"/>
              <a:t>When an event is rare, the difference between odds and risk is small. Consider </a:t>
            </a:r>
            <a:r>
              <a:rPr lang="en-AU" baseline="0" dirty="0" smtClean="0"/>
              <a:t>10 people in a group of 100 who experienced a myocardial infarction (MI). </a:t>
            </a:r>
            <a:r>
              <a:rPr lang="en-AU" dirty="0" smtClean="0"/>
              <a:t>10/100 can be considered a low event rate,</a:t>
            </a:r>
            <a:r>
              <a:rPr lang="en-AU" baseline="0" dirty="0" smtClean="0"/>
              <a:t> and we can calculate that the risk was 0.1 and the odds were 0.11. The event rate is low and the risk and odds are similar. </a:t>
            </a:r>
          </a:p>
          <a:p>
            <a:endParaRPr lang="en-AU" baseline="0" dirty="0" smtClean="0"/>
          </a:p>
          <a:p>
            <a:r>
              <a:rPr lang="en-AU" baseline="0" dirty="0" smtClean="0"/>
              <a:t>When events are common however, the difference between odds and risk is large. Consider for example if 80 out of 100 participants experienced a MI. Calculating the risk, this is 80 out of the total number of participants 100, to give 0.8. Odds however is calculated by dividing the total number of MI events by the number of times the event did not happen. The odds of having a MI in this example is 4. </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128</a:t>
            </a:fld>
            <a:endParaRPr lang="en-AU" dirty="0">
              <a:solidFill>
                <a:prstClr val="black"/>
              </a:solidFill>
            </a:endParaRPr>
          </a:p>
        </p:txBody>
      </p:sp>
    </p:spTree>
    <p:extLst>
      <p:ext uri="{BB962C8B-B14F-4D97-AF65-F5344CB8AC3E}">
        <p14:creationId xmlns:p14="http://schemas.microsoft.com/office/powerpoint/2010/main" val="12467921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t>A two by two table is a useful tool for viewing study results and calculating effect measures.</a:t>
            </a:r>
            <a:r>
              <a:rPr lang="en-AU" baseline="0" dirty="0" smtClean="0"/>
              <a:t> </a:t>
            </a:r>
            <a:r>
              <a:rPr lang="en-AU" dirty="0" smtClean="0"/>
              <a:t>We are going to build</a:t>
            </a:r>
            <a:r>
              <a:rPr lang="en-AU" baseline="0" dirty="0" smtClean="0"/>
              <a:t> on a simple example of an controlled trial study design, where there are two groups, an experimental group that receives an intervention and a control group. One dichotomous outcome is measured, and is either present (YES) or absent (NO). We will use this example to work through the concepts or risk, odds, relative risk and odds ratio. </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129</a:t>
            </a:fld>
            <a:endParaRPr lang="en-AU" dirty="0">
              <a:solidFill>
                <a:prstClr val="black"/>
              </a:solidFill>
            </a:endParaRPr>
          </a:p>
        </p:txBody>
      </p:sp>
    </p:spTree>
    <p:extLst>
      <p:ext uri="{BB962C8B-B14F-4D97-AF65-F5344CB8AC3E}">
        <p14:creationId xmlns:p14="http://schemas.microsoft.com/office/powerpoint/2010/main" val="29386992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Risk </a:t>
            </a:r>
            <a:r>
              <a:rPr lang="en-AU" sz="1200" dirty="0" smtClean="0"/>
              <a:t>is a proportion of events that occur out of a total number of opportunities for an</a:t>
            </a:r>
            <a:r>
              <a:rPr lang="en-AU" sz="1200" baseline="0" dirty="0" smtClean="0"/>
              <a:t> </a:t>
            </a:r>
            <a:r>
              <a:rPr lang="en-AU" sz="1200" dirty="0" smtClean="0"/>
              <a:t>event to occur. In other words,</a:t>
            </a:r>
            <a:r>
              <a:rPr lang="en-AU" sz="1200" baseline="0" dirty="0" smtClean="0"/>
              <a:t> it is the number of participants who had an outcome over the total number of participants. </a:t>
            </a:r>
            <a:r>
              <a:rPr lang="en-AU" sz="1200" dirty="0" smtClean="0"/>
              <a:t> </a:t>
            </a:r>
          </a:p>
          <a:p>
            <a:endParaRPr lang="en-AU" sz="1200" dirty="0" smtClean="0"/>
          </a:p>
          <a:p>
            <a:r>
              <a:rPr lang="en-AU" sz="1200" dirty="0" smtClean="0"/>
              <a:t>Risk of an outcome in the experimental group is often referred to as the experimental event rate (EER). From the table, we</a:t>
            </a:r>
            <a:r>
              <a:rPr lang="en-AU" sz="1200" baseline="0" dirty="0" smtClean="0"/>
              <a:t> can see that this can be calculated by taking the number of participants who received the intervention and achieved an outcome (a) over the total number of participants in the intervention group (a + b). </a:t>
            </a:r>
          </a:p>
          <a:p>
            <a:endParaRPr lang="en-AU"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smtClean="0"/>
              <a:t>Risk of outcome in the control group is often referred to as the control event rate (CER). This</a:t>
            </a:r>
            <a:r>
              <a:rPr lang="en-AU" sz="1200" baseline="0" dirty="0" smtClean="0"/>
              <a:t> can be similarly derived by taking the number of participants who received a control intervention and who achieved an outcome (c) over the total number of participants in the control group (c + d). </a:t>
            </a:r>
          </a:p>
          <a:p>
            <a:endParaRPr lang="en-AU" dirty="0" smtClean="0"/>
          </a:p>
          <a:p>
            <a:r>
              <a:rPr lang="en-AU" dirty="0" smtClean="0"/>
              <a:t>It is important to note that despite</a:t>
            </a:r>
            <a:r>
              <a:rPr lang="en-AU" baseline="0" dirty="0" smtClean="0"/>
              <a:t> our negative connotations with the word risk, which in everyday use means risk of harm, risk here can also be used to describe a positive outcome, for example cure or remission. </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130</a:t>
            </a:fld>
            <a:endParaRPr lang="en-AU" dirty="0">
              <a:solidFill>
                <a:prstClr val="black"/>
              </a:solidFill>
            </a:endParaRPr>
          </a:p>
        </p:txBody>
      </p:sp>
    </p:spTree>
    <p:extLst>
      <p:ext uri="{BB962C8B-B14F-4D97-AF65-F5344CB8AC3E}">
        <p14:creationId xmlns:p14="http://schemas.microsoft.com/office/powerpoint/2010/main" val="30294234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Building</a:t>
            </a:r>
            <a:r>
              <a:rPr lang="en-AU" baseline="0" dirty="0" smtClean="0"/>
              <a:t> on our example, imagine a </a:t>
            </a:r>
            <a:r>
              <a:rPr lang="en-AU" dirty="0" smtClean="0"/>
              <a:t>trial investigating the effectiveness</a:t>
            </a:r>
            <a:r>
              <a:rPr lang="en-AU" baseline="0" dirty="0" smtClean="0"/>
              <a:t> of one drug (Drug A) compared with a second drug (Drug B) on myocardial infarction (MI) events in at-risk patients. Please note that the example used throughout this section is entirely hypothetical and is not meant to reflect effect sizes seen in real trials! </a:t>
            </a:r>
          </a:p>
          <a:p>
            <a:endParaRPr lang="en-AU" baseline="0" dirty="0" smtClean="0"/>
          </a:p>
          <a:p>
            <a:r>
              <a:rPr lang="en-AU" baseline="0" dirty="0" smtClean="0"/>
              <a:t>There are 100 patients in each group. In the group of patients given drug A, 10 patients experience a MI. </a:t>
            </a:r>
          </a:p>
          <a:p>
            <a:r>
              <a:rPr lang="en-AU" baseline="0" dirty="0" smtClean="0"/>
              <a:t>To calculate the EER, we take the number of patients with the event and divide by the total number of patients in the experimental group. The risk of MI in patients treated with Drug A is 0.1, which can also be expressed as a percentage and interpreted as a 10% risk of MI in patients given Drug A. </a:t>
            </a:r>
          </a:p>
          <a:p>
            <a:endParaRPr lang="en-AU" baseline="0" dirty="0" smtClean="0"/>
          </a:p>
          <a:p>
            <a:r>
              <a:rPr lang="en-AU" baseline="0" dirty="0" smtClean="0"/>
              <a:t>In the group of patients given Drug B, 22 patients experienced a MI. Following through the same calculation, we can see that there is a 22% risk of MI in patients given Drug B. </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smtClean="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131</a:t>
            </a:fld>
            <a:endParaRPr lang="en-AU" dirty="0">
              <a:solidFill>
                <a:prstClr val="black"/>
              </a:solidFill>
            </a:endParaRPr>
          </a:p>
        </p:txBody>
      </p:sp>
    </p:spTree>
    <p:extLst>
      <p:ext uri="{BB962C8B-B14F-4D97-AF65-F5344CB8AC3E}">
        <p14:creationId xmlns:p14="http://schemas.microsoft.com/office/powerpoint/2010/main" val="16680588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smtClean="0"/>
              <a:t>Odds</a:t>
            </a:r>
            <a:r>
              <a:rPr lang="en-AU" baseline="0" dirty="0" smtClean="0"/>
              <a:t> are the probability than an event will occur against the probability than an event will not occur. Regarding health-related outcomes, </a:t>
            </a:r>
            <a:r>
              <a:rPr lang="en-AU" dirty="0" smtClean="0"/>
              <a:t>this is the number of participants</a:t>
            </a:r>
            <a:r>
              <a:rPr lang="en-AU" baseline="0" dirty="0" smtClean="0"/>
              <a:t> given an intervention or control that achieve an outcome over the </a:t>
            </a:r>
            <a:r>
              <a:rPr lang="en-AU" dirty="0" smtClean="0"/>
              <a:t> number of participants in the same group who do not achieve</a:t>
            </a:r>
            <a:r>
              <a:rPr lang="en-AU" baseline="0" dirty="0" smtClean="0"/>
              <a:t> the outcome. </a:t>
            </a:r>
          </a:p>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baseline="0" dirty="0" smtClean="0"/>
          </a:p>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baseline="0" dirty="0" smtClean="0"/>
              <a:t>Looking at our example, we can see that for the intervention group, the odds can be calculated by the number of people who achieved the outcome (a) over the number of people who received the intervention and did not achieve the outcome (b). </a:t>
            </a:r>
          </a:p>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baseline="0" dirty="0" smtClean="0"/>
          </a:p>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sz="1200" dirty="0" smtClean="0"/>
              <a:t>In a group of 100 patients given Drug A, 10 patients had a MI.</a:t>
            </a:r>
            <a:r>
              <a:rPr lang="en-AU" sz="1200" baseline="0" dirty="0" smtClean="0"/>
              <a:t> </a:t>
            </a:r>
            <a:r>
              <a:rPr lang="en-AU" baseline="0" dirty="0" smtClean="0"/>
              <a:t>Therefore, if 10 people had an MI and 90 people did not, the odds of having an MI after taking Drug A are 10/90, or 0.11. </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pPr marL="342900" marR="0" lvl="2" indent="-34290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132</a:t>
            </a:fld>
            <a:endParaRPr lang="en-AU" dirty="0">
              <a:solidFill>
                <a:prstClr val="black"/>
              </a:solidFill>
            </a:endParaRPr>
          </a:p>
        </p:txBody>
      </p:sp>
    </p:spTree>
    <p:extLst>
      <p:ext uri="{BB962C8B-B14F-4D97-AF65-F5344CB8AC3E}">
        <p14:creationId xmlns:p14="http://schemas.microsoft.com/office/powerpoint/2010/main" val="16589306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t>Relative risk (RR, also known as the risk ratio) is the ratio of risk in one group (for example, intervention group) divided by the risk in another group (for example, control group). RR is used for dichotomous outcomes. RR is a relative type of effect size. The minimum theoretical possible value for RR is zero. The</a:t>
            </a:r>
            <a:r>
              <a:rPr lang="en-AU" baseline="0" dirty="0" smtClean="0"/>
              <a:t> m</a:t>
            </a:r>
            <a:r>
              <a:rPr lang="en-AU" dirty="0" smtClean="0"/>
              <a:t>aximum theoretical possible value for RR is plus infinity. A value of 1 for RR indicates no difference between compared groups. </a:t>
            </a:r>
            <a:r>
              <a:rPr lang="en-GB" dirty="0" smtClean="0">
                <a:latin typeface="Arial Narrow" pitchFamily="34" charset="0"/>
              </a:rPr>
              <a:t>It is important to know whether relative or absolute risk is being presented as this influences the way in which it is interpreted.</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r>
              <a:rPr lang="en-AU" sz="1200" b="0" i="0" kern="1200" dirty="0" smtClean="0">
                <a:solidFill>
                  <a:schemeClr val="tx1"/>
                </a:solidFill>
                <a:effectLst/>
                <a:latin typeface="+mn-lt"/>
                <a:ea typeface="+mn-ea"/>
                <a:cs typeface="+mn-cs"/>
              </a:rPr>
              <a:t>Tufanaru C, Munn Z, Stephenson M, Aromataris E. Fixed or random effects meta-analysis? Common methodological issues in systematic reviews of effectiveness,</a:t>
            </a:r>
            <a:r>
              <a:rPr lang="en-AU" sz="1200" b="0" i="0" kern="1200" baseline="0" dirty="0" smtClean="0">
                <a:solidFill>
                  <a:schemeClr val="tx1"/>
                </a:solidFill>
                <a:effectLst/>
                <a:latin typeface="+mn-lt"/>
                <a:ea typeface="+mn-ea"/>
                <a:cs typeface="+mn-cs"/>
              </a:rPr>
              <a:t> </a:t>
            </a:r>
            <a:r>
              <a:rPr lang="en-AU" sz="1200" b="0" i="0" kern="1200" dirty="0" smtClean="0">
                <a:solidFill>
                  <a:schemeClr val="tx1"/>
                </a:solidFill>
                <a:effectLst/>
                <a:latin typeface="+mn-lt"/>
                <a:ea typeface="+mn-ea"/>
                <a:cs typeface="+mn-cs"/>
              </a:rPr>
              <a:t>International Journal of Evidence-Based Healthcare.</a:t>
            </a:r>
            <a:r>
              <a:rPr lang="en-AU" sz="1200" b="0" i="0" kern="1200" baseline="0" dirty="0" smtClean="0">
                <a:solidFill>
                  <a:schemeClr val="tx1"/>
                </a:solidFill>
                <a:effectLst/>
                <a:latin typeface="+mn-lt"/>
                <a:ea typeface="+mn-ea"/>
                <a:cs typeface="+mn-cs"/>
              </a:rPr>
              <a:t> 2015;</a:t>
            </a:r>
            <a:r>
              <a:rPr lang="en-AU" sz="1200" b="0" i="0" kern="1200" dirty="0" smtClean="0">
                <a:solidFill>
                  <a:schemeClr val="tx1"/>
                </a:solidFill>
                <a:effectLst/>
                <a:latin typeface="+mn-lt"/>
                <a:ea typeface="+mn-ea"/>
                <a:cs typeface="+mn-cs"/>
              </a:rPr>
              <a:t>13(3), 196-207.</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p:txBody>
      </p:sp>
      <p:sp>
        <p:nvSpPr>
          <p:cNvPr id="4" name="Slide Number Placeholder 3"/>
          <p:cNvSpPr>
            <a:spLocks noGrp="1"/>
          </p:cNvSpPr>
          <p:nvPr>
            <p:ph type="sldNum" sz="quarter" idx="10"/>
          </p:nvPr>
        </p:nvSpPr>
        <p:spPr/>
        <p:txBody>
          <a:bodyPr/>
          <a:lstStyle/>
          <a:p>
            <a:fld id="{46070D0F-5340-490B-9974-FE09AB5A9F36}" type="slidenum">
              <a:rPr lang="en-AU" smtClean="0"/>
              <a:t>133</a:t>
            </a:fld>
            <a:endParaRPr lang="en-AU" dirty="0"/>
          </a:p>
        </p:txBody>
      </p:sp>
    </p:spTree>
    <p:extLst>
      <p:ext uri="{BB962C8B-B14F-4D97-AF65-F5344CB8AC3E}">
        <p14:creationId xmlns:p14="http://schemas.microsoft.com/office/powerpoint/2010/main" val="39746131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To</a:t>
            </a:r>
            <a:r>
              <a:rPr lang="en-AU" baseline="0" dirty="0" smtClean="0"/>
              <a:t> measure the relative effect of an intervention, the risk or odds of an outcome in an intervention group must be compared with the risk or odds of an outcome in a control group. These measures of effect are called relative risk and odds ratio, respectively.  First, we will look at the relative risk. The relative risk is the </a:t>
            </a:r>
            <a:r>
              <a:rPr lang="en-AU" dirty="0" smtClean="0"/>
              <a:t>ratio of risk of an event happening in one group and the risk of an event happening in another group. In healthcare, this will be the ratio between the risk of outcome in an intervention group</a:t>
            </a:r>
            <a:r>
              <a:rPr lang="en-AU" baseline="0" dirty="0" smtClean="0"/>
              <a:t> and the risk of the outcome in the control group, or the experimental event rate over the control event rate.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AU" baseline="0" dirty="0" smtClean="0"/>
              <a:t>In our example, we already calculated both the EER and the CER. So calculating the RR gives a value of 0.45. This can be interpreted as patients who take Drug A are 55% less likely to have a MI than patients who take Drug B. </a:t>
            </a:r>
            <a:endParaRPr lang="en-AU" dirty="0" smtClean="0"/>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134</a:t>
            </a:fld>
            <a:endParaRPr lang="en-AU" dirty="0">
              <a:solidFill>
                <a:prstClr val="black"/>
              </a:solidFill>
            </a:endParaRPr>
          </a:p>
        </p:txBody>
      </p:sp>
    </p:spTree>
    <p:extLst>
      <p:ext uri="{BB962C8B-B14F-4D97-AF65-F5344CB8AC3E}">
        <p14:creationId xmlns:p14="http://schemas.microsoft.com/office/powerpoint/2010/main" val="4114981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8E9E4714-6357-4CD2-B345-B0D56DEABA04}" type="slidenum">
              <a:rPr lang="en-GB" smtClean="0"/>
              <a:pPr>
                <a:defRPr/>
              </a:pPr>
              <a:t>19</a:t>
            </a:fld>
            <a:endParaRPr lang="en-GB"/>
          </a:p>
        </p:txBody>
      </p:sp>
    </p:spTree>
    <p:extLst>
      <p:ext uri="{BB962C8B-B14F-4D97-AF65-F5344CB8AC3E}">
        <p14:creationId xmlns:p14="http://schemas.microsoft.com/office/powerpoint/2010/main" val="2237121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t>Risk difference (RD) is defined as the difference between the risk in one group and the risk in the other group. RD is used for dichotomous outcomes. RD is an absolute type of effect size. The</a:t>
            </a:r>
            <a:r>
              <a:rPr lang="en-AU" baseline="0" dirty="0" smtClean="0"/>
              <a:t> m</a:t>
            </a:r>
            <a:r>
              <a:rPr lang="en-AU" dirty="0" smtClean="0"/>
              <a:t>inimum theoretical possible value for RD is -1. The maximum theoretical possible value for RD is +1. A value of zero for RD indicates no difference between compared groups.</a:t>
            </a:r>
          </a:p>
          <a:p>
            <a:endParaRPr lang="en-AU" dirty="0" smtClean="0"/>
          </a:p>
          <a:p>
            <a:r>
              <a:rPr lang="en-AU" sz="1200" dirty="0" smtClean="0"/>
              <a:t>From the previous example comparing Drug A with Drug B on MI in at-risk patients</a:t>
            </a:r>
            <a:r>
              <a:rPr lang="en-AU" sz="1200" baseline="0" dirty="0" smtClean="0"/>
              <a:t> we saw that</a:t>
            </a:r>
            <a:r>
              <a:rPr lang="en-AU" sz="1200" dirty="0" smtClean="0"/>
              <a:t> </a:t>
            </a:r>
            <a:r>
              <a:rPr lang="en-AU" sz="1200" baseline="0" dirty="0" smtClean="0"/>
              <a:t>t</a:t>
            </a:r>
            <a:r>
              <a:rPr lang="en-AU" baseline="0" dirty="0" smtClean="0"/>
              <a:t>he risk of MI in patients treated with Drug A was 0.1. and the risk of MI in patients given Drug B was 0.22. The risk difference is therefore -0.12. This can be interpreted as t</a:t>
            </a:r>
            <a:r>
              <a:rPr lang="en-AU" dirty="0" smtClean="0"/>
              <a:t>he </a:t>
            </a:r>
            <a:r>
              <a:rPr lang="en-AU" dirty="0" smtClean="0">
                <a:solidFill>
                  <a:prstClr val="black"/>
                </a:solidFill>
              </a:rPr>
              <a:t>absolute risk of MI was 12% less in the </a:t>
            </a:r>
            <a:r>
              <a:rPr lang="en-AU" sz="1200" dirty="0" smtClean="0"/>
              <a:t>group receiving Drug A </a:t>
            </a:r>
            <a:r>
              <a:rPr lang="en-AU" dirty="0" smtClean="0">
                <a:solidFill>
                  <a:prstClr val="black"/>
                </a:solidFill>
              </a:rPr>
              <a:t>than in the </a:t>
            </a:r>
            <a:r>
              <a:rPr lang="en-AU" sz="1200" dirty="0" smtClean="0"/>
              <a:t>group receiving Drug</a:t>
            </a:r>
            <a:r>
              <a:rPr lang="en-AU" dirty="0" smtClean="0">
                <a:solidFill>
                  <a:prstClr val="black"/>
                </a:solidFill>
              </a:rPr>
              <a:t>. </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t>135</a:t>
            </a:fld>
            <a:endParaRPr lang="en-AU" dirty="0"/>
          </a:p>
        </p:txBody>
      </p:sp>
    </p:spTree>
    <p:extLst>
      <p:ext uri="{BB962C8B-B14F-4D97-AF65-F5344CB8AC3E}">
        <p14:creationId xmlns:p14="http://schemas.microsoft.com/office/powerpoint/2010/main" val="41418504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Odds ratio (OR) is the ratio of the odds for a binary variable in two groups of subjects. The OR of the outcome being present is the ratio of the odds of the outcome being present in the intervention group and the odds of the outcome being present in the control group.</a:t>
            </a:r>
            <a:r>
              <a:rPr lang="en-AU" sz="1200" dirty="0" smtClean="0"/>
              <a:t> The minimum theoretical possible value for OR is zero</a:t>
            </a:r>
            <a:r>
              <a:rPr lang="en-AU" sz="1200" baseline="0" dirty="0" smtClean="0"/>
              <a:t> and the m</a:t>
            </a:r>
            <a:r>
              <a:rPr lang="en-AU" sz="1200" dirty="0" smtClean="0"/>
              <a:t>aximum theoretical possible value for OR is plus infinity.</a:t>
            </a:r>
            <a:r>
              <a:rPr lang="en-AU" sz="1200" baseline="0" dirty="0" smtClean="0"/>
              <a:t> </a:t>
            </a:r>
            <a:r>
              <a:rPr lang="en-AU" sz="1200" dirty="0" smtClean="0"/>
              <a:t>A value of 1 for OR indicates no difference between compared groups.</a:t>
            </a:r>
            <a:endParaRPr lang="en-AU" dirty="0" smtClean="0"/>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r>
              <a:rPr lang="en-AU" sz="1200" b="0" i="0" kern="1200" dirty="0" smtClean="0">
                <a:solidFill>
                  <a:schemeClr val="tx1"/>
                </a:solidFill>
                <a:effectLst/>
                <a:latin typeface="+mn-lt"/>
                <a:ea typeface="+mn-ea"/>
                <a:cs typeface="+mn-cs"/>
              </a:rPr>
              <a:t>Tufanaru C, Munn Z, Stephenson M, Aromataris E. Fixed or random effects meta-analysis? Common methodological issues in systematic reviews of effectiveness. International Journal of Evidence-Based Healthcare. 2015;13(3), 196-207.</a:t>
            </a:r>
          </a:p>
          <a:p>
            <a:pPr eaLnBrk="1" hangingPunct="1"/>
            <a:endParaRPr lang="en-US" i="0"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t>136</a:t>
            </a:fld>
            <a:endParaRPr lang="en-AU" dirty="0"/>
          </a:p>
        </p:txBody>
      </p:sp>
    </p:spTree>
    <p:extLst>
      <p:ext uri="{BB962C8B-B14F-4D97-AF65-F5344CB8AC3E}">
        <p14:creationId xmlns:p14="http://schemas.microsoft.com/office/powerpoint/2010/main" val="11409633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t>Similarly, the odds ratio (OR) is the ratio of the odds of an event or outcome in one group and the odds of an event or outcome</a:t>
            </a:r>
            <a:r>
              <a:rPr lang="en-AU" baseline="0" dirty="0" smtClean="0"/>
              <a:t> in another group. So in our example, it is the ratio of the odds of MI in the intervention group (Drug A) to the odds of MI in the control group (Drug B). We can see that the OR is 0.39, which can be interpreted as people who take Drug A are 61% less likely to have a MI than patients who take Drug B. </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137</a:t>
            </a:fld>
            <a:endParaRPr lang="en-AU" dirty="0">
              <a:solidFill>
                <a:prstClr val="black"/>
              </a:solidFill>
            </a:endParaRPr>
          </a:p>
        </p:txBody>
      </p:sp>
    </p:spTree>
    <p:extLst>
      <p:ext uri="{BB962C8B-B14F-4D97-AF65-F5344CB8AC3E}">
        <p14:creationId xmlns:p14="http://schemas.microsoft.com/office/powerpoint/2010/main" val="25503223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Because</a:t>
            </a:r>
            <a:r>
              <a:rPr lang="en-AU" baseline="0" dirty="0" smtClean="0"/>
              <a:t> the RR and OR are ratios, when they equal 1 (the null value), there is no difference between the two groups – and the risk or the odds of an outcome are the same in intervention and control groups. When the RR and OR are not equal to 1, this indicates that there is a difference between outcome in intervention and control groups.  </a:t>
            </a:r>
            <a:r>
              <a:rPr lang="en-AU" sz="1200" dirty="0" smtClean="0"/>
              <a:t>When the RR or OR  is less than 1, the outcome occurs less in the intervention group than the control group.</a:t>
            </a:r>
            <a:r>
              <a:rPr lang="en-AU" sz="1200" baseline="0" dirty="0" smtClean="0"/>
              <a:t> </a:t>
            </a:r>
            <a:r>
              <a:rPr lang="en-AU" sz="1200" dirty="0" smtClean="0"/>
              <a:t>When the RR or OR  is greater than 1, the outcome occurs more in the intervention group than the control group. </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smtClean="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138</a:t>
            </a:fld>
            <a:endParaRPr lang="en-AU" dirty="0">
              <a:solidFill>
                <a:prstClr val="black"/>
              </a:solidFill>
            </a:endParaRPr>
          </a:p>
        </p:txBody>
      </p:sp>
    </p:spTree>
    <p:extLst>
      <p:ext uri="{BB962C8B-B14F-4D97-AF65-F5344CB8AC3E}">
        <p14:creationId xmlns:p14="http://schemas.microsoft.com/office/powerpoint/2010/main" val="2691665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smtClean="0"/>
              <a:t>To indicate whether</a:t>
            </a:r>
            <a:r>
              <a:rPr lang="en-AU" sz="1200" baseline="0" dirty="0" smtClean="0"/>
              <a:t> an effect is statistically significant, RR and OR will </a:t>
            </a:r>
            <a:r>
              <a:rPr lang="en-AU" sz="1200" dirty="0" smtClean="0"/>
              <a:t>usually be presented with 95% Confidence Intervals (CIs) and a p value. </a:t>
            </a:r>
            <a:r>
              <a:rPr lang="en-AU" dirty="0" smtClean="0"/>
              <a:t>Confidence</a:t>
            </a:r>
            <a:r>
              <a:rPr lang="en-AU" baseline="0" dirty="0" smtClean="0"/>
              <a:t> intervals describe </a:t>
            </a:r>
            <a:r>
              <a:rPr lang="en-AU" dirty="0" smtClean="0"/>
              <a:t>the degree of uncertainty around that effect. </a:t>
            </a:r>
            <a:r>
              <a:rPr lang="en-AU" sz="1200" b="0" i="0" kern="1200" dirty="0" smtClean="0">
                <a:solidFill>
                  <a:schemeClr val="tx1"/>
                </a:solidFill>
                <a:effectLst/>
                <a:latin typeface="+mn-lt"/>
                <a:ea typeface="+mn-ea"/>
                <a:cs typeface="+mn-cs"/>
              </a:rPr>
              <a:t>A range of values within which we can be reasonably sure that the true effect actually lies is calculated.</a:t>
            </a:r>
            <a:r>
              <a:rPr lang="en-AU" sz="1200" b="0" i="0" kern="1200" baseline="0" dirty="0" smtClean="0">
                <a:solidFill>
                  <a:schemeClr val="tx1"/>
                </a:solidFill>
                <a:effectLst/>
                <a:latin typeface="+mn-lt"/>
                <a:ea typeface="+mn-ea"/>
                <a:cs typeface="+mn-cs"/>
              </a:rPr>
              <a:t> </a:t>
            </a:r>
            <a:r>
              <a:rPr lang="en-AU" sz="1200" dirty="0" smtClean="0"/>
              <a:t>When the 95% CIs cross the null value, the result is not statistically significant. When the 95% CIs do not cross the null value and p ≤ 0.05, the difference is statistically significant.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smtClean="0"/>
              <a:t>We</a:t>
            </a:r>
            <a:r>
              <a:rPr lang="en-AU" sz="1200" baseline="0" dirty="0" smtClean="0"/>
              <a:t> won’t go into how to calculate confidence intervals in this course, however from our example the 95% CIs are presented on the slide. We can see that our results show a statistically significant decrease in the event of MI in patients given Drug A compared to Drug B. </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smtClean="0"/>
          </a:p>
          <a:p>
            <a:endParaRPr lang="en-AU" sz="1200" dirty="0" smtClean="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139</a:t>
            </a:fld>
            <a:endParaRPr lang="en-AU" dirty="0">
              <a:solidFill>
                <a:prstClr val="black"/>
              </a:solidFill>
            </a:endParaRPr>
          </a:p>
        </p:txBody>
      </p:sp>
    </p:spTree>
    <p:extLst>
      <p:ext uri="{BB962C8B-B14F-4D97-AF65-F5344CB8AC3E}">
        <p14:creationId xmlns:p14="http://schemas.microsoft.com/office/powerpoint/2010/main" val="16597616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If you</a:t>
            </a:r>
            <a:r>
              <a:rPr lang="en-AU" baseline="0" dirty="0" smtClean="0">
                <a:latin typeface="+mn-lt"/>
                <a:ea typeface="Calibri"/>
                <a:cs typeface="Calibri"/>
              </a:rPr>
              <a:t> are able to conduct meta-analysis, you will need to decide what effect measure to use for dichotomous data. </a:t>
            </a:r>
          </a:p>
          <a:p>
            <a:pPr marL="0" marR="0" indent="0" algn="l" defTabSz="457200" rtl="0" eaLnBrk="1" fontAlgn="auto" latinLnBrk="0" hangingPunct="1">
              <a:lnSpc>
                <a:spcPct val="100000"/>
              </a:lnSpc>
              <a:spcBef>
                <a:spcPts val="0"/>
              </a:spcBef>
              <a:spcAft>
                <a:spcPts val="0"/>
              </a:spcAft>
              <a:buClrTx/>
              <a:buSzTx/>
              <a:buFontTx/>
              <a:buNone/>
              <a:tabLst/>
              <a:defRPr/>
            </a:pPr>
            <a:endParaRPr lang="en-AU" baseline="0" dirty="0" smtClean="0">
              <a:latin typeface="+mn-lt"/>
              <a:ea typeface="Calibri"/>
              <a:cs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Relative effect sizes such as the RR are easily misleading</a:t>
            </a:r>
            <a:r>
              <a:rPr lang="en-AU" baseline="0" dirty="0" smtClean="0">
                <a:latin typeface="+mn-lt"/>
                <a:ea typeface="Calibri"/>
                <a:cs typeface="Calibri"/>
              </a:rPr>
              <a:t> </a:t>
            </a:r>
            <a:r>
              <a:rPr lang="en-AU" dirty="0" smtClean="0">
                <a:latin typeface="+mn-lt"/>
                <a:ea typeface="Calibri"/>
                <a:cs typeface="Calibri"/>
              </a:rPr>
              <a:t>in the absence of appropriate contextual information</a:t>
            </a:r>
            <a:r>
              <a:rPr lang="en-AU" baseline="0" dirty="0" smtClean="0">
                <a:latin typeface="+mn-lt"/>
                <a:ea typeface="Calibri"/>
                <a:cs typeface="Calibri"/>
              </a:rPr>
              <a:t> </a:t>
            </a:r>
            <a:r>
              <a:rPr lang="en-AU" dirty="0" smtClean="0">
                <a:latin typeface="+mn-lt"/>
                <a:ea typeface="Calibri"/>
                <a:cs typeface="Calibri"/>
              </a:rPr>
              <a:t>regarding the risk (probability) of the outcome in</a:t>
            </a:r>
            <a:r>
              <a:rPr lang="en-AU" baseline="0" dirty="0" smtClean="0">
                <a:latin typeface="+mn-lt"/>
                <a:ea typeface="Calibri"/>
                <a:cs typeface="Calibri"/>
              </a:rPr>
              <a:t> </a:t>
            </a:r>
            <a:r>
              <a:rPr lang="en-AU" dirty="0" smtClean="0">
                <a:latin typeface="+mn-lt"/>
                <a:ea typeface="Calibri"/>
                <a:cs typeface="Calibri"/>
              </a:rPr>
              <a:t>absence of any intervention, and the absolute difference</a:t>
            </a:r>
            <a:r>
              <a:rPr lang="en-AU" baseline="0" dirty="0" smtClean="0">
                <a:latin typeface="+mn-lt"/>
                <a:ea typeface="Calibri"/>
                <a:cs typeface="Calibri"/>
              </a:rPr>
              <a:t> </a:t>
            </a:r>
            <a:r>
              <a:rPr lang="en-AU" dirty="0" smtClean="0">
                <a:latin typeface="+mn-lt"/>
                <a:ea typeface="Calibri"/>
                <a:cs typeface="Calibri"/>
              </a:rPr>
              <a:t>of the risk (probability) of the outcome between those</a:t>
            </a:r>
            <a:r>
              <a:rPr lang="en-AU" baseline="0" dirty="0" smtClean="0">
                <a:latin typeface="+mn-lt"/>
                <a:ea typeface="Calibri"/>
                <a:cs typeface="Calibri"/>
              </a:rPr>
              <a:t> </a:t>
            </a:r>
            <a:r>
              <a:rPr lang="en-AU" dirty="0" smtClean="0">
                <a:latin typeface="+mn-lt"/>
                <a:ea typeface="Calibri"/>
                <a:cs typeface="Calibri"/>
              </a:rPr>
              <a:t>receiving an intervention and those receiving a different</a:t>
            </a:r>
            <a:r>
              <a:rPr lang="en-AU" baseline="0" dirty="0" smtClean="0">
                <a:latin typeface="+mn-lt"/>
                <a:ea typeface="Calibri"/>
                <a:cs typeface="Calibri"/>
              </a:rPr>
              <a:t> </a:t>
            </a:r>
            <a:r>
              <a:rPr lang="en-AU" dirty="0" smtClean="0">
                <a:latin typeface="+mn-lt"/>
                <a:ea typeface="Calibri"/>
                <a:cs typeface="Calibri"/>
              </a:rPr>
              <a:t>intervention or control. The RR only indicates the risk (probability)</a:t>
            </a:r>
            <a:r>
              <a:rPr lang="en-AU" baseline="0" dirty="0" smtClean="0">
                <a:latin typeface="+mn-lt"/>
                <a:ea typeface="Calibri"/>
                <a:cs typeface="Calibri"/>
              </a:rPr>
              <a:t> </a:t>
            </a:r>
            <a:r>
              <a:rPr lang="en-AU" dirty="0" smtClean="0">
                <a:latin typeface="+mn-lt"/>
                <a:ea typeface="Calibri"/>
                <a:cs typeface="Calibri"/>
              </a:rPr>
              <a:t>in the intervention group compared with the control</a:t>
            </a:r>
            <a:r>
              <a:rPr lang="en-AU" baseline="0" dirty="0" smtClean="0">
                <a:latin typeface="+mn-lt"/>
                <a:ea typeface="Calibri"/>
                <a:cs typeface="Calibri"/>
              </a:rPr>
              <a:t> </a:t>
            </a:r>
            <a:r>
              <a:rPr lang="en-AU" dirty="0" smtClean="0">
                <a:latin typeface="+mn-lt"/>
                <a:ea typeface="Calibri"/>
                <a:cs typeface="Calibri"/>
              </a:rPr>
              <a:t>group, for example, an RR of 0.5 indicates that the risk</a:t>
            </a:r>
            <a:r>
              <a:rPr lang="en-AU" baseline="0" dirty="0" smtClean="0">
                <a:latin typeface="+mn-lt"/>
                <a:ea typeface="Calibri"/>
                <a:cs typeface="Calibri"/>
              </a:rPr>
              <a:t> </a:t>
            </a:r>
            <a:r>
              <a:rPr lang="en-AU" dirty="0" smtClean="0">
                <a:latin typeface="+mn-lt"/>
                <a:ea typeface="Calibri"/>
                <a:cs typeface="Calibri"/>
              </a:rPr>
              <a:t>(probability) is reduced by half in the intervention group. The RD assists to put the RR into context. For example, an</a:t>
            </a:r>
            <a:r>
              <a:rPr lang="en-AU" baseline="0" dirty="0" smtClean="0">
                <a:latin typeface="+mn-lt"/>
                <a:ea typeface="Calibri"/>
                <a:cs typeface="Calibri"/>
              </a:rPr>
              <a:t> </a:t>
            </a:r>
            <a:r>
              <a:rPr lang="en-AU" dirty="0" smtClean="0">
                <a:latin typeface="+mn-lt"/>
                <a:ea typeface="Calibri"/>
                <a:cs typeface="Calibri"/>
              </a:rPr>
              <a:t>RR of 0.5 may mean the risk (probability) has reduced</a:t>
            </a:r>
            <a:r>
              <a:rPr lang="en-AU" baseline="0" dirty="0" smtClean="0">
                <a:latin typeface="+mn-lt"/>
                <a:ea typeface="Calibri"/>
                <a:cs typeface="Calibri"/>
              </a:rPr>
              <a:t> </a:t>
            </a:r>
            <a:r>
              <a:rPr lang="en-AU" dirty="0" smtClean="0">
                <a:latin typeface="+mn-lt"/>
                <a:ea typeface="Calibri"/>
                <a:cs typeface="Calibri"/>
              </a:rPr>
              <a:t>from 80% in the control group to 40% in the experimental group corresponding to a considerable RD of 40%.</a:t>
            </a:r>
            <a:r>
              <a:rPr lang="en-AU" baseline="0" dirty="0" smtClean="0">
                <a:latin typeface="+mn-lt"/>
                <a:ea typeface="Calibri"/>
                <a:cs typeface="Calibri"/>
              </a:rPr>
              <a:t> </a:t>
            </a:r>
            <a:r>
              <a:rPr lang="en-AU" dirty="0" smtClean="0">
                <a:latin typeface="+mn-lt"/>
                <a:ea typeface="Calibri"/>
                <a:cs typeface="Calibri"/>
              </a:rPr>
              <a:t>Alternatively, an RR of 0.5 could mean that the risk has</a:t>
            </a:r>
            <a:r>
              <a:rPr lang="en-AU" baseline="0" dirty="0" smtClean="0">
                <a:latin typeface="+mn-lt"/>
                <a:ea typeface="Calibri"/>
                <a:cs typeface="Calibri"/>
              </a:rPr>
              <a:t> </a:t>
            </a:r>
            <a:r>
              <a:rPr lang="en-AU" dirty="0" smtClean="0">
                <a:latin typeface="+mn-lt"/>
                <a:ea typeface="Calibri"/>
                <a:cs typeface="Calibri"/>
              </a:rPr>
              <a:t>reduced from 0.8% in the control group to 0.4% in the</a:t>
            </a:r>
            <a:r>
              <a:rPr lang="en-AU" baseline="0" dirty="0" smtClean="0">
                <a:latin typeface="+mn-lt"/>
                <a:ea typeface="Calibri"/>
                <a:cs typeface="Calibri"/>
              </a:rPr>
              <a:t> </a:t>
            </a:r>
            <a:r>
              <a:rPr lang="en-AU" dirty="0" smtClean="0">
                <a:latin typeface="+mn-lt"/>
                <a:ea typeface="Calibri"/>
                <a:cs typeface="Calibri"/>
              </a:rPr>
              <a:t>experimental group, an RD of only 0.4%. </a:t>
            </a:r>
          </a:p>
          <a:p>
            <a:pPr marL="0" marR="0" indent="0" algn="l" defTabSz="457200" rtl="0" eaLnBrk="1" fontAlgn="auto" latinLnBrk="0" hangingPunct="1">
              <a:lnSpc>
                <a:spcPct val="100000"/>
              </a:lnSpc>
              <a:spcBef>
                <a:spcPts val="0"/>
              </a:spcBef>
              <a:spcAft>
                <a:spcPts val="0"/>
              </a:spcAft>
              <a:buClrTx/>
              <a:buSzTx/>
              <a:buFontTx/>
              <a:buNone/>
              <a:tabLst/>
              <a:defRPr/>
            </a:pPr>
            <a:endParaRPr lang="en-AU" dirty="0" smtClean="0">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rPr>
              <a:t>Fleiss</a:t>
            </a:r>
            <a:r>
              <a:rPr lang="en-AU" baseline="0" dirty="0" smtClean="0">
                <a:latin typeface="+mn-lt"/>
              </a:rPr>
              <a:t> </a:t>
            </a:r>
            <a:r>
              <a:rPr lang="en-AU" dirty="0" smtClean="0">
                <a:latin typeface="+mn-lt"/>
              </a:rPr>
              <a:t>discussed</a:t>
            </a:r>
            <a:r>
              <a:rPr lang="en-AU" baseline="0" dirty="0" smtClean="0">
                <a:latin typeface="+mn-lt"/>
              </a:rPr>
              <a:t> </a:t>
            </a:r>
            <a:r>
              <a:rPr lang="en-AU" dirty="0" smtClean="0">
                <a:latin typeface="+mn-lt"/>
              </a:rPr>
              <a:t>the statistical properties of the OR and concluded that</a:t>
            </a:r>
            <a:r>
              <a:rPr lang="en-AU" baseline="0" dirty="0" smtClean="0">
                <a:latin typeface="+mn-lt"/>
              </a:rPr>
              <a:t> </a:t>
            </a:r>
            <a:r>
              <a:rPr lang="en-AU" dirty="0" smtClean="0">
                <a:latin typeface="+mn-lt"/>
              </a:rPr>
              <a:t>the OR is the preferred effect size for the computation</a:t>
            </a:r>
            <a:r>
              <a:rPr lang="en-AU" baseline="0" dirty="0" smtClean="0">
                <a:latin typeface="+mn-lt"/>
              </a:rPr>
              <a:t> </a:t>
            </a:r>
            <a:r>
              <a:rPr lang="en-AU" dirty="0" smtClean="0">
                <a:latin typeface="+mn-lt"/>
              </a:rPr>
              <a:t>phase of the meta-analysis of binary data regardless of</a:t>
            </a:r>
            <a:r>
              <a:rPr lang="en-AU" baseline="0" dirty="0" smtClean="0">
                <a:latin typeface="+mn-lt"/>
              </a:rPr>
              <a:t> </a:t>
            </a:r>
            <a:r>
              <a:rPr lang="en-AU" dirty="0" smtClean="0">
                <a:latin typeface="+mn-lt"/>
              </a:rPr>
              <a:t>the design of the studies. We agree with this</a:t>
            </a:r>
            <a:r>
              <a:rPr lang="en-AU" baseline="0" dirty="0" smtClean="0">
                <a:latin typeface="+mn-lt"/>
              </a:rPr>
              <a:t> </a:t>
            </a:r>
            <a:r>
              <a:rPr lang="en-AU" dirty="0" smtClean="0">
                <a:latin typeface="+mn-lt"/>
              </a:rPr>
              <a:t>position that OR should be used as the preferred effect</a:t>
            </a:r>
            <a:r>
              <a:rPr lang="en-AU" baseline="0" dirty="0" smtClean="0">
                <a:latin typeface="+mn-lt"/>
              </a:rPr>
              <a:t> </a:t>
            </a:r>
            <a:r>
              <a:rPr lang="en-AU" dirty="0" smtClean="0">
                <a:latin typeface="+mn-lt"/>
              </a:rPr>
              <a:t>size whenever possible for the computation phase of the</a:t>
            </a:r>
            <a:r>
              <a:rPr lang="en-AU" baseline="0" dirty="0" smtClean="0">
                <a:latin typeface="+mn-lt"/>
              </a:rPr>
              <a:t> </a:t>
            </a:r>
            <a:r>
              <a:rPr lang="en-AU" dirty="0" smtClean="0">
                <a:latin typeface="+mn-lt"/>
              </a:rPr>
              <a:t>meta-analysis of binary data. However, there is no universal agreement on this issue, and others prefer the RR</a:t>
            </a:r>
            <a:r>
              <a:rPr lang="en-AU" baseline="0" dirty="0" smtClean="0">
                <a:latin typeface="+mn-lt"/>
              </a:rPr>
              <a:t> </a:t>
            </a:r>
            <a:r>
              <a:rPr lang="en-AU" dirty="0" smtClean="0">
                <a:latin typeface="+mn-lt"/>
              </a:rPr>
              <a:t>over 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AU" dirty="0" smtClean="0">
              <a:latin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rPr>
              <a:t>Reviewers should be aware that OR is not easily</a:t>
            </a:r>
            <a:r>
              <a:rPr lang="en-AU" baseline="0" dirty="0" smtClean="0">
                <a:latin typeface="+mn-lt"/>
              </a:rPr>
              <a:t> </a:t>
            </a:r>
            <a:r>
              <a:rPr lang="en-AU" dirty="0" smtClean="0">
                <a:latin typeface="+mn-lt"/>
              </a:rPr>
              <a:t>interpretable, and they should be mindful of providing</a:t>
            </a:r>
            <a:r>
              <a:rPr lang="en-AU" baseline="0" dirty="0" smtClean="0">
                <a:latin typeface="+mn-lt"/>
              </a:rPr>
              <a:t> </a:t>
            </a:r>
            <a:r>
              <a:rPr lang="en-AU" dirty="0" smtClean="0">
                <a:latin typeface="+mn-lt"/>
              </a:rPr>
              <a:t>accurate and explicit interpretation of the ORs computed</a:t>
            </a:r>
            <a:r>
              <a:rPr lang="en-AU" baseline="0" dirty="0" smtClean="0">
                <a:latin typeface="+mn-lt"/>
              </a:rPr>
              <a:t> </a:t>
            </a:r>
            <a:r>
              <a:rPr lang="en-AU" dirty="0" smtClean="0">
                <a:latin typeface="+mn-lt"/>
              </a:rPr>
              <a:t>in meta-analysis.</a:t>
            </a:r>
            <a:r>
              <a:rPr lang="en-AU" dirty="0" smtClean="0">
                <a:latin typeface="+mn-lt"/>
                <a:ea typeface="Calibri"/>
                <a:cs typeface="Calibri"/>
              </a:rPr>
              <a:t> If reviewers do choose to use the RR, ideally they should also</a:t>
            </a:r>
            <a:r>
              <a:rPr lang="en-AU" baseline="0" dirty="0" smtClean="0">
                <a:latin typeface="+mn-lt"/>
                <a:ea typeface="Calibri"/>
                <a:cs typeface="Calibri"/>
              </a:rPr>
              <a:t> </a:t>
            </a:r>
            <a:r>
              <a:rPr lang="en-AU" dirty="0" smtClean="0">
                <a:latin typeface="+mn-lt"/>
                <a:ea typeface="Calibri"/>
                <a:cs typeface="Calibri"/>
              </a:rPr>
              <a:t>report the absolute RD effect size. </a:t>
            </a:r>
          </a:p>
          <a:p>
            <a:pPr marL="0" marR="0" indent="0" algn="l" defTabSz="457200" rtl="0" eaLnBrk="1" fontAlgn="auto" latinLnBrk="0" hangingPunct="1">
              <a:lnSpc>
                <a:spcPct val="100000"/>
              </a:lnSpc>
              <a:spcBef>
                <a:spcPts val="0"/>
              </a:spcBef>
              <a:spcAft>
                <a:spcPts val="0"/>
              </a:spcAft>
              <a:buClrTx/>
              <a:buSzTx/>
              <a:buFontTx/>
              <a:buNone/>
              <a:tabLst/>
              <a:defRPr/>
            </a:pPr>
            <a:endParaRPr lang="en-AU" dirty="0" smtClean="0">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AU" dirty="0" smtClean="0"/>
          </a:p>
          <a:p>
            <a:pPr eaLnBrk="1" hangingPunct="1">
              <a:spcBef>
                <a:spcPts val="600"/>
              </a:spcBef>
              <a:buFontTx/>
              <a:buNone/>
            </a:pPr>
            <a:r>
              <a:rPr lang="en-AU" dirty="0" smtClean="0">
                <a:latin typeface="+mn-lt"/>
                <a:ea typeface="Calibri"/>
                <a:cs typeface="Calibri"/>
              </a:rPr>
              <a:t>REFERENCES:</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i="0" kern="1200" dirty="0" smtClean="0">
                <a:solidFill>
                  <a:schemeClr val="tx1"/>
                </a:solidFill>
                <a:effectLst/>
                <a:latin typeface="+mn-lt"/>
                <a:ea typeface="+mn-ea"/>
                <a:cs typeface="+mn-cs"/>
              </a:rPr>
              <a:t>Tufanaru C, Munn Z, Stephenson M, Aromataris E. Fixed or random effects meta-analysis? Common methodological issues in systematic reviews of effectiveness, International Journal of Evidence-Based Healthcare. 2015;13(3): 196-207.</a:t>
            </a:r>
            <a:endParaRPr lang="en-US" dirty="0" smtClean="0">
              <a:latin typeface="+mn-lt"/>
              <a:cs typeface="MS PGothic" pitchFamily="34" charset="-128"/>
            </a:endParaRP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F48ED067-4CA3-4EF3-A45B-347AD90B742C}" type="slidenum">
              <a:rPr lang="en-AU" smtClean="0"/>
              <a:pPr/>
              <a:t>140</a:t>
            </a:fld>
            <a:endParaRPr lang="en-AU" dirty="0"/>
          </a:p>
        </p:txBody>
      </p:sp>
    </p:spTree>
    <p:extLst>
      <p:ext uri="{BB962C8B-B14F-4D97-AF65-F5344CB8AC3E}">
        <p14:creationId xmlns:p14="http://schemas.microsoft.com/office/powerpoint/2010/main" val="28556688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Now that we have covered dichotomous</a:t>
            </a:r>
            <a:r>
              <a:rPr lang="en-AU" baseline="0" dirty="0" smtClean="0"/>
              <a:t> data, we will discuss c</a:t>
            </a:r>
            <a:r>
              <a:rPr lang="en-AU" dirty="0" smtClean="0"/>
              <a:t>ontinuous data. Continuous data refer to outcomes</a:t>
            </a:r>
            <a:r>
              <a:rPr lang="en-AU" baseline="0" dirty="0" smtClean="0"/>
              <a:t> where data can be any value along a given range. For example, weight measured in kg or as BMI, length of stay in a hospital, or blood pressure are all continuous outcomes. To estimate the effect of an intervention on a continuous outcome, the mean value of the outcome for all participants in a group are measured and the dispersion around the mean is calculated, usually as a standard deviation.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AU" baseline="0" dirty="0" smtClean="0"/>
              <a:t>One way of measuring the difference of a continuous outcome between an experimental group and a control group is to calculate the difference in the mean values of the outcome in each group. The mean difference gives an estimate </a:t>
            </a:r>
            <a:r>
              <a:rPr lang="en-AU" dirty="0" smtClean="0"/>
              <a:t>of the amount that an outcome is changed by an intervention compared with a control.</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marL="0" marR="0" lvl="0" indent="0" algn="l" defTabSz="457200" rtl="0" eaLnBrk="1" fontAlgn="auto" latinLnBrk="0" hangingPunct="1">
              <a:lnSpc>
                <a:spcPct val="100000"/>
              </a:lnSpc>
              <a:spcBef>
                <a:spcPts val="0"/>
              </a:spcBef>
              <a:spcAft>
                <a:spcPts val="0"/>
              </a:spcAft>
              <a:buClrTx/>
              <a:buSzTx/>
              <a:buFontTx/>
              <a:buNone/>
              <a:tabLst/>
              <a:defRPr/>
            </a:pPr>
            <a:r>
              <a:rPr lang="en-AU" dirty="0" smtClean="0"/>
              <a:t>If</a:t>
            </a:r>
            <a:r>
              <a:rPr lang="en-AU" baseline="0" dirty="0" smtClean="0"/>
              <a:t> we refer to o</a:t>
            </a:r>
            <a:r>
              <a:rPr lang="en-AU" dirty="0" smtClean="0"/>
              <a:t>ur previous example that investigated the effectiveness</a:t>
            </a:r>
            <a:r>
              <a:rPr lang="en-AU" baseline="0" dirty="0" smtClean="0"/>
              <a:t> of Drug A compared with Drug B on myocardial infarction in at-risk patients, lets say that the trial also investigating the effectiveness of Drug A compared with Drug B on serum triglyceride levels – which is a continuous outcome. The serum triglyceride levels of participants in each group can be measured, and the mean value of 100 patients in each group calculated along with the standard deviation. </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pPr marL="0" lvl="2" indent="0">
              <a:buFont typeface="Arial" panose="020B0604020202020204" pitchFamily="34" charset="0"/>
              <a:buNone/>
            </a:pPr>
            <a:endParaRPr lang="en-AU" sz="2200"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141</a:t>
            </a:fld>
            <a:endParaRPr lang="en-AU" dirty="0">
              <a:solidFill>
                <a:prstClr val="black"/>
              </a:solidFill>
            </a:endParaRPr>
          </a:p>
        </p:txBody>
      </p:sp>
    </p:spTree>
    <p:extLst>
      <p:ext uri="{BB962C8B-B14F-4D97-AF65-F5344CB8AC3E}">
        <p14:creationId xmlns:p14="http://schemas.microsoft.com/office/powerpoint/2010/main" val="8118045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Weighted mean difference (WMD) or</a:t>
            </a:r>
            <a:r>
              <a:rPr lang="en-AU" baseline="0" dirty="0" smtClean="0"/>
              <a:t> d</a:t>
            </a:r>
            <a:r>
              <a:rPr lang="en-AU" dirty="0" smtClean="0"/>
              <a:t>ifference of means  is used for continuous outcomes if all studies included in meta-analysis measured the same outcome on the same measurement instrument. The results are expressed in the natural (clinical) units used for the measurement instrument. </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marL="171450" indent="-171450" eaLnBrk="1" hangingPunct="1">
              <a:buFont typeface="Arial" panose="020B0604020202020204" pitchFamily="34" charset="0"/>
              <a:buChar char="•"/>
            </a:pPr>
            <a:r>
              <a:rPr lang="en-US" dirty="0" smtClean="0">
                <a:latin typeface="+mn-lt"/>
                <a:cs typeface="MS PGothic" pitchFamily="34" charset="-128"/>
              </a:rPr>
              <a:t>All</a:t>
            </a:r>
            <a:r>
              <a:rPr lang="en-US" baseline="0" dirty="0" smtClean="0">
                <a:latin typeface="+mn-lt"/>
                <a:cs typeface="MS PGothic" pitchFamily="34" charset="-128"/>
              </a:rPr>
              <a:t> studies measured depression using the Beck Depression Beck Depression Inventory</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smtClean="0"/>
          </a:p>
          <a:p>
            <a:endParaRPr lang="en-AU" dirty="0" smtClean="0"/>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142</a:t>
            </a:fld>
            <a:endParaRPr lang="en-AU" dirty="0">
              <a:solidFill>
                <a:prstClr val="black"/>
              </a:solidFill>
            </a:endParaRPr>
          </a:p>
        </p:txBody>
      </p:sp>
    </p:spTree>
    <p:extLst>
      <p:ext uri="{BB962C8B-B14F-4D97-AF65-F5344CB8AC3E}">
        <p14:creationId xmlns:p14="http://schemas.microsoft.com/office/powerpoint/2010/main" val="3160343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The standardized mean difference (SMD) is used for continuous outcomes if studies included in meta-analysis measured the same outcome but on different measurement instruments. The results are expressed in units of standard deviation. </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marL="171450" indent="-171450" eaLnBrk="1" hangingPunct="1">
              <a:buFont typeface="Arial" panose="020B0604020202020204" pitchFamily="34" charset="0"/>
              <a:buChar char="•"/>
            </a:pPr>
            <a:r>
              <a:rPr lang="en-US" dirty="0" smtClean="0">
                <a:latin typeface="+mn-lt"/>
                <a:cs typeface="MS PGothic" pitchFamily="34" charset="-128"/>
              </a:rPr>
              <a:t>A variety of measurement</a:t>
            </a:r>
            <a:r>
              <a:rPr lang="en-US" baseline="0" dirty="0" smtClean="0">
                <a:latin typeface="+mn-lt"/>
                <a:cs typeface="MS PGothic" pitchFamily="34" charset="-128"/>
              </a:rPr>
              <a:t> instruments were used e.g. Beck Depression Inventory, Hamilton Depression Rating Scale, </a:t>
            </a:r>
            <a:r>
              <a:rPr lang="en-AU" sz="1200" b="0" i="0" kern="1200" dirty="0" smtClean="0">
                <a:solidFill>
                  <a:schemeClr val="tx1"/>
                </a:solidFill>
                <a:effectLst/>
                <a:latin typeface="+mn-lt"/>
                <a:ea typeface="+mn-ea"/>
                <a:cs typeface="+mn-cs"/>
              </a:rPr>
              <a:t>Geriatric Depression Scale (GDS) </a:t>
            </a:r>
            <a:r>
              <a:rPr lang="en-US" baseline="0" dirty="0" smtClean="0">
                <a:latin typeface="+mn-lt"/>
                <a:cs typeface="MS PGothic" pitchFamily="34" charset="-128"/>
              </a:rPr>
              <a:t> </a:t>
            </a:r>
            <a:endParaRPr lang="en-US" dirty="0" smtClean="0">
              <a:latin typeface="+mn-lt"/>
              <a:cs typeface="MS PGothic" pitchFamily="34" charset="-128"/>
            </a:endParaRP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smtClean="0"/>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143</a:t>
            </a:fld>
            <a:endParaRPr lang="en-AU" dirty="0">
              <a:solidFill>
                <a:prstClr val="black"/>
              </a:solidFill>
            </a:endParaRPr>
          </a:p>
        </p:txBody>
      </p:sp>
    </p:spTree>
    <p:extLst>
      <p:ext uri="{BB962C8B-B14F-4D97-AF65-F5344CB8AC3E}">
        <p14:creationId xmlns:p14="http://schemas.microsoft.com/office/powerpoint/2010/main" val="26143874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latin typeface="+mn-lt"/>
                <a:ea typeface="Calibri"/>
                <a:cs typeface="Calibri"/>
              </a:rPr>
              <a:t>SLIDE EXPLANATION:</a:t>
            </a:r>
          </a:p>
          <a:p>
            <a:r>
              <a:rPr lang="en-AU" dirty="0" smtClean="0"/>
              <a:t>Both WMD and SMD are absolute types of effect sizes.</a:t>
            </a:r>
            <a:r>
              <a:rPr lang="en-AU" baseline="0" dirty="0" smtClean="0"/>
              <a:t> The m</a:t>
            </a:r>
            <a:r>
              <a:rPr lang="en-AU" dirty="0" smtClean="0"/>
              <a:t>inimum theoretical possible value for both WMD and SMD is minus infinity.</a:t>
            </a:r>
            <a:r>
              <a:rPr lang="en-AU" baseline="0" dirty="0" smtClean="0"/>
              <a:t> The m</a:t>
            </a:r>
            <a:r>
              <a:rPr lang="en-AU" dirty="0" smtClean="0"/>
              <a:t>aximum theoretical possible value for both WMD and SMD is plus infinity. A value of zero for both WMD and SMD indicates no difference between compared groups.</a:t>
            </a:r>
          </a:p>
          <a:p>
            <a:endParaRPr lang="en-AU" dirty="0" smtClean="0"/>
          </a:p>
          <a:p>
            <a:pPr eaLnBrk="1" hangingPunct="1">
              <a:spcBef>
                <a:spcPts val="600"/>
              </a:spcBef>
              <a:buFontTx/>
              <a:buNone/>
            </a:pPr>
            <a:r>
              <a:rPr lang="en-AU" dirty="0" smtClean="0">
                <a:latin typeface="+mn-lt"/>
                <a:ea typeface="Calibri"/>
                <a:cs typeface="Calibri"/>
              </a:rPr>
              <a:t>REFERENCES: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EXAMPLES:</a:t>
            </a:r>
          </a:p>
          <a:p>
            <a:pPr eaLnBrk="1" hangingPunct="1"/>
            <a:endParaRPr lang="en-US" dirty="0" smtClean="0">
              <a:latin typeface="+mn-lt"/>
              <a:cs typeface="MS PGothic" pitchFamily="34" charset="-128"/>
            </a:endParaRPr>
          </a:p>
          <a:p>
            <a:pPr eaLnBrk="1" hangingPunct="1"/>
            <a:r>
              <a:rPr lang="en-US" dirty="0" smtClean="0">
                <a:latin typeface="+mn-lt"/>
                <a:cs typeface="MS PGothic" pitchFamily="34" charset="-128"/>
              </a:rPr>
              <a:t>DISCUSSION</a:t>
            </a:r>
            <a:r>
              <a:rPr lang="en-US" baseline="0" dirty="0" smtClean="0">
                <a:latin typeface="+mn-lt"/>
                <a:cs typeface="MS PGothic" pitchFamily="34" charset="-128"/>
              </a:rPr>
              <a:t> POINTS AND QUESTIONS FOR THE CLASS:</a:t>
            </a:r>
            <a:endParaRPr lang="en-US" dirty="0" smtClean="0">
              <a:latin typeface="+mn-lt"/>
              <a:cs typeface="MS PGothic" pitchFamily="34" charset="-128"/>
            </a:endParaRPr>
          </a:p>
          <a:p>
            <a:endParaRPr lang="en-AU" dirty="0"/>
          </a:p>
        </p:txBody>
      </p:sp>
      <p:sp>
        <p:nvSpPr>
          <p:cNvPr id="4" name="Slide Number Placeholder 3"/>
          <p:cNvSpPr>
            <a:spLocks noGrp="1"/>
          </p:cNvSpPr>
          <p:nvPr>
            <p:ph type="sldNum" sz="quarter" idx="10"/>
          </p:nvPr>
        </p:nvSpPr>
        <p:spPr/>
        <p:txBody>
          <a:bodyPr/>
          <a:lstStyle/>
          <a:p>
            <a:fld id="{46070D0F-5340-490B-9974-FE09AB5A9F36}" type="slidenum">
              <a:rPr lang="en-AU" smtClean="0">
                <a:solidFill>
                  <a:prstClr val="black"/>
                </a:solidFill>
              </a:rPr>
              <a:pPr/>
              <a:t>144</a:t>
            </a:fld>
            <a:endParaRPr lang="en-AU" dirty="0">
              <a:solidFill>
                <a:prstClr val="black"/>
              </a:solidFill>
            </a:endParaRPr>
          </a:p>
        </p:txBody>
      </p:sp>
    </p:spTree>
    <p:extLst>
      <p:ext uri="{BB962C8B-B14F-4D97-AF65-F5344CB8AC3E}">
        <p14:creationId xmlns:p14="http://schemas.microsoft.com/office/powerpoint/2010/main" val="211116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7"/>
          <p:cNvGrpSpPr>
            <a:grpSpLocks/>
          </p:cNvGrpSpPr>
          <p:nvPr/>
        </p:nvGrpSpPr>
        <p:grpSpPr bwMode="auto">
          <a:xfrm>
            <a:off x="304800" y="2889250"/>
            <a:ext cx="11480800" cy="201613"/>
            <a:chOff x="144" y="1680"/>
            <a:chExt cx="5424" cy="144"/>
          </a:xfrm>
        </p:grpSpPr>
        <p:sp>
          <p:nvSpPr>
            <p:cNvPr id="5" name="Rectangle 8"/>
            <p:cNvSpPr>
              <a:spLocks noChangeArrowheads="1"/>
            </p:cNvSpPr>
            <p:nvPr userDrawn="1"/>
          </p:nvSpPr>
          <p:spPr bwMode="auto">
            <a:xfrm>
              <a:off x="144" y="1680"/>
              <a:ext cx="1808" cy="14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fontAlgn="auto" hangingPunct="1">
                <a:spcBef>
                  <a:spcPts val="0"/>
                </a:spcBef>
                <a:spcAft>
                  <a:spcPts val="0"/>
                </a:spcAft>
                <a:defRPr/>
              </a:pPr>
              <a:endParaRPr lang="en-US" altLang="en-US" smtClean="0"/>
            </a:p>
          </p:txBody>
        </p:sp>
        <p:sp>
          <p:nvSpPr>
            <p:cNvPr id="6" name="Rectangle 9"/>
            <p:cNvSpPr>
              <a:spLocks noChangeArrowheads="1"/>
            </p:cNvSpPr>
            <p:nvPr userDrawn="1"/>
          </p:nvSpPr>
          <p:spPr bwMode="auto">
            <a:xfrm>
              <a:off x="1952" y="1680"/>
              <a:ext cx="1808"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fontAlgn="auto" hangingPunct="1">
                <a:spcBef>
                  <a:spcPts val="0"/>
                </a:spcBef>
                <a:spcAft>
                  <a:spcPts val="0"/>
                </a:spcAft>
                <a:defRPr/>
              </a:pPr>
              <a:endParaRPr lang="en-US" altLang="en-US" smtClean="0"/>
            </a:p>
          </p:txBody>
        </p:sp>
        <p:sp>
          <p:nvSpPr>
            <p:cNvPr id="7" name="Rectangle 10"/>
            <p:cNvSpPr>
              <a:spLocks noChangeArrowheads="1"/>
            </p:cNvSpPr>
            <p:nvPr userDrawn="1"/>
          </p:nvSpPr>
          <p:spPr bwMode="auto">
            <a:xfrm>
              <a:off x="3760" y="1680"/>
              <a:ext cx="1808" cy="14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fontAlgn="auto" hangingPunct="1">
                <a:spcBef>
                  <a:spcPts val="0"/>
                </a:spcBef>
                <a:spcAft>
                  <a:spcPts val="0"/>
                </a:spcAft>
                <a:defRPr/>
              </a:pPr>
              <a:endParaRPr lang="en-US" altLang="en-US" smtClean="0"/>
            </a:p>
          </p:txBody>
        </p:sp>
      </p:grpSp>
      <p:sp>
        <p:nvSpPr>
          <p:cNvPr id="144386" name="Rectangle 2"/>
          <p:cNvSpPr>
            <a:spLocks noGrp="1" noChangeArrowheads="1"/>
          </p:cNvSpPr>
          <p:nvPr>
            <p:ph type="ctrTitle"/>
          </p:nvPr>
        </p:nvSpPr>
        <p:spPr>
          <a:xfrm>
            <a:off x="914400" y="685800"/>
            <a:ext cx="10363200" cy="2127250"/>
          </a:xfrm>
        </p:spPr>
        <p:txBody>
          <a:bodyPr/>
          <a:lstStyle>
            <a:lvl1pPr algn="ctr">
              <a:defRPr sz="5800"/>
            </a:lvl1pPr>
          </a:lstStyle>
          <a:p>
            <a:r>
              <a:rPr lang="en-US" smtClean="0"/>
              <a:t>Click to edit Master title style</a:t>
            </a:r>
            <a:endParaRPr lang="en-US"/>
          </a:p>
        </p:txBody>
      </p:sp>
      <p:sp>
        <p:nvSpPr>
          <p:cNvPr id="144387" name="Rectangle 3"/>
          <p:cNvSpPr>
            <a:spLocks noGrp="1" noChangeArrowheads="1"/>
          </p:cNvSpPr>
          <p:nvPr>
            <p:ph type="subTitle" idx="1"/>
          </p:nvPr>
        </p:nvSpPr>
        <p:spPr>
          <a:xfrm>
            <a:off x="1828800" y="3270250"/>
            <a:ext cx="8534400" cy="2209800"/>
          </a:xfrm>
        </p:spPr>
        <p:txBody>
          <a:bodyPr/>
          <a:lstStyle>
            <a:lvl1pPr marL="0" indent="0" algn="ctr">
              <a:buFont typeface="Wingdings" pitchFamily="2" charset="2"/>
              <a:buNone/>
              <a:defRPr sz="3000"/>
            </a:lvl1pPr>
          </a:lstStyle>
          <a:p>
            <a:r>
              <a:rPr lang="en-US" smtClean="0"/>
              <a:t>Click to edit Master subtitle style</a:t>
            </a:r>
            <a:endParaRPr lang="en-US"/>
          </a:p>
        </p:txBody>
      </p:sp>
      <p:sp>
        <p:nvSpPr>
          <p:cNvPr id="8" name="Rectangle 4"/>
          <p:cNvSpPr>
            <a:spLocks noGrp="1" noChangeArrowheads="1"/>
          </p:cNvSpPr>
          <p:nvPr>
            <p:ph type="dt" sz="half" idx="10"/>
          </p:nvPr>
        </p:nvSpPr>
        <p:spPr bwMode="auto">
          <a:xfrm>
            <a:off x="609600" y="6248400"/>
            <a:ext cx="28448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000">
                <a:latin typeface="+mn-lt"/>
                <a:cs typeface="Arial" charset="0"/>
              </a:defRPr>
            </a:lvl1pPr>
          </a:lstStyle>
          <a:p>
            <a:pPr>
              <a:defRPr/>
            </a:pPr>
            <a:fld id="{97EFE902-4267-4CAA-8B9B-6CFCCABDE828}" type="datetimeFigureOut">
              <a:rPr lang="en-GB"/>
              <a:pPr>
                <a:defRPr/>
              </a:pPr>
              <a:t>17/02/2022</a:t>
            </a:fld>
            <a:endParaRPr lang="en-GB"/>
          </a:p>
        </p:txBody>
      </p:sp>
      <p:sp>
        <p:nvSpPr>
          <p:cNvPr id="9" name="Rectangle 5"/>
          <p:cNvSpPr>
            <a:spLocks noGrp="1" noChangeArrowheads="1"/>
          </p:cNvSpPr>
          <p:nvPr>
            <p:ph type="ftr" sz="quarter" idx="11"/>
          </p:nvPr>
        </p:nvSpPr>
        <p:spPr/>
        <p:txBody>
          <a:bodyPr/>
          <a:lstStyle>
            <a:lvl1pPr>
              <a:defRPr/>
            </a:lvl1pPr>
          </a:lstStyle>
          <a:p>
            <a:pPr>
              <a:defRPr/>
            </a:pPr>
            <a:endParaRPr lang="en-GB"/>
          </a:p>
        </p:txBody>
      </p:sp>
      <p:sp>
        <p:nvSpPr>
          <p:cNvPr id="10" name="Rectangle 6"/>
          <p:cNvSpPr>
            <a:spLocks noGrp="1" noChangeArrowheads="1"/>
          </p:cNvSpPr>
          <p:nvPr>
            <p:ph type="sldNum" sz="quarter" idx="12"/>
          </p:nvPr>
        </p:nvSpPr>
        <p:spPr/>
        <p:txBody>
          <a:bodyPr/>
          <a:lstStyle>
            <a:lvl1pPr>
              <a:defRPr/>
            </a:lvl1pPr>
          </a:lstStyle>
          <a:p>
            <a:pPr>
              <a:defRPr/>
            </a:pPr>
            <a:fld id="{7709BEF8-8A8D-4614-A759-23E6811B467F}" type="slidenum">
              <a:rPr lang="en-GB"/>
              <a:pPr>
                <a:defRPr/>
              </a:pPr>
              <a:t>‹#›</a:t>
            </a:fld>
            <a:endParaRPr lang="en-GB"/>
          </a:p>
        </p:txBody>
      </p:sp>
    </p:spTree>
    <p:extLst>
      <p:ext uri="{BB962C8B-B14F-4D97-AF65-F5344CB8AC3E}">
        <p14:creationId xmlns:p14="http://schemas.microsoft.com/office/powerpoint/2010/main" val="3530704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6B803FC6-B7D1-4EDC-9BAA-D15F3523D842}" type="slidenum">
              <a:rPr lang="en-GB"/>
              <a:pPr>
                <a:defRPr/>
              </a:pPr>
              <a:t>‹#›</a:t>
            </a:fld>
            <a:endParaRPr lang="en-GB"/>
          </a:p>
        </p:txBody>
      </p:sp>
    </p:spTree>
    <p:extLst>
      <p:ext uri="{BB962C8B-B14F-4D97-AF65-F5344CB8AC3E}">
        <p14:creationId xmlns:p14="http://schemas.microsoft.com/office/powerpoint/2010/main" val="4170505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07230798-0710-4A61-A206-EA3311ABD6BD}" type="slidenum">
              <a:rPr lang="en-GB"/>
              <a:pPr>
                <a:defRPr/>
              </a:pPr>
              <a:t>‹#›</a:t>
            </a:fld>
            <a:endParaRPr lang="en-GB"/>
          </a:p>
        </p:txBody>
      </p:sp>
    </p:spTree>
    <p:extLst>
      <p:ext uri="{BB962C8B-B14F-4D97-AF65-F5344CB8AC3E}">
        <p14:creationId xmlns:p14="http://schemas.microsoft.com/office/powerpoint/2010/main" val="1864783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8F703B6E-6D40-4F15-8095-21BB736BEB1F}" type="slidenum">
              <a:rPr lang="en-GB"/>
              <a:pPr>
                <a:defRPr/>
              </a:pPr>
              <a:t>‹#›</a:t>
            </a:fld>
            <a:endParaRPr lang="en-GB"/>
          </a:p>
        </p:txBody>
      </p:sp>
    </p:spTree>
    <p:extLst>
      <p:ext uri="{BB962C8B-B14F-4D97-AF65-F5344CB8AC3E}">
        <p14:creationId xmlns:p14="http://schemas.microsoft.com/office/powerpoint/2010/main" val="494027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1"/>
            <a:ext cx="5384800" cy="21891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41763"/>
            <a:ext cx="5384800" cy="21891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endParaRPr lang="en-GB"/>
          </a:p>
        </p:txBody>
      </p:sp>
      <p:sp>
        <p:nvSpPr>
          <p:cNvPr id="7" name="Rectangle 6"/>
          <p:cNvSpPr>
            <a:spLocks noGrp="1" noChangeArrowheads="1"/>
          </p:cNvSpPr>
          <p:nvPr>
            <p:ph type="sldNum" sz="quarter" idx="11"/>
          </p:nvPr>
        </p:nvSpPr>
        <p:spPr>
          <a:ln/>
        </p:spPr>
        <p:txBody>
          <a:bodyPr/>
          <a:lstStyle>
            <a:lvl1pPr>
              <a:defRPr/>
            </a:lvl1pPr>
          </a:lstStyle>
          <a:p>
            <a:pPr>
              <a:defRPr/>
            </a:pPr>
            <a:fld id="{851FDE01-32D2-4ADD-B404-22E708DF8407}" type="slidenum">
              <a:rPr lang="en-GB"/>
              <a:pPr>
                <a:defRPr/>
              </a:pPr>
              <a:t>‹#›</a:t>
            </a:fld>
            <a:endParaRPr lang="en-GB"/>
          </a:p>
        </p:txBody>
      </p:sp>
    </p:spTree>
    <p:extLst>
      <p:ext uri="{BB962C8B-B14F-4D97-AF65-F5344CB8AC3E}">
        <p14:creationId xmlns:p14="http://schemas.microsoft.com/office/powerpoint/2010/main" val="308179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Tree>
    <p:extLst>
      <p:ext uri="{BB962C8B-B14F-4D97-AF65-F5344CB8AC3E}">
        <p14:creationId xmlns:p14="http://schemas.microsoft.com/office/powerpoint/2010/main" val="125552829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532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sp>
        <p:nvSpPr>
          <p:cNvPr id="5" name="Rectangle 4"/>
          <p:cNvSpPr/>
          <p:nvPr userDrawn="1"/>
        </p:nvSpPr>
        <p:spPr>
          <a:xfrm>
            <a:off x="0" y="0"/>
            <a:ext cx="12192000" cy="2041525"/>
          </a:xfrm>
          <a:prstGeom prst="rect">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sp>
        <p:nvSpPr>
          <p:cNvPr id="10" name="Title 1"/>
          <p:cNvSpPr>
            <a:spLocks noGrp="1"/>
          </p:cNvSpPr>
          <p:nvPr>
            <p:ph type="ctrTitle"/>
          </p:nvPr>
        </p:nvSpPr>
        <p:spPr>
          <a:xfrm>
            <a:off x="914400" y="1039835"/>
            <a:ext cx="10363200" cy="830997"/>
          </a:xfrm>
        </p:spPr>
        <p:txBody>
          <a:bodyPr/>
          <a:lstStyle>
            <a:lvl1pPr algn="r">
              <a:defRPr>
                <a:solidFill>
                  <a:schemeClr val="bg1"/>
                </a:solidFill>
              </a:defRPr>
            </a:lvl1pPr>
          </a:lstStyle>
          <a:p>
            <a:r>
              <a:rPr lang="en-US" smtClean="0"/>
              <a:t>Click to edit Master title style</a:t>
            </a:r>
            <a:endParaRPr lang="en-US" dirty="0"/>
          </a:p>
        </p:txBody>
      </p:sp>
      <p:sp>
        <p:nvSpPr>
          <p:cNvPr id="11" name="Subtitle 2"/>
          <p:cNvSpPr>
            <a:spLocks noGrp="1"/>
          </p:cNvSpPr>
          <p:nvPr>
            <p:ph type="subTitle" idx="1"/>
          </p:nvPr>
        </p:nvSpPr>
        <p:spPr>
          <a:xfrm>
            <a:off x="2743200" y="2359176"/>
            <a:ext cx="8534400" cy="1374624"/>
          </a:xfrm>
        </p:spPr>
        <p:txBody>
          <a:bodyPr>
            <a:normAutofit/>
          </a:bodyPr>
          <a:lstStyle>
            <a:lvl1pPr marL="0" indent="0" algn="r">
              <a:buNone/>
              <a:defRPr sz="3600"/>
            </a:lvl1pPr>
          </a:lstStyle>
          <a:p>
            <a:r>
              <a:rPr lang="en-US" dirty="0"/>
              <a:t>Introduction to the </a:t>
            </a:r>
            <a:br>
              <a:rPr lang="en-US" dirty="0"/>
            </a:br>
            <a:r>
              <a:rPr lang="en-US" dirty="0"/>
              <a:t>Joanna Briggs Institute</a:t>
            </a:r>
          </a:p>
        </p:txBody>
      </p:sp>
    </p:spTree>
    <p:extLst>
      <p:ext uri="{BB962C8B-B14F-4D97-AF65-F5344CB8AC3E}">
        <p14:creationId xmlns:p14="http://schemas.microsoft.com/office/powerpoint/2010/main" val="478521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532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p:cNvSpPr/>
          <p:nvPr userDrawn="1"/>
        </p:nvSpPr>
        <p:spPr>
          <a:xfrm>
            <a:off x="0" y="0"/>
            <a:ext cx="12192000" cy="2041525"/>
          </a:xfrm>
          <a:prstGeom prst="rect">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1"/>
          <p:cNvSpPr>
            <a:spLocks noGrp="1"/>
          </p:cNvSpPr>
          <p:nvPr>
            <p:ph type="ctrTitle"/>
          </p:nvPr>
        </p:nvSpPr>
        <p:spPr>
          <a:xfrm>
            <a:off x="914400" y="1039835"/>
            <a:ext cx="10363200" cy="830997"/>
          </a:xfrm>
        </p:spPr>
        <p:txBody>
          <a:bodyPr>
            <a:spAutoFit/>
          </a:bodyPr>
          <a:lstStyle>
            <a:lvl1pPr algn="r">
              <a:defRPr sz="4800">
                <a:solidFill>
                  <a:srgbClr val="FFFFFF"/>
                </a:solidFill>
              </a:defRPr>
            </a:lvl1pPr>
          </a:lstStyle>
          <a:p>
            <a:r>
              <a:rPr lang="en-US" dirty="0" smtClean="0"/>
              <a:t>Click to edit Master title style</a:t>
            </a:r>
            <a:endParaRPr lang="en-AU" dirty="0"/>
          </a:p>
        </p:txBody>
      </p:sp>
      <p:sp>
        <p:nvSpPr>
          <p:cNvPr id="9" name="Subtitle 2"/>
          <p:cNvSpPr>
            <a:spLocks noGrp="1"/>
          </p:cNvSpPr>
          <p:nvPr>
            <p:ph type="subTitle" idx="1"/>
          </p:nvPr>
        </p:nvSpPr>
        <p:spPr>
          <a:xfrm>
            <a:off x="2743200" y="2359176"/>
            <a:ext cx="8534400" cy="600164"/>
          </a:xfrm>
        </p:spPr>
        <p:txBody>
          <a:bodyPr tIns="0">
            <a:noAutofit/>
          </a:bodyPr>
          <a:lstStyle>
            <a:lvl1pPr marL="0" indent="0" algn="r">
              <a:buNone/>
              <a:defRPr sz="36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2064991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1695528"/>
            <a:ext cx="10972800" cy="1143000"/>
          </a:xfrm>
        </p:spPr>
        <p:txBody>
          <a:bodyPr/>
          <a:lstStyle>
            <a:lvl1pPr>
              <a:defRPr baseline="0">
                <a:solidFill>
                  <a:srgbClr val="CE0E02"/>
                </a:solidFill>
              </a:defRPr>
            </a:lvl1pPr>
          </a:lstStyle>
          <a:p>
            <a:r>
              <a:rPr lang="en-US" smtClean="0"/>
              <a:t>Click to edit Master title style</a:t>
            </a:r>
            <a:endParaRPr lang="en-US" dirty="0"/>
          </a:p>
        </p:txBody>
      </p:sp>
      <p:sp>
        <p:nvSpPr>
          <p:cNvPr id="4" name="Subtitle 2"/>
          <p:cNvSpPr>
            <a:spLocks noGrp="1"/>
          </p:cNvSpPr>
          <p:nvPr>
            <p:ph type="subTitle" idx="1"/>
          </p:nvPr>
        </p:nvSpPr>
        <p:spPr>
          <a:xfrm>
            <a:off x="609600" y="3064527"/>
            <a:ext cx="10972800" cy="2173537"/>
          </a:xfrm>
        </p:spPr>
        <p:txBody>
          <a:bodyPr/>
          <a:lstStyle>
            <a:lvl1pPr marL="0" indent="0" algn="ctr">
              <a:buNone/>
              <a:defRPr>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524783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3E6EC1A2-21BF-4B9E-9959-12FC7507B1D3}" type="slidenum">
              <a:rPr lang="en-GB"/>
              <a:pPr>
                <a:defRPr/>
              </a:pPr>
              <a:t>‹#›</a:t>
            </a:fld>
            <a:endParaRPr lang="en-GB"/>
          </a:p>
        </p:txBody>
      </p:sp>
    </p:spTree>
    <p:extLst>
      <p:ext uri="{BB962C8B-B14F-4D97-AF65-F5344CB8AC3E}">
        <p14:creationId xmlns:p14="http://schemas.microsoft.com/office/powerpoint/2010/main" val="4143144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38205C98-A41C-428A-BE9E-5C5D0FBF61C7}" type="slidenum">
              <a:rPr lang="en-GB"/>
              <a:pPr>
                <a:defRPr/>
              </a:pPr>
              <a:t>‹#›</a:t>
            </a:fld>
            <a:endParaRPr lang="en-GB"/>
          </a:p>
        </p:txBody>
      </p:sp>
    </p:spTree>
    <p:extLst>
      <p:ext uri="{BB962C8B-B14F-4D97-AF65-F5344CB8AC3E}">
        <p14:creationId xmlns:p14="http://schemas.microsoft.com/office/powerpoint/2010/main" val="298835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5DE4994A-3909-4D2E-BDBB-02A153009B9A}" type="slidenum">
              <a:rPr lang="en-GB"/>
              <a:pPr>
                <a:defRPr/>
              </a:pPr>
              <a:t>‹#›</a:t>
            </a:fld>
            <a:endParaRPr lang="en-GB"/>
          </a:p>
        </p:txBody>
      </p:sp>
    </p:spTree>
    <p:extLst>
      <p:ext uri="{BB962C8B-B14F-4D97-AF65-F5344CB8AC3E}">
        <p14:creationId xmlns:p14="http://schemas.microsoft.com/office/powerpoint/2010/main" val="3345239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
        <p:nvSpPr>
          <p:cNvPr id="8" name="Rectangle 6"/>
          <p:cNvSpPr>
            <a:spLocks noGrp="1" noChangeArrowheads="1"/>
          </p:cNvSpPr>
          <p:nvPr>
            <p:ph type="sldNum" sz="quarter" idx="11"/>
          </p:nvPr>
        </p:nvSpPr>
        <p:spPr>
          <a:ln/>
        </p:spPr>
        <p:txBody>
          <a:bodyPr/>
          <a:lstStyle>
            <a:lvl1pPr>
              <a:defRPr/>
            </a:lvl1pPr>
          </a:lstStyle>
          <a:p>
            <a:pPr>
              <a:defRPr/>
            </a:pPr>
            <a:fld id="{EAE320A8-51FE-4F47-98B6-7D7E5D0B281A}" type="slidenum">
              <a:rPr lang="en-GB"/>
              <a:pPr>
                <a:defRPr/>
              </a:pPr>
              <a:t>‹#›</a:t>
            </a:fld>
            <a:endParaRPr lang="en-GB"/>
          </a:p>
        </p:txBody>
      </p:sp>
    </p:spTree>
    <p:extLst>
      <p:ext uri="{BB962C8B-B14F-4D97-AF65-F5344CB8AC3E}">
        <p14:creationId xmlns:p14="http://schemas.microsoft.com/office/powerpoint/2010/main" val="3893304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
        <p:nvSpPr>
          <p:cNvPr id="4" name="Rectangle 6"/>
          <p:cNvSpPr>
            <a:spLocks noGrp="1" noChangeArrowheads="1"/>
          </p:cNvSpPr>
          <p:nvPr>
            <p:ph type="sldNum" sz="quarter" idx="11"/>
          </p:nvPr>
        </p:nvSpPr>
        <p:spPr>
          <a:ln/>
        </p:spPr>
        <p:txBody>
          <a:bodyPr/>
          <a:lstStyle>
            <a:lvl1pPr>
              <a:defRPr/>
            </a:lvl1pPr>
          </a:lstStyle>
          <a:p>
            <a:pPr>
              <a:defRPr/>
            </a:pPr>
            <a:fld id="{24E17D21-2A31-4BDB-A69E-948F2DFBC7ED}" type="slidenum">
              <a:rPr lang="en-GB"/>
              <a:pPr>
                <a:defRPr/>
              </a:pPr>
              <a:t>‹#›</a:t>
            </a:fld>
            <a:endParaRPr lang="en-GB"/>
          </a:p>
        </p:txBody>
      </p:sp>
    </p:spTree>
    <p:extLst>
      <p:ext uri="{BB962C8B-B14F-4D97-AF65-F5344CB8AC3E}">
        <p14:creationId xmlns:p14="http://schemas.microsoft.com/office/powerpoint/2010/main" val="12571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
        <p:nvSpPr>
          <p:cNvPr id="3" name="Rectangle 6"/>
          <p:cNvSpPr>
            <a:spLocks noGrp="1" noChangeArrowheads="1"/>
          </p:cNvSpPr>
          <p:nvPr>
            <p:ph type="sldNum" sz="quarter" idx="11"/>
          </p:nvPr>
        </p:nvSpPr>
        <p:spPr>
          <a:ln/>
        </p:spPr>
        <p:txBody>
          <a:bodyPr/>
          <a:lstStyle>
            <a:lvl1pPr>
              <a:defRPr/>
            </a:lvl1pPr>
          </a:lstStyle>
          <a:p>
            <a:pPr>
              <a:defRPr/>
            </a:pPr>
            <a:fld id="{9B434931-EDAB-4529-857E-69D3E7FF44A7}" type="slidenum">
              <a:rPr lang="en-GB"/>
              <a:pPr>
                <a:defRPr/>
              </a:pPr>
              <a:t>‹#›</a:t>
            </a:fld>
            <a:endParaRPr lang="en-GB"/>
          </a:p>
        </p:txBody>
      </p:sp>
    </p:spTree>
    <p:extLst>
      <p:ext uri="{BB962C8B-B14F-4D97-AF65-F5344CB8AC3E}">
        <p14:creationId xmlns:p14="http://schemas.microsoft.com/office/powerpoint/2010/main" val="2183194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ECA5791E-D221-4744-A7E1-B9638E86F456}" type="slidenum">
              <a:rPr lang="en-GB"/>
              <a:pPr>
                <a:defRPr/>
              </a:pPr>
              <a:t>‹#›</a:t>
            </a:fld>
            <a:endParaRPr lang="en-GB"/>
          </a:p>
        </p:txBody>
      </p:sp>
    </p:spTree>
    <p:extLst>
      <p:ext uri="{BB962C8B-B14F-4D97-AF65-F5344CB8AC3E}">
        <p14:creationId xmlns:p14="http://schemas.microsoft.com/office/powerpoint/2010/main" val="1812514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4AA312F5-318A-4AE4-828E-DE1E03090ED8}" type="slidenum">
              <a:rPr lang="en-GB"/>
              <a:pPr>
                <a:defRPr/>
              </a:pPr>
              <a:t>‹#›</a:t>
            </a:fld>
            <a:endParaRPr lang="en-GB"/>
          </a:p>
        </p:txBody>
      </p:sp>
    </p:spTree>
    <p:extLst>
      <p:ext uri="{BB962C8B-B14F-4D97-AF65-F5344CB8AC3E}">
        <p14:creationId xmlns:p14="http://schemas.microsoft.com/office/powerpoint/2010/main" val="2163492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7813"/>
            <a:ext cx="109728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0"/>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3365"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1000">
                <a:latin typeface="+mn-lt"/>
                <a:cs typeface="Arial" charset="0"/>
              </a:defRPr>
            </a:lvl1pPr>
          </a:lstStyle>
          <a:p>
            <a:pPr>
              <a:defRPr/>
            </a:pPr>
            <a:endParaRPr lang="en-GB"/>
          </a:p>
        </p:txBody>
      </p:sp>
      <p:sp>
        <p:nvSpPr>
          <p:cNvPr id="143366" name="Rectangle 6"/>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000">
                <a:latin typeface="+mn-lt"/>
                <a:cs typeface="+mn-cs"/>
              </a:defRPr>
            </a:lvl1pPr>
          </a:lstStyle>
          <a:p>
            <a:pPr>
              <a:defRPr/>
            </a:pPr>
            <a:fld id="{E30112D0-AFBD-4ED4-BCA0-2DA7F54494A9}" type="slidenum">
              <a:rPr lang="en-GB"/>
              <a:pPr>
                <a:defRPr/>
              </a:pPr>
              <a:t>‹#›</a:t>
            </a:fld>
            <a:endParaRPr lang="en-GB"/>
          </a:p>
        </p:txBody>
      </p:sp>
      <p:sp>
        <p:nvSpPr>
          <p:cNvPr id="1030" name="Rectangle 7"/>
          <p:cNvSpPr>
            <a:spLocks noChangeArrowheads="1"/>
          </p:cNvSpPr>
          <p:nvPr/>
        </p:nvSpPr>
        <p:spPr bwMode="auto">
          <a:xfrm>
            <a:off x="0" y="0"/>
            <a:ext cx="304800" cy="2286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ctr" eaLnBrk="1" fontAlgn="auto" hangingPunct="1">
              <a:spcBef>
                <a:spcPts val="0"/>
              </a:spcBef>
              <a:spcAft>
                <a:spcPts val="0"/>
              </a:spcAft>
              <a:defRPr/>
            </a:pPr>
            <a:endParaRPr lang="en-US" altLang="en-US" sz="2400" smtClean="0">
              <a:latin typeface="Times New Roman" pitchFamily="18" charset="0"/>
            </a:endParaRPr>
          </a:p>
        </p:txBody>
      </p:sp>
      <p:sp>
        <p:nvSpPr>
          <p:cNvPr id="1031" name="Line 8"/>
          <p:cNvSpPr>
            <a:spLocks noChangeShapeType="1"/>
          </p:cNvSpPr>
          <p:nvPr/>
        </p:nvSpPr>
        <p:spPr bwMode="auto">
          <a:xfrm>
            <a:off x="609600" y="1447800"/>
            <a:ext cx="10769600"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2" name="Rectangle 9"/>
          <p:cNvSpPr>
            <a:spLocks noChangeArrowheads="1"/>
          </p:cNvSpPr>
          <p:nvPr/>
        </p:nvSpPr>
        <p:spPr bwMode="auto">
          <a:xfrm>
            <a:off x="0" y="2286000"/>
            <a:ext cx="304800" cy="2286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ctr" eaLnBrk="1" fontAlgn="auto" hangingPunct="1">
              <a:spcBef>
                <a:spcPts val="0"/>
              </a:spcBef>
              <a:spcAft>
                <a:spcPts val="0"/>
              </a:spcAft>
              <a:defRPr/>
            </a:pPr>
            <a:endParaRPr lang="en-US" altLang="en-US" sz="2400" smtClean="0">
              <a:latin typeface="Times New Roman" pitchFamily="18" charset="0"/>
            </a:endParaRPr>
          </a:p>
        </p:txBody>
      </p:sp>
      <p:sp>
        <p:nvSpPr>
          <p:cNvPr id="1033" name="Rectangle 10"/>
          <p:cNvSpPr>
            <a:spLocks noChangeArrowheads="1"/>
          </p:cNvSpPr>
          <p:nvPr/>
        </p:nvSpPr>
        <p:spPr bwMode="auto">
          <a:xfrm>
            <a:off x="0" y="4572000"/>
            <a:ext cx="304800" cy="2286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ctr" eaLnBrk="1" fontAlgn="auto" hangingPunct="1">
              <a:spcBef>
                <a:spcPts val="0"/>
              </a:spcBef>
              <a:spcAft>
                <a:spcPts val="0"/>
              </a:spcAft>
              <a:defRPr/>
            </a:pPr>
            <a:endParaRPr lang="en-US" altLang="en-US" sz="2400" smtClean="0">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4210"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1" r:id="rId14"/>
    <p:sldLayoutId id="2147484212" r:id="rId15"/>
    <p:sldLayoutId id="2147484213" r:id="rId16"/>
    <p:sldLayoutId id="2147484214" r:id="rId17"/>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Garamond" pitchFamily="18" charset="0"/>
          <a:cs typeface="Arial" charset="0"/>
        </a:defRPr>
      </a:lvl2pPr>
      <a:lvl3pPr algn="l" rtl="0" eaLnBrk="0" fontAlgn="base" hangingPunct="0">
        <a:spcBef>
          <a:spcPct val="0"/>
        </a:spcBef>
        <a:spcAft>
          <a:spcPct val="0"/>
        </a:spcAft>
        <a:defRPr sz="4400">
          <a:solidFill>
            <a:schemeClr val="tx2"/>
          </a:solidFill>
          <a:latin typeface="Garamond" pitchFamily="18" charset="0"/>
          <a:cs typeface="Arial" charset="0"/>
        </a:defRPr>
      </a:lvl3pPr>
      <a:lvl4pPr algn="l" rtl="0" eaLnBrk="0" fontAlgn="base" hangingPunct="0">
        <a:spcBef>
          <a:spcPct val="0"/>
        </a:spcBef>
        <a:spcAft>
          <a:spcPct val="0"/>
        </a:spcAft>
        <a:defRPr sz="4400">
          <a:solidFill>
            <a:schemeClr val="tx2"/>
          </a:solidFill>
          <a:latin typeface="Garamond" pitchFamily="18" charset="0"/>
          <a:cs typeface="Arial" charset="0"/>
        </a:defRPr>
      </a:lvl4pPr>
      <a:lvl5pPr algn="l" rtl="0" eaLnBrk="0" fontAlgn="base" hangingPunct="0">
        <a:spcBef>
          <a:spcPct val="0"/>
        </a:spcBef>
        <a:spcAft>
          <a:spcPct val="0"/>
        </a:spcAft>
        <a:defRPr sz="4400">
          <a:solidFill>
            <a:schemeClr val="tx2"/>
          </a:solidFill>
          <a:latin typeface="Garamond" pitchFamily="18" charset="0"/>
          <a:cs typeface="Arial" charset="0"/>
        </a:defRPr>
      </a:lvl5pPr>
      <a:lvl6pPr marL="457200" algn="l" rtl="0" eaLnBrk="1" fontAlgn="base" hangingPunct="1">
        <a:spcBef>
          <a:spcPct val="0"/>
        </a:spcBef>
        <a:spcAft>
          <a:spcPct val="0"/>
        </a:spcAft>
        <a:defRPr sz="4400">
          <a:solidFill>
            <a:schemeClr val="tx2"/>
          </a:solidFill>
          <a:latin typeface="Garamond" pitchFamily="18" charset="0"/>
          <a:cs typeface="Arial" charset="0"/>
        </a:defRPr>
      </a:lvl6pPr>
      <a:lvl7pPr marL="914400" algn="l" rtl="0" eaLnBrk="1" fontAlgn="base" hangingPunct="1">
        <a:spcBef>
          <a:spcPct val="0"/>
        </a:spcBef>
        <a:spcAft>
          <a:spcPct val="0"/>
        </a:spcAft>
        <a:defRPr sz="4400">
          <a:solidFill>
            <a:schemeClr val="tx2"/>
          </a:solidFill>
          <a:latin typeface="Garamond" pitchFamily="18" charset="0"/>
          <a:cs typeface="Arial" charset="0"/>
        </a:defRPr>
      </a:lvl7pPr>
      <a:lvl8pPr marL="1371600" algn="l" rtl="0" eaLnBrk="1" fontAlgn="base" hangingPunct="1">
        <a:spcBef>
          <a:spcPct val="0"/>
        </a:spcBef>
        <a:spcAft>
          <a:spcPct val="0"/>
        </a:spcAft>
        <a:defRPr sz="4400">
          <a:solidFill>
            <a:schemeClr val="tx2"/>
          </a:solidFill>
          <a:latin typeface="Garamond" pitchFamily="18" charset="0"/>
          <a:cs typeface="Arial" charset="0"/>
        </a:defRPr>
      </a:lvl8pPr>
      <a:lvl9pPr marL="1828800" algn="l" rtl="0" eaLnBrk="1" fontAlgn="base" hangingPunct="1">
        <a:spcBef>
          <a:spcPct val="0"/>
        </a:spcBef>
        <a:spcAft>
          <a:spcPct val="0"/>
        </a:spcAft>
        <a:defRPr sz="4400">
          <a:solidFill>
            <a:schemeClr val="tx2"/>
          </a:solidFill>
          <a:latin typeface="Garamond" pitchFamily="18" charset="0"/>
          <a:cs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a:solidFill>
            <a:schemeClr val="tx1"/>
          </a:solidFill>
          <a:latin typeface="+mn-lt"/>
          <a:cs typeface="+mn-cs"/>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a:solidFill>
            <a:schemeClr val="tx1"/>
          </a:solidFill>
          <a:latin typeface="+mn-lt"/>
          <a:cs typeface="+mn-cs"/>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cs typeface="+mn-cs"/>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mn-lt"/>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awoke7@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hyperlink" Target="https://nursing.lsuhsc.edu/JBI/docs/AppraisalTools/JBI_Critical_Appraisal-Checklist_for_Qualitative_Research.docx" TargetMode="External"/><Relationship Id="rId13" Type="http://schemas.openxmlformats.org/officeDocument/2006/relationships/hyperlink" Target="https://nursing.lsuhsc.edu/jbi/resources.aspx" TargetMode="External"/><Relationship Id="rId3" Type="http://schemas.openxmlformats.org/officeDocument/2006/relationships/hyperlink" Target="https://nursing.lsuhsc.edu/JBI/docs/AppraisalTools/JBI_Critical_Appraisal-Checklist_for_Case_Control_Studies2017.docx" TargetMode="External"/><Relationship Id="rId7" Type="http://schemas.openxmlformats.org/officeDocument/2006/relationships/hyperlink" Target="https://nursing.lsuhsc.edu/JBI/docs/AppraisalTools/JBI_Critical_Appraisal-Checklist_for_Prevalence_Studies2017.docx" TargetMode="External"/><Relationship Id="rId12" Type="http://schemas.openxmlformats.org/officeDocument/2006/relationships/hyperlink" Target="https://nursing.lsuhsc.edu/JBI/docs/AppraisalTools/JBI_RCTs_Appraisal_tool2017.docx" TargetMode="External"/><Relationship Id="rId2" Type="http://schemas.openxmlformats.org/officeDocument/2006/relationships/hyperlink" Target="https://nursing.lsuhsc.edu/JBI/docs/AppraisalTools/JBI_Critical_Appraisal-Checklist_for_Analytical_Cross_Sectional_Studies2017.docx" TargetMode="External"/><Relationship Id="rId1" Type="http://schemas.openxmlformats.org/officeDocument/2006/relationships/slideLayout" Target="../slideLayouts/slideLayout2.xml"/><Relationship Id="rId6" Type="http://schemas.openxmlformats.org/officeDocument/2006/relationships/hyperlink" Target="https://nursing.lsuhsc.edu/JBI/docs/AppraisalTools/JBI_Critical_Appraisal-Checklist_for_Economic_Evaluations2017.docx" TargetMode="External"/><Relationship Id="rId11" Type="http://schemas.openxmlformats.org/officeDocument/2006/relationships/hyperlink" Target="https://nursing.lsuhsc.edu/JBI/docs/AppraisalTools/JBI_Quasi-Experimental_Appraisal_Tool2017.docx" TargetMode="External"/><Relationship Id="rId5" Type="http://schemas.openxmlformats.org/officeDocument/2006/relationships/hyperlink" Target="https://nursing.lsuhsc.edu/JBI/docs/AppraisalTools/JBI_Critical_Appraisal-Checklist_for_Diagnostic_Test_Accuracy_Studies2017.docx" TargetMode="External"/><Relationship Id="rId10" Type="http://schemas.openxmlformats.org/officeDocument/2006/relationships/hyperlink" Target="https://nursing.lsuhsc.edu/JBI/docs/AppraisalTools/JBI_Critical_Appraisal-Checklist_for_Text_and_Opinion2017.docx" TargetMode="External"/><Relationship Id="rId4" Type="http://schemas.openxmlformats.org/officeDocument/2006/relationships/hyperlink" Target="https://nursing.lsuhsc.edu/JBI/docs/AppraisalTools/JBI_Critical_Appraisal-Checklist_for_Cohort_Studies2017.docx" TargetMode="External"/><Relationship Id="rId9" Type="http://schemas.openxmlformats.org/officeDocument/2006/relationships/hyperlink" Target="https://nursing.lsuhsc.edu/JBI/docs/AppraisalTools/JBI_Critical_Appraisal-Checklist_for_Systematic_Reviews2017.docx"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Data%20extraction%20tool_Cochrane.pdf"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1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6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7.wmf"/><Relationship Id="rId4" Type="http://schemas.openxmlformats.org/officeDocument/2006/relationships/oleObject" Target="../embeddings/oleObject1.bin"/></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8.wmf"/></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9.wmf"/><Relationship Id="rId4" Type="http://schemas.openxmlformats.org/officeDocument/2006/relationships/oleObject" Target="../embeddings/oleObject3.bin"/></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jane.biosemantics.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www.crd.york.ac.uk/prosper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meshb.nlm.nih.gov/MeSHonDemand"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sci-hub.tw/"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s://b-ok.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ctrTitle"/>
          </p:nvPr>
        </p:nvSpPr>
        <p:spPr>
          <a:xfrm>
            <a:off x="1524000" y="1122363"/>
            <a:ext cx="9998075" cy="1917700"/>
          </a:xfrm>
        </p:spPr>
        <p:txBody>
          <a:bodyPr/>
          <a:lstStyle/>
          <a:p>
            <a:r>
              <a:rPr lang="en-GB" altLang="en-US" sz="5400" smtClean="0"/>
              <a:t>Systematic Review and Meta-analysis</a:t>
            </a:r>
          </a:p>
        </p:txBody>
      </p:sp>
      <p:sp>
        <p:nvSpPr>
          <p:cNvPr id="8195" name="Subtitle 4"/>
          <p:cNvSpPr>
            <a:spLocks noGrp="1"/>
          </p:cNvSpPr>
          <p:nvPr>
            <p:ph type="subTitle" idx="1"/>
          </p:nvPr>
        </p:nvSpPr>
        <p:spPr>
          <a:xfrm>
            <a:off x="4172655" y="3977769"/>
            <a:ext cx="4310063" cy="1692275"/>
          </a:xfrm>
        </p:spPr>
        <p:txBody>
          <a:bodyPr/>
          <a:lstStyle/>
          <a:p>
            <a:r>
              <a:rPr lang="en-GB" altLang="en-US" sz="2400" dirty="0" smtClean="0"/>
              <a:t>Tadesse Awoke (PhD)</a:t>
            </a:r>
          </a:p>
          <a:p>
            <a:r>
              <a:rPr lang="en-GB" altLang="en-US" sz="2400" dirty="0" smtClean="0">
                <a:hlinkClick r:id="rId3"/>
              </a:rPr>
              <a:t>tawoke7@gmail.com</a:t>
            </a:r>
            <a:r>
              <a:rPr lang="en-GB" altLang="en-US" sz="2400" dirty="0" smtClean="0"/>
              <a:t> </a:t>
            </a:r>
          </a:p>
          <a:p>
            <a:r>
              <a:rPr lang="en-GB" altLang="en-US" sz="2400" dirty="0" smtClean="0"/>
              <a:t>+251910173308</a:t>
            </a:r>
          </a:p>
          <a:p>
            <a:endParaRPr lang="en-GB" altLang="en-US" sz="2400" dirty="0" smtClean="0"/>
          </a:p>
        </p:txBody>
      </p:sp>
      <p:sp>
        <p:nvSpPr>
          <p:cNvPr id="8196" name="Rectangle 5"/>
          <p:cNvSpPr>
            <a:spLocks noChangeArrowheads="1"/>
          </p:cNvSpPr>
          <p:nvPr/>
        </p:nvSpPr>
        <p:spPr bwMode="auto">
          <a:xfrm>
            <a:off x="10123008" y="6199188"/>
            <a:ext cx="17075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gn="ctr">
              <a:spcBef>
                <a:spcPct val="0"/>
              </a:spcBef>
              <a:buClrTx/>
              <a:buSzTx/>
              <a:buFontTx/>
              <a:buNone/>
            </a:pPr>
            <a:r>
              <a:rPr lang="en-GB" altLang="en-US" sz="1800" dirty="0" smtClean="0">
                <a:latin typeface="Calibri" panose="020F0502020204030204" pitchFamily="34" charset="0"/>
              </a:rPr>
              <a:t>July 23-27, 2021</a:t>
            </a:r>
            <a:endParaRPr lang="en-GB" altLang="en-US" sz="18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altLang="en-US" smtClean="0"/>
              <a:t>Search Sources</a:t>
            </a:r>
          </a:p>
        </p:txBody>
      </p:sp>
      <p:sp>
        <p:nvSpPr>
          <p:cNvPr id="15363" name="Content Placeholder 2"/>
          <p:cNvSpPr>
            <a:spLocks noGrp="1"/>
          </p:cNvSpPr>
          <p:nvPr>
            <p:ph idx="1"/>
          </p:nvPr>
        </p:nvSpPr>
        <p:spPr/>
        <p:txBody>
          <a:bodyPr/>
          <a:lstStyle/>
          <a:p>
            <a:pPr>
              <a:lnSpc>
                <a:spcPct val="150000"/>
              </a:lnSpc>
            </a:pPr>
            <a:r>
              <a:rPr lang="en-GB" altLang="en-US" sz="2400" b="1" smtClean="0"/>
              <a:t>Predatory publishing</a:t>
            </a:r>
            <a:r>
              <a:rPr lang="en-GB" altLang="en-US" sz="2400" smtClean="0"/>
              <a:t> is a business model that involves charging publications fees to authors without checking articles for </a:t>
            </a:r>
            <a:r>
              <a:rPr lang="en-GB" altLang="en-US" sz="2400" smtClean="0">
                <a:solidFill>
                  <a:srgbClr val="FF0000"/>
                </a:solidFill>
              </a:rPr>
              <a:t>quality</a:t>
            </a:r>
            <a:r>
              <a:rPr lang="en-GB" altLang="en-US" sz="2400" smtClean="0"/>
              <a:t> and </a:t>
            </a:r>
            <a:r>
              <a:rPr lang="en-GB" altLang="en-US" sz="2400" smtClean="0">
                <a:solidFill>
                  <a:srgbClr val="FF0000"/>
                </a:solidFill>
              </a:rPr>
              <a:t>legitimacy</a:t>
            </a:r>
            <a:r>
              <a:rPr lang="en-GB" altLang="en-US" sz="2400" smtClean="0"/>
              <a:t> and without providing the other editorial and publishing services associated with legitimate journals</a:t>
            </a:r>
          </a:p>
          <a:p>
            <a:pPr>
              <a:lnSpc>
                <a:spcPct val="150000"/>
              </a:lnSpc>
            </a:pPr>
            <a:r>
              <a:rPr lang="en-GB" altLang="en-US" sz="2400" smtClean="0"/>
              <a:t>The University has lists of predatory journals </a:t>
            </a:r>
          </a:p>
          <a:p>
            <a:pPr>
              <a:lnSpc>
                <a:spcPct val="150000"/>
              </a:lnSpc>
            </a:pPr>
            <a:r>
              <a:rPr lang="en-GB" altLang="en-US" sz="2400" smtClean="0"/>
              <a:t>Check before submission a manuscript for publication </a:t>
            </a:r>
          </a:p>
          <a:p>
            <a:endParaRPr lang="en-GB" altLang="en-US"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a:xfrm>
            <a:off x="723900" y="522288"/>
            <a:ext cx="8963025" cy="914400"/>
          </a:xfrm>
        </p:spPr>
        <p:txBody>
          <a:bodyPr/>
          <a:lstStyle/>
          <a:p>
            <a:pPr eaLnBrk="1" hangingPunct="1"/>
            <a:r>
              <a:rPr lang="en-US" sz="3600" smtClean="0">
                <a:latin typeface="Calibri" panose="020F0502020204030204" pitchFamily="34" charset="0"/>
                <a:ea typeface="MS PGothic" panose="020B0600070205080204" pitchFamily="34" charset="-128"/>
              </a:rPr>
              <a:t>Study Selection Process</a:t>
            </a:r>
          </a:p>
        </p:txBody>
      </p:sp>
      <p:sp>
        <p:nvSpPr>
          <p:cNvPr id="302083" name="Rectangle 4"/>
          <p:cNvSpPr>
            <a:spLocks noGrp="1" noChangeArrowheads="1"/>
          </p:cNvSpPr>
          <p:nvPr>
            <p:ph type="body" idx="4294967295"/>
          </p:nvPr>
        </p:nvSpPr>
        <p:spPr>
          <a:xfrm>
            <a:off x="723900" y="1516063"/>
            <a:ext cx="9721850" cy="5238750"/>
          </a:xfrm>
        </p:spPr>
        <p:txBody>
          <a:bodyPr rtlCol="0">
            <a:normAutofit lnSpcReduction="10000"/>
          </a:bodyPr>
          <a:lstStyle/>
          <a:p>
            <a:pPr indent="-378000" eaLnBrk="1" fontAlgn="auto" hangingPunct="1">
              <a:lnSpc>
                <a:spcPct val="90000"/>
              </a:lnSpc>
              <a:spcAft>
                <a:spcPts val="0"/>
              </a:spcAft>
              <a:defRPr/>
            </a:pPr>
            <a:r>
              <a:rPr lang="en-US" sz="2400" dirty="0" smtClean="0">
                <a:cs typeface="MS PGothic" pitchFamily="34" charset="-128"/>
              </a:rPr>
              <a:t>Aims </a:t>
            </a:r>
            <a:r>
              <a:rPr lang="en-US" sz="2400" dirty="0">
                <a:cs typeface="MS PGothic" pitchFamily="34" charset="-128"/>
              </a:rPr>
              <a:t>to select only those studies that address the review question and that match the inclusion criteria documented in your </a:t>
            </a:r>
            <a:r>
              <a:rPr lang="en-US" sz="2400" dirty="0" smtClean="0">
                <a:cs typeface="MS PGothic" pitchFamily="34" charset="-128"/>
              </a:rPr>
              <a:t>protocol</a:t>
            </a:r>
          </a:p>
          <a:p>
            <a:pPr indent="-378000" eaLnBrk="1" fontAlgn="auto" hangingPunct="1">
              <a:lnSpc>
                <a:spcPct val="90000"/>
              </a:lnSpc>
              <a:spcAft>
                <a:spcPts val="0"/>
              </a:spcAft>
              <a:defRPr/>
            </a:pPr>
            <a:endParaRPr lang="en-US" sz="1100" dirty="0">
              <a:cs typeface="MS PGothic" pitchFamily="34" charset="-128"/>
            </a:endParaRPr>
          </a:p>
          <a:p>
            <a:pPr indent="-378000" eaLnBrk="1" fontAlgn="auto" hangingPunct="1">
              <a:lnSpc>
                <a:spcPct val="90000"/>
              </a:lnSpc>
              <a:spcAft>
                <a:spcPts val="0"/>
              </a:spcAft>
              <a:defRPr/>
            </a:pPr>
            <a:r>
              <a:rPr lang="en-US" sz="2400" dirty="0">
                <a:cs typeface="MS PGothic" pitchFamily="34" charset="-128"/>
              </a:rPr>
              <a:t>S</a:t>
            </a:r>
            <a:r>
              <a:rPr lang="en-US" sz="2400" dirty="0" smtClean="0">
                <a:cs typeface="MS PGothic" pitchFamily="34" charset="-128"/>
              </a:rPr>
              <a:t>election </a:t>
            </a:r>
            <a:r>
              <a:rPr lang="en-US" sz="2400" dirty="0">
                <a:cs typeface="MS PGothic" pitchFamily="34" charset="-128"/>
              </a:rPr>
              <a:t>should </a:t>
            </a:r>
            <a:r>
              <a:rPr lang="en-US" sz="2400" dirty="0" smtClean="0">
                <a:cs typeface="MS PGothic" pitchFamily="34" charset="-128"/>
              </a:rPr>
              <a:t>be transparent and reproducible</a:t>
            </a:r>
          </a:p>
          <a:p>
            <a:pPr indent="-378000" eaLnBrk="1" fontAlgn="auto" hangingPunct="1">
              <a:lnSpc>
                <a:spcPct val="90000"/>
              </a:lnSpc>
              <a:spcAft>
                <a:spcPts val="0"/>
              </a:spcAft>
              <a:defRPr/>
            </a:pPr>
            <a:endParaRPr lang="en-US" sz="1200" dirty="0">
              <a:cs typeface="MS PGothic" pitchFamily="34" charset="-128"/>
            </a:endParaRPr>
          </a:p>
          <a:p>
            <a:pPr indent="-378000" eaLnBrk="1" fontAlgn="auto" hangingPunct="1">
              <a:lnSpc>
                <a:spcPct val="90000"/>
              </a:lnSpc>
              <a:spcAft>
                <a:spcPts val="0"/>
              </a:spcAft>
              <a:defRPr/>
            </a:pPr>
            <a:r>
              <a:rPr lang="en-US" sz="2400" dirty="0" smtClean="0">
                <a:cs typeface="MS PGothic" pitchFamily="34" charset="-128"/>
              </a:rPr>
              <a:t>Consider </a:t>
            </a:r>
            <a:r>
              <a:rPr lang="en-US" sz="2400" dirty="0">
                <a:cs typeface="MS PGothic" pitchFamily="34" charset="-128"/>
              </a:rPr>
              <a:t>resource </a:t>
            </a:r>
            <a:r>
              <a:rPr lang="en-US" sz="2400" dirty="0" smtClean="0">
                <a:cs typeface="MS PGothic" pitchFamily="34" charset="-128"/>
              </a:rPr>
              <a:t>implications</a:t>
            </a:r>
          </a:p>
          <a:p>
            <a:pPr indent="-378000" eaLnBrk="1" fontAlgn="auto" hangingPunct="1">
              <a:lnSpc>
                <a:spcPct val="90000"/>
              </a:lnSpc>
              <a:spcAft>
                <a:spcPts val="0"/>
              </a:spcAft>
              <a:defRPr/>
            </a:pPr>
            <a:endParaRPr lang="en-US" sz="1200" dirty="0">
              <a:cs typeface="MS PGothic" pitchFamily="34" charset="-128"/>
            </a:endParaRPr>
          </a:p>
          <a:p>
            <a:pPr eaLnBrk="1" hangingPunct="1">
              <a:defRPr/>
            </a:pPr>
            <a:r>
              <a:rPr lang="en-AU" altLang="en-US" sz="2400" dirty="0" smtClean="0"/>
              <a:t>Issues may arise during study selection that require discussion/clarification between assessors</a:t>
            </a:r>
          </a:p>
          <a:p>
            <a:pPr eaLnBrk="1" hangingPunct="1">
              <a:defRPr/>
            </a:pPr>
            <a:endParaRPr lang="en-AU" altLang="en-US" sz="1400" dirty="0" smtClean="0"/>
          </a:p>
          <a:p>
            <a:pPr eaLnBrk="1" hangingPunct="1">
              <a:defRPr/>
            </a:pPr>
            <a:r>
              <a:rPr lang="en-AU" altLang="en-US" sz="2400" dirty="0" smtClean="0"/>
              <a:t>Discuss how disagreements will be resolved </a:t>
            </a:r>
          </a:p>
          <a:p>
            <a:pPr lvl="1" eaLnBrk="1" hangingPunct="1">
              <a:defRPr/>
            </a:pPr>
            <a:r>
              <a:rPr lang="en-AU" altLang="en-US" dirty="0" smtClean="0"/>
              <a:t>E.g. will a third reviewer be used?</a:t>
            </a:r>
          </a:p>
          <a:p>
            <a:pPr lvl="1" eaLnBrk="1" hangingPunct="1">
              <a:defRPr/>
            </a:pPr>
            <a:endParaRPr lang="en-AU" altLang="en-US" sz="1500" dirty="0" smtClean="0"/>
          </a:p>
          <a:p>
            <a:pPr eaLnBrk="1" hangingPunct="1">
              <a:defRPr/>
            </a:pPr>
            <a:r>
              <a:rPr lang="en-AU" altLang="en-US" sz="2400" dirty="0" smtClean="0"/>
              <a:t>Assessors may want to pilot some papers before undertaking full study selection</a:t>
            </a:r>
          </a:p>
          <a:p>
            <a:pPr indent="-378000" eaLnBrk="1" fontAlgn="auto" hangingPunct="1">
              <a:lnSpc>
                <a:spcPct val="90000"/>
              </a:lnSpc>
              <a:spcAft>
                <a:spcPts val="0"/>
              </a:spcAft>
              <a:defRPr/>
            </a:pPr>
            <a:endParaRPr lang="en-US" dirty="0">
              <a:cs typeface="MS PGothic" pitchFamily="34" charset="-128"/>
            </a:endParaRPr>
          </a:p>
        </p:txBody>
      </p:sp>
    </p:spTree>
    <p:extLst>
      <p:ext uri="{BB962C8B-B14F-4D97-AF65-F5344CB8AC3E}">
        <p14:creationId xmlns:p14="http://schemas.microsoft.com/office/powerpoint/2010/main" val="2071832873"/>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4"/>
          <p:cNvSpPr>
            <a:spLocks noGrp="1" noChangeArrowheads="1"/>
          </p:cNvSpPr>
          <p:nvPr>
            <p:ph type="title" idx="4294967295"/>
          </p:nvPr>
        </p:nvSpPr>
        <p:spPr>
          <a:xfrm>
            <a:off x="798513" y="392113"/>
            <a:ext cx="8707437" cy="971550"/>
          </a:xfrm>
        </p:spPr>
        <p:txBody>
          <a:bodyPr/>
          <a:lstStyle/>
          <a:p>
            <a:pPr eaLnBrk="1" hangingPunct="1"/>
            <a:r>
              <a:rPr lang="en-US" sz="3600" smtClean="0">
                <a:latin typeface="Calibri" panose="020F0502020204030204" pitchFamily="34" charset="0"/>
                <a:ea typeface="MS PGothic" panose="020B0600070205080204" pitchFamily="34" charset="-128"/>
              </a:rPr>
              <a:t>Study Selection Process</a:t>
            </a:r>
            <a:endParaRPr lang="en-AU" altLang="en-US" sz="3600" smtClean="0">
              <a:latin typeface="Calibri" panose="020F0502020204030204" pitchFamily="34" charset="0"/>
              <a:ea typeface="MS PGothic" panose="020B0600070205080204" pitchFamily="34" charset="-128"/>
            </a:endParaRPr>
          </a:p>
        </p:txBody>
      </p:sp>
      <p:sp>
        <p:nvSpPr>
          <p:cNvPr id="373763" name="Rectangle 5"/>
          <p:cNvSpPr>
            <a:spLocks noGrp="1" noChangeArrowheads="1"/>
          </p:cNvSpPr>
          <p:nvPr>
            <p:ph type="body" idx="4294967295"/>
          </p:nvPr>
        </p:nvSpPr>
        <p:spPr>
          <a:xfrm>
            <a:off x="501650" y="1535113"/>
            <a:ext cx="9777413" cy="4579937"/>
          </a:xfrm>
        </p:spPr>
        <p:txBody>
          <a:bodyPr/>
          <a:lstStyle/>
          <a:p>
            <a:pPr eaLnBrk="1" hangingPunct="1">
              <a:lnSpc>
                <a:spcPct val="80000"/>
              </a:lnSpc>
              <a:defRPr/>
            </a:pPr>
            <a:r>
              <a:rPr lang="en-US" altLang="en-US" sz="2400" dirty="0" smtClean="0">
                <a:ea typeface="MS PGothic" panose="020B0600070205080204" pitchFamily="34" charset="-128"/>
              </a:rPr>
              <a:t>Scan titles and abstracts</a:t>
            </a:r>
          </a:p>
          <a:p>
            <a:pPr eaLnBrk="1" hangingPunct="1">
              <a:lnSpc>
                <a:spcPct val="90000"/>
              </a:lnSpc>
              <a:defRPr/>
            </a:pPr>
            <a:r>
              <a:rPr lang="en-AU" altLang="en-US" sz="2400" dirty="0" smtClean="0">
                <a:ea typeface="MS PGothic" panose="020B0600070205080204" pitchFamily="34" charset="-128"/>
              </a:rPr>
              <a:t>Some common problems with identifying studies/papers:</a:t>
            </a:r>
          </a:p>
          <a:p>
            <a:pPr lvl="1" eaLnBrk="1" hangingPunct="1">
              <a:lnSpc>
                <a:spcPct val="90000"/>
              </a:lnSpc>
              <a:defRPr/>
            </a:pPr>
            <a:r>
              <a:rPr lang="en-AU" altLang="en-US" dirty="0">
                <a:ea typeface="MS PGothic" panose="020B0600070205080204" pitchFamily="34" charset="-128"/>
              </a:rPr>
              <a:t>Duplication of studies </a:t>
            </a:r>
          </a:p>
          <a:p>
            <a:pPr lvl="1" eaLnBrk="1" hangingPunct="1">
              <a:lnSpc>
                <a:spcPct val="90000"/>
              </a:lnSpc>
              <a:defRPr/>
            </a:pPr>
            <a:r>
              <a:rPr lang="en-AU" altLang="en-US" dirty="0">
                <a:ea typeface="MS PGothic" panose="020B0600070205080204" pitchFamily="34" charset="-128"/>
              </a:rPr>
              <a:t>Unclear titles</a:t>
            </a:r>
          </a:p>
          <a:p>
            <a:pPr lvl="1" eaLnBrk="1" hangingPunct="1">
              <a:lnSpc>
                <a:spcPct val="90000"/>
              </a:lnSpc>
              <a:defRPr/>
            </a:pPr>
            <a:r>
              <a:rPr lang="en-AU" altLang="en-US" dirty="0">
                <a:ea typeface="MS PGothic" panose="020B0600070205080204" pitchFamily="34" charset="-128"/>
              </a:rPr>
              <a:t>Lack of abstract</a:t>
            </a:r>
          </a:p>
          <a:p>
            <a:pPr eaLnBrk="1" hangingPunct="1">
              <a:lnSpc>
                <a:spcPct val="90000"/>
              </a:lnSpc>
              <a:defRPr/>
            </a:pPr>
            <a:r>
              <a:rPr lang="en-US" altLang="en-US" sz="2400" dirty="0" smtClean="0">
                <a:ea typeface="MS PGothic" panose="020B0600070205080204" pitchFamily="34" charset="-128"/>
              </a:rPr>
              <a:t>If uncertain? Retrieve - scan full text</a:t>
            </a:r>
          </a:p>
          <a:p>
            <a:pPr indent="-378000" eaLnBrk="1" fontAlgn="auto" hangingPunct="1">
              <a:lnSpc>
                <a:spcPct val="90000"/>
              </a:lnSpc>
              <a:spcAft>
                <a:spcPts val="0"/>
              </a:spcAft>
              <a:defRPr/>
            </a:pPr>
            <a:r>
              <a:rPr lang="en-US" sz="2400" dirty="0">
                <a:cs typeface="MS PGothic" pitchFamily="34" charset="-128"/>
              </a:rPr>
              <a:t>Is the article published in the stated years?</a:t>
            </a:r>
          </a:p>
          <a:p>
            <a:pPr indent="-378000" eaLnBrk="1" fontAlgn="auto" hangingPunct="1">
              <a:lnSpc>
                <a:spcPct val="90000"/>
              </a:lnSpc>
              <a:spcAft>
                <a:spcPts val="0"/>
              </a:spcAft>
              <a:defRPr/>
            </a:pPr>
            <a:r>
              <a:rPr lang="en-US" sz="2400" dirty="0">
                <a:cs typeface="MS PGothic" pitchFamily="34" charset="-128"/>
              </a:rPr>
              <a:t>Does the population studied meet the criteria?</a:t>
            </a:r>
          </a:p>
          <a:p>
            <a:pPr lvl="1" eaLnBrk="1" fontAlgn="auto" hangingPunct="1">
              <a:lnSpc>
                <a:spcPct val="90000"/>
              </a:lnSpc>
              <a:spcAft>
                <a:spcPts val="0"/>
              </a:spcAft>
              <a:defRPr/>
            </a:pPr>
            <a:r>
              <a:rPr lang="en-US" dirty="0">
                <a:cs typeface="MS PGothic" pitchFamily="34" charset="-128"/>
              </a:rPr>
              <a:t>E.g. adults or children or both?</a:t>
            </a:r>
          </a:p>
          <a:p>
            <a:pPr indent="-378000" eaLnBrk="1" fontAlgn="auto" hangingPunct="1">
              <a:lnSpc>
                <a:spcPct val="90000"/>
              </a:lnSpc>
              <a:spcAft>
                <a:spcPts val="0"/>
              </a:spcAft>
              <a:defRPr/>
            </a:pPr>
            <a:r>
              <a:rPr lang="en-US" sz="2400" dirty="0" smtClean="0">
                <a:cs typeface="MS PGothic" pitchFamily="34" charset="-128"/>
              </a:rPr>
              <a:t>Is </a:t>
            </a:r>
            <a:r>
              <a:rPr lang="en-US" sz="2400" dirty="0">
                <a:cs typeface="MS PGothic" pitchFamily="34" charset="-128"/>
              </a:rPr>
              <a:t>it the correct study design?</a:t>
            </a:r>
          </a:p>
          <a:p>
            <a:pPr lvl="1" eaLnBrk="1" fontAlgn="auto" hangingPunct="1">
              <a:lnSpc>
                <a:spcPct val="90000"/>
              </a:lnSpc>
              <a:spcAft>
                <a:spcPts val="0"/>
              </a:spcAft>
              <a:defRPr/>
            </a:pPr>
            <a:r>
              <a:rPr lang="en-US" dirty="0">
                <a:cs typeface="MS PGothic" pitchFamily="34" charset="-128"/>
              </a:rPr>
              <a:t>E.g. RCT or meta-analysis</a:t>
            </a:r>
          </a:p>
          <a:p>
            <a:pPr eaLnBrk="1" hangingPunct="1">
              <a:lnSpc>
                <a:spcPct val="90000"/>
              </a:lnSpc>
              <a:defRPr/>
            </a:pPr>
            <a:endParaRPr lang="en-US" altLang="en-US" sz="2400" dirty="0" smtClean="0">
              <a:ea typeface="MS PGothic" panose="020B0600070205080204" pitchFamily="34" charset="-128"/>
            </a:endParaRPr>
          </a:p>
          <a:p>
            <a:pPr lvl="1" eaLnBrk="1" hangingPunct="1">
              <a:lnSpc>
                <a:spcPct val="90000"/>
              </a:lnSpc>
              <a:defRPr/>
            </a:pPr>
            <a:endParaRPr lang="en-AU" altLang="en-US" sz="2600" dirty="0">
              <a:ea typeface="MS PGothic" panose="020B0600070205080204" pitchFamily="34" charset="-128"/>
            </a:endParaRPr>
          </a:p>
        </p:txBody>
      </p:sp>
    </p:spTree>
    <p:extLst>
      <p:ext uri="{BB962C8B-B14F-4D97-AF65-F5344CB8AC3E}">
        <p14:creationId xmlns:p14="http://schemas.microsoft.com/office/powerpoint/2010/main" val="168839107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p:cNvSpPr>
            <a:spLocks noGrp="1" noChangeArrowheads="1"/>
          </p:cNvSpPr>
          <p:nvPr>
            <p:ph type="title" idx="4294967295"/>
          </p:nvPr>
        </p:nvSpPr>
        <p:spPr>
          <a:xfrm>
            <a:off x="1103313" y="685800"/>
            <a:ext cx="8193087" cy="742950"/>
          </a:xfrm>
        </p:spPr>
        <p:txBody>
          <a:bodyPr/>
          <a:lstStyle/>
          <a:p>
            <a:pPr eaLnBrk="1" hangingPunct="1"/>
            <a:r>
              <a:rPr lang="en-US" altLang="en-US" sz="3600" smtClean="0">
                <a:latin typeface="Calibri" panose="020F0502020204030204" pitchFamily="34" charset="0"/>
                <a:ea typeface="MS PGothic" panose="020B0600070205080204" pitchFamily="34" charset="-128"/>
              </a:rPr>
              <a:t>Study Selection process </a:t>
            </a:r>
          </a:p>
        </p:txBody>
      </p:sp>
      <p:sp>
        <p:nvSpPr>
          <p:cNvPr id="140291" name="Rectangle 6"/>
          <p:cNvSpPr>
            <a:spLocks noGrp="1" noChangeArrowheads="1"/>
          </p:cNvSpPr>
          <p:nvPr>
            <p:ph type="body" idx="4294967295"/>
          </p:nvPr>
        </p:nvSpPr>
        <p:spPr>
          <a:xfrm>
            <a:off x="790575" y="1752600"/>
            <a:ext cx="9358313" cy="4648200"/>
          </a:xfrm>
        </p:spPr>
        <p:txBody>
          <a:bodyPr/>
          <a:lstStyle/>
          <a:p>
            <a:pPr eaLnBrk="1" hangingPunct="1">
              <a:lnSpc>
                <a:spcPct val="90000"/>
              </a:lnSpc>
            </a:pPr>
            <a:r>
              <a:rPr lang="en-US" altLang="en-US" sz="2400" smtClean="0">
                <a:ea typeface="MS PGothic" panose="020B0600070205080204" pitchFamily="34" charset="-128"/>
              </a:rPr>
              <a:t>Study selection is an initial assessment that occurs following the review search</a:t>
            </a:r>
          </a:p>
          <a:p>
            <a:pPr eaLnBrk="1" hangingPunct="1">
              <a:lnSpc>
                <a:spcPct val="90000"/>
              </a:lnSpc>
            </a:pPr>
            <a:endParaRPr lang="en-US" altLang="en-US" sz="1800" smtClean="0">
              <a:ea typeface="MS PGothic" panose="020B0600070205080204" pitchFamily="34" charset="-128"/>
            </a:endParaRPr>
          </a:p>
          <a:p>
            <a:pPr eaLnBrk="1" hangingPunct="1">
              <a:lnSpc>
                <a:spcPct val="90000"/>
              </a:lnSpc>
            </a:pPr>
            <a:r>
              <a:rPr lang="en-US" altLang="en-US" sz="2400" smtClean="0">
                <a:ea typeface="MS PGothic" panose="020B0600070205080204" pitchFamily="34" charset="-128"/>
              </a:rPr>
              <a:t>It addresses the question </a:t>
            </a:r>
            <a:r>
              <a:rPr lang="ja-JP" altLang="en-US" sz="2400" smtClean="0">
                <a:ea typeface="MS PGothic" panose="020B0600070205080204" pitchFamily="34" charset="-128"/>
              </a:rPr>
              <a:t>“</a:t>
            </a:r>
            <a:r>
              <a:rPr lang="en-US" altLang="ja-JP" sz="2400" smtClean="0">
                <a:ea typeface="MS PGothic" panose="020B0600070205080204" pitchFamily="34" charset="-128"/>
              </a:rPr>
              <a:t>should the full text of the paper be retrieved?</a:t>
            </a:r>
            <a:r>
              <a:rPr lang="ja-JP" altLang="en-US" sz="2400" smtClean="0">
                <a:ea typeface="MS PGothic" panose="020B0600070205080204" pitchFamily="34" charset="-128"/>
              </a:rPr>
              <a:t>”</a:t>
            </a:r>
            <a:endParaRPr lang="en-GB" altLang="ja-JP" sz="2400" smtClean="0">
              <a:ea typeface="MS PGothic" panose="020B0600070205080204" pitchFamily="34" charset="-128"/>
            </a:endParaRPr>
          </a:p>
          <a:p>
            <a:pPr eaLnBrk="1" hangingPunct="1">
              <a:lnSpc>
                <a:spcPct val="90000"/>
              </a:lnSpc>
            </a:pPr>
            <a:endParaRPr lang="en-AU" altLang="ja-JP" sz="1800" smtClean="0">
              <a:ea typeface="MS PGothic" panose="020B0600070205080204" pitchFamily="34" charset="-128"/>
            </a:endParaRPr>
          </a:p>
          <a:p>
            <a:pPr eaLnBrk="1" hangingPunct="1">
              <a:lnSpc>
                <a:spcPct val="90000"/>
              </a:lnSpc>
            </a:pPr>
            <a:r>
              <a:rPr lang="en-US" altLang="en-US" sz="2400" smtClean="0">
                <a:ea typeface="MS PGothic" panose="020B0600070205080204" pitchFamily="34" charset="-128"/>
              </a:rPr>
              <a:t>It is essential to use two assessors in the selection process to limit the risk of error and bias.</a:t>
            </a:r>
          </a:p>
          <a:p>
            <a:pPr eaLnBrk="1" hangingPunct="1">
              <a:lnSpc>
                <a:spcPct val="90000"/>
              </a:lnSpc>
            </a:pPr>
            <a:endParaRPr lang="en-US" altLang="en-US" sz="1800" smtClean="0">
              <a:ea typeface="MS PGothic" panose="020B0600070205080204" pitchFamily="34" charset="-128"/>
            </a:endParaRPr>
          </a:p>
          <a:p>
            <a:pPr eaLnBrk="1" hangingPunct="1">
              <a:lnSpc>
                <a:spcPct val="90000"/>
              </a:lnSpc>
            </a:pPr>
            <a:r>
              <a:rPr lang="en-US" altLang="en-US" sz="2400" smtClean="0">
                <a:ea typeface="MS PGothic" panose="020B0600070205080204" pitchFamily="34" charset="-128"/>
              </a:rPr>
              <a:t>This should be done independently</a:t>
            </a:r>
          </a:p>
        </p:txBody>
      </p:sp>
    </p:spTree>
    <p:extLst>
      <p:ext uri="{BB962C8B-B14F-4D97-AF65-F5344CB8AC3E}">
        <p14:creationId xmlns:p14="http://schemas.microsoft.com/office/powerpoint/2010/main" val="1333616074"/>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a:xfrm>
            <a:off x="823913" y="742950"/>
            <a:ext cx="10320337" cy="725488"/>
          </a:xfrm>
        </p:spPr>
        <p:txBody>
          <a:bodyPr/>
          <a:lstStyle/>
          <a:p>
            <a:pPr eaLnBrk="1" hangingPunct="1"/>
            <a:r>
              <a:rPr lang="en-AU" altLang="en-US" sz="3600" smtClean="0">
                <a:latin typeface="Calibri" panose="020F0502020204030204" pitchFamily="34" charset="0"/>
              </a:rPr>
              <a:t>Study Selection Process</a:t>
            </a:r>
          </a:p>
        </p:txBody>
      </p:sp>
      <p:sp>
        <p:nvSpPr>
          <p:cNvPr id="3" name="Content Placeholder 2"/>
          <p:cNvSpPr>
            <a:spLocks noGrp="1"/>
          </p:cNvSpPr>
          <p:nvPr>
            <p:ph idx="1"/>
          </p:nvPr>
        </p:nvSpPr>
        <p:spPr>
          <a:xfrm>
            <a:off x="650875" y="1600200"/>
            <a:ext cx="9559925" cy="4979988"/>
          </a:xfrm>
        </p:spPr>
        <p:txBody>
          <a:bodyPr rtlCol="0">
            <a:noAutofit/>
          </a:bodyPr>
          <a:lstStyle/>
          <a:p>
            <a:pPr marL="0" indent="0" eaLnBrk="1" hangingPunct="1">
              <a:buFont typeface="Arial" panose="020B0604020202020204" pitchFamily="34" charset="0"/>
              <a:buNone/>
              <a:defRPr/>
            </a:pPr>
            <a:r>
              <a:rPr lang="en-AU" sz="2400" dirty="0"/>
              <a:t>Stages of Study Selection:</a:t>
            </a:r>
          </a:p>
          <a:p>
            <a:pPr marL="971550" lvl="1" indent="-514350" eaLnBrk="1" hangingPunct="1">
              <a:buFont typeface="+mj-lt"/>
              <a:buAutoNum type="arabicPeriod"/>
              <a:defRPr/>
            </a:pPr>
            <a:r>
              <a:rPr lang="en-AU" dirty="0" smtClean="0"/>
              <a:t>Collect </a:t>
            </a:r>
            <a:r>
              <a:rPr lang="en-AU" dirty="0"/>
              <a:t>all results</a:t>
            </a:r>
          </a:p>
          <a:p>
            <a:pPr marL="971550" lvl="1" indent="-514350" eaLnBrk="1" hangingPunct="1">
              <a:buFont typeface="+mj-lt"/>
              <a:buAutoNum type="arabicPeriod"/>
              <a:defRPr/>
            </a:pPr>
            <a:r>
              <a:rPr lang="en-AU" dirty="0"/>
              <a:t>Remove duplicates</a:t>
            </a:r>
          </a:p>
          <a:p>
            <a:pPr marL="971550" lvl="1" indent="-514350" eaLnBrk="1" hangingPunct="1">
              <a:buFont typeface="+mj-lt"/>
              <a:buAutoNum type="arabicPeriod"/>
              <a:defRPr/>
            </a:pPr>
            <a:r>
              <a:rPr lang="en-AU" dirty="0"/>
              <a:t>Screen title and abstract for potential retrieval of full text</a:t>
            </a:r>
          </a:p>
          <a:p>
            <a:pPr marL="971550" lvl="1" indent="-514350" eaLnBrk="1" hangingPunct="1">
              <a:buFont typeface="+mj-lt"/>
              <a:buAutoNum type="arabicPeriod"/>
              <a:defRPr/>
            </a:pPr>
            <a:r>
              <a:rPr lang="en-AU" dirty="0"/>
              <a:t>Screen full text for </a:t>
            </a:r>
            <a:r>
              <a:rPr lang="en-AU" dirty="0" smtClean="0"/>
              <a:t>inclusion / </a:t>
            </a:r>
            <a:r>
              <a:rPr lang="en-AU" dirty="0"/>
              <a:t>exclusion in the review</a:t>
            </a:r>
          </a:p>
          <a:p>
            <a:pPr marL="971550" lvl="1" indent="-514350" eaLnBrk="1" hangingPunct="1">
              <a:buFont typeface="+mj-lt"/>
              <a:buAutoNum type="arabicPeriod"/>
              <a:defRPr/>
            </a:pPr>
            <a:r>
              <a:rPr lang="en-AU" dirty="0"/>
              <a:t>Screen reference lists of included studies  </a:t>
            </a:r>
          </a:p>
          <a:p>
            <a:pPr indent="-378000" eaLnBrk="1" hangingPunct="1">
              <a:defRPr/>
            </a:pPr>
            <a:r>
              <a:rPr lang="en-AU" sz="2400" dirty="0"/>
              <a:t>Studies excluded at the full text phase require a reason for exclusion</a:t>
            </a:r>
          </a:p>
        </p:txBody>
      </p:sp>
    </p:spTree>
    <p:extLst>
      <p:ext uri="{BB962C8B-B14F-4D97-AF65-F5344CB8AC3E}">
        <p14:creationId xmlns:p14="http://schemas.microsoft.com/office/powerpoint/2010/main" val="191860092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a:xfrm>
            <a:off x="600075" y="717550"/>
            <a:ext cx="9544050" cy="749300"/>
          </a:xfrm>
        </p:spPr>
        <p:txBody>
          <a:bodyPr/>
          <a:lstStyle/>
          <a:p>
            <a:pPr eaLnBrk="1" hangingPunct="1"/>
            <a:r>
              <a:rPr lang="en-AU" altLang="en-US" sz="3600" smtClean="0">
                <a:latin typeface="Calibri" panose="020F0502020204030204" pitchFamily="34" charset="0"/>
              </a:rPr>
              <a:t>PRISMA Searching Process</a:t>
            </a:r>
          </a:p>
        </p:txBody>
      </p:sp>
      <p:pic>
        <p:nvPicPr>
          <p:cNvPr id="144387" name="Picture 2"/>
          <p:cNvPicPr>
            <a:picLocks noChangeAspect="1" noChangeArrowheads="1"/>
          </p:cNvPicPr>
          <p:nvPr/>
        </p:nvPicPr>
        <p:blipFill>
          <a:blip r:embed="rId3">
            <a:extLst>
              <a:ext uri="{28A0092B-C50C-407E-A947-70E740481C1C}">
                <a14:useLocalDpi xmlns:a14="http://schemas.microsoft.com/office/drawing/2010/main" val="0"/>
              </a:ext>
            </a:extLst>
          </a:blip>
          <a:srcRect t="11383" b="8862"/>
          <a:stretch>
            <a:fillRect/>
          </a:stretch>
        </p:blipFill>
        <p:spPr bwMode="auto">
          <a:xfrm>
            <a:off x="3106738" y="1466850"/>
            <a:ext cx="5870575"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8" name="TextBox 2"/>
          <p:cNvSpPr txBox="1">
            <a:spLocks noChangeArrowheads="1"/>
          </p:cNvSpPr>
          <p:nvPr/>
        </p:nvSpPr>
        <p:spPr bwMode="auto">
          <a:xfrm>
            <a:off x="495300" y="1785938"/>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Pct val="60000"/>
              <a:buFontTx/>
              <a:buNone/>
            </a:pPr>
            <a:r>
              <a:rPr lang="en-US" altLang="en-US" sz="1800" b="1">
                <a:latin typeface="Calibri" panose="020F0502020204030204" pitchFamily="34" charset="0"/>
              </a:rPr>
              <a:t>PRISMA 2009 Flow Diagram</a:t>
            </a:r>
          </a:p>
        </p:txBody>
      </p:sp>
    </p:spTree>
    <p:extLst>
      <p:ext uri="{BB962C8B-B14F-4D97-AF65-F5344CB8AC3E}">
        <p14:creationId xmlns:p14="http://schemas.microsoft.com/office/powerpoint/2010/main" val="25399680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838200" y="531813"/>
            <a:ext cx="10515600" cy="877887"/>
          </a:xfrm>
        </p:spPr>
        <p:txBody>
          <a:bodyPr/>
          <a:lstStyle/>
          <a:p>
            <a:pPr eaLnBrk="1" hangingPunct="1"/>
            <a:r>
              <a:rPr lang="en-GB" altLang="en-US" sz="3600" smtClean="0">
                <a:solidFill>
                  <a:srgbClr val="FF0000"/>
                </a:solidFill>
              </a:rPr>
              <a:t>Activity 4</a:t>
            </a:r>
          </a:p>
        </p:txBody>
      </p:sp>
      <p:sp>
        <p:nvSpPr>
          <p:cNvPr id="93187" name="Content Placeholder 2"/>
          <p:cNvSpPr>
            <a:spLocks noGrp="1"/>
          </p:cNvSpPr>
          <p:nvPr>
            <p:ph idx="1"/>
          </p:nvPr>
        </p:nvSpPr>
        <p:spPr>
          <a:xfrm>
            <a:off x="600075" y="1657350"/>
            <a:ext cx="10753725" cy="4519613"/>
          </a:xfrm>
        </p:spPr>
        <p:txBody>
          <a:bodyPr/>
          <a:lstStyle/>
          <a:p>
            <a:pPr eaLnBrk="1" hangingPunct="1">
              <a:lnSpc>
                <a:spcPct val="150000"/>
              </a:lnSpc>
              <a:defRPr/>
            </a:pPr>
            <a:r>
              <a:rPr lang="en-GB" altLang="en-US" sz="2400" dirty="0" smtClean="0"/>
              <a:t>Search articles from PubMed </a:t>
            </a:r>
          </a:p>
          <a:p>
            <a:pPr eaLnBrk="1" hangingPunct="1">
              <a:lnSpc>
                <a:spcPct val="150000"/>
              </a:lnSpc>
              <a:defRPr/>
            </a:pPr>
            <a:r>
              <a:rPr lang="en-GB" altLang="en-US" sz="2400" dirty="0" smtClean="0"/>
              <a:t>Use the </a:t>
            </a:r>
            <a:r>
              <a:rPr lang="en-GB" altLang="en-US" sz="2400" dirty="0" err="1" smtClean="0"/>
              <a:t>MeSH</a:t>
            </a:r>
            <a:r>
              <a:rPr lang="en-GB" altLang="en-US" sz="2400" dirty="0" smtClean="0"/>
              <a:t> term and Boolean operators </a:t>
            </a:r>
          </a:p>
          <a:p>
            <a:pPr indent="-378000" eaLnBrk="1" fontAlgn="auto" hangingPunct="1">
              <a:spcAft>
                <a:spcPts val="0"/>
              </a:spcAft>
              <a:defRPr/>
            </a:pPr>
            <a:r>
              <a:rPr lang="en-AU" sz="2400" dirty="0" smtClean="0">
                <a:cs typeface="MS PGothic" pitchFamily="34" charset="-128"/>
              </a:rPr>
              <a:t>Filter your search </a:t>
            </a:r>
            <a:endParaRPr lang="en-AU" sz="2400" dirty="0">
              <a:cs typeface="MS PGothic" pitchFamily="34" charset="-128"/>
            </a:endParaRPr>
          </a:p>
          <a:p>
            <a:pPr eaLnBrk="1" hangingPunct="1">
              <a:lnSpc>
                <a:spcPct val="150000"/>
              </a:lnSpc>
              <a:defRPr/>
            </a:pPr>
            <a:r>
              <a:rPr lang="en-GB" altLang="en-US" sz="2400" dirty="0" smtClean="0"/>
              <a:t>Export the search result to Endnote   </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3"/>
          <p:cNvSpPr>
            <a:spLocks noGrp="1"/>
          </p:cNvSpPr>
          <p:nvPr>
            <p:ph type="ctrTitle"/>
          </p:nvPr>
        </p:nvSpPr>
        <p:spPr/>
        <p:txBody>
          <a:bodyPr/>
          <a:lstStyle/>
          <a:p>
            <a:r>
              <a:rPr lang="en-GB" altLang="en-US" sz="4800" smtClean="0"/>
              <a:t>Critical Appraisal </a:t>
            </a:r>
          </a:p>
        </p:txBody>
      </p:sp>
      <p:sp>
        <p:nvSpPr>
          <p:cNvPr id="116739" name="Subtitle 4"/>
          <p:cNvSpPr>
            <a:spLocks noGrp="1"/>
          </p:cNvSpPr>
          <p:nvPr>
            <p:ph type="subTitle" idx="1"/>
          </p:nvPr>
        </p:nvSpPr>
        <p:spPr/>
        <p:txBody>
          <a:bodyPr/>
          <a:lstStyle/>
          <a:p>
            <a:endParaRPr lang="en-GB" altLang="en-US"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3"/>
          <p:cNvSpPr>
            <a:spLocks noGrp="1"/>
          </p:cNvSpPr>
          <p:nvPr>
            <p:ph type="title"/>
          </p:nvPr>
        </p:nvSpPr>
        <p:spPr/>
        <p:txBody>
          <a:bodyPr/>
          <a:lstStyle/>
          <a:p>
            <a:r>
              <a:rPr lang="en-AU" altLang="en-US" smtClean="0"/>
              <a:t>Critical Appraisal</a:t>
            </a:r>
          </a:p>
        </p:txBody>
      </p:sp>
      <p:sp>
        <p:nvSpPr>
          <p:cNvPr id="117763" name="Content Placeholder 4"/>
          <p:cNvSpPr>
            <a:spLocks noGrp="1"/>
          </p:cNvSpPr>
          <p:nvPr>
            <p:ph idx="1"/>
          </p:nvPr>
        </p:nvSpPr>
        <p:spPr>
          <a:xfrm>
            <a:off x="781050" y="1527175"/>
            <a:ext cx="9429750" cy="5330825"/>
          </a:xfrm>
        </p:spPr>
        <p:txBody>
          <a:bodyPr/>
          <a:lstStyle/>
          <a:p>
            <a:pPr>
              <a:lnSpc>
                <a:spcPct val="150000"/>
              </a:lnSpc>
            </a:pPr>
            <a:r>
              <a:rPr lang="en-AU" altLang="en-US" smtClean="0"/>
              <a:t>A process that assesses the methodological quality of a study and determines the extent to which the study has addressed the risk of bias in its design, conduct and analysis</a:t>
            </a:r>
          </a:p>
          <a:p>
            <a:pPr>
              <a:lnSpc>
                <a:spcPct val="150000"/>
              </a:lnSpc>
            </a:pPr>
            <a:r>
              <a:rPr lang="en-AU" altLang="en-US" smtClean="0"/>
              <a:t>Required in all systematic reviews</a:t>
            </a:r>
          </a:p>
          <a:p>
            <a:pPr>
              <a:lnSpc>
                <a:spcPct val="150000"/>
              </a:lnSpc>
            </a:pPr>
            <a:r>
              <a:rPr lang="en-AU" altLang="en-US" smtClean="0"/>
              <a:t>Also referred to as:</a:t>
            </a:r>
          </a:p>
          <a:p>
            <a:pPr marL="857250" lvl="1" indent="-457200">
              <a:lnSpc>
                <a:spcPct val="150000"/>
              </a:lnSpc>
            </a:pPr>
            <a:r>
              <a:rPr lang="en-AU" altLang="en-US" smtClean="0"/>
              <a:t>Assessment of risk of bias</a:t>
            </a:r>
          </a:p>
          <a:p>
            <a:pPr marL="857250" lvl="1" indent="-457200">
              <a:lnSpc>
                <a:spcPct val="150000"/>
              </a:lnSpc>
            </a:pPr>
            <a:r>
              <a:rPr lang="en-AU" altLang="en-US" smtClean="0"/>
              <a:t>Assessment of methodological quality</a:t>
            </a:r>
          </a:p>
          <a:p>
            <a:endParaRPr lang="en-AU" altLang="en-US"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AU" altLang="en-US" sz="3600" smtClean="0"/>
              <a:t>Why is it Important?</a:t>
            </a:r>
          </a:p>
        </p:txBody>
      </p:sp>
      <p:sp>
        <p:nvSpPr>
          <p:cNvPr id="119811" name="Content Placeholder 2"/>
          <p:cNvSpPr>
            <a:spLocks noGrp="1"/>
          </p:cNvSpPr>
          <p:nvPr>
            <p:ph idx="1"/>
          </p:nvPr>
        </p:nvSpPr>
        <p:spPr>
          <a:xfrm>
            <a:off x="958850" y="1600200"/>
            <a:ext cx="9251950" cy="4741863"/>
          </a:xfrm>
        </p:spPr>
        <p:txBody>
          <a:bodyPr/>
          <a:lstStyle/>
          <a:p>
            <a:r>
              <a:rPr lang="en-AU" altLang="en-US" sz="2400" smtClean="0"/>
              <a:t>Combining results of poor quality research may lead to biased or misleading results</a:t>
            </a:r>
          </a:p>
          <a:p>
            <a:endParaRPr lang="en-AU" altLang="en-US" sz="2400" smtClean="0"/>
          </a:p>
          <a:p>
            <a:r>
              <a:rPr lang="en-AU" altLang="en-US" sz="2400" smtClean="0"/>
              <a:t>Aim is to establish </a:t>
            </a:r>
            <a:r>
              <a:rPr lang="en-AU" altLang="en-US" sz="2400" i="1" smtClean="0"/>
              <a:t>validity</a:t>
            </a:r>
            <a:r>
              <a:rPr lang="en-AU" altLang="en-US" sz="2400" smtClean="0"/>
              <a:t> (Internal and External)</a:t>
            </a:r>
          </a:p>
          <a:p>
            <a:endParaRPr lang="en-AU" altLang="en-US" sz="2400" smtClean="0"/>
          </a:p>
          <a:p>
            <a:r>
              <a:rPr lang="en-AU" altLang="en-US" sz="2400" smtClean="0"/>
              <a:t>Ensures that the review is credible and useful for informing health care policy, clinical practice and future research </a:t>
            </a:r>
          </a:p>
          <a:p>
            <a:endParaRPr lang="en-AU" altLang="en-US" sz="2400" smtClean="0"/>
          </a:p>
          <a:p>
            <a:r>
              <a:rPr lang="en-AU" altLang="en-US" sz="2400" smtClean="0"/>
              <a:t>Facilitates deeper knowledge of the included studies</a:t>
            </a:r>
          </a:p>
          <a:p>
            <a:endParaRPr lang="en-AU" altLang="en-US"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AU" altLang="en-US" smtClean="0"/>
              <a:t>Bias</a:t>
            </a:r>
          </a:p>
        </p:txBody>
      </p:sp>
      <p:sp>
        <p:nvSpPr>
          <p:cNvPr id="121859" name="Content Placeholder 2"/>
          <p:cNvSpPr>
            <a:spLocks noGrp="1"/>
          </p:cNvSpPr>
          <p:nvPr>
            <p:ph idx="1"/>
          </p:nvPr>
        </p:nvSpPr>
        <p:spPr>
          <a:xfrm>
            <a:off x="471488" y="1600200"/>
            <a:ext cx="9739312" cy="5037138"/>
          </a:xfrm>
        </p:spPr>
        <p:txBody>
          <a:bodyPr/>
          <a:lstStyle/>
          <a:p>
            <a:r>
              <a:rPr lang="en-AU" altLang="en-US" sz="2400" smtClean="0"/>
              <a:t>A bias is a systematic error, or deviation from the truth, in results or inferences </a:t>
            </a:r>
          </a:p>
          <a:p>
            <a:r>
              <a:rPr lang="en-AU" altLang="en-US" sz="2400" smtClean="0"/>
              <a:t>Studies may be at risk of bias due to issues with the conceptualization, design, conduct or interpretation of the study </a:t>
            </a:r>
          </a:p>
          <a:p>
            <a:r>
              <a:rPr lang="en-AU" altLang="en-US" sz="2400" smtClean="0"/>
              <a:t>There are many different types of bias that can arise in research </a:t>
            </a:r>
          </a:p>
          <a:p>
            <a:r>
              <a:rPr lang="en-AU" altLang="en-US" sz="2400" smtClean="0"/>
              <a:t>Major sources of bias which may affect internal validity:</a:t>
            </a:r>
          </a:p>
          <a:p>
            <a:pPr lvl="1"/>
            <a:r>
              <a:rPr lang="en-AU" altLang="en-US" sz="2000" smtClean="0"/>
              <a:t>Selection bias</a:t>
            </a:r>
          </a:p>
          <a:p>
            <a:pPr lvl="1"/>
            <a:r>
              <a:rPr lang="en-AU" altLang="en-US" sz="2000" smtClean="0"/>
              <a:t>Performance bias</a:t>
            </a:r>
          </a:p>
          <a:p>
            <a:pPr lvl="1"/>
            <a:r>
              <a:rPr lang="en-AU" altLang="en-US" sz="2000" smtClean="0"/>
              <a:t>Detection bias</a:t>
            </a:r>
          </a:p>
          <a:p>
            <a:pPr lvl="1"/>
            <a:r>
              <a:rPr lang="en-AU" altLang="en-US" sz="2000" smtClean="0"/>
              <a:t>Attrition bias</a:t>
            </a:r>
          </a:p>
          <a:p>
            <a:endParaRPr lang="en-AU" altLang="en-US"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09600" y="574675"/>
            <a:ext cx="10563225" cy="782638"/>
          </a:xfrm>
        </p:spPr>
        <p:txBody>
          <a:bodyPr/>
          <a:lstStyle/>
          <a:p>
            <a:r>
              <a:rPr lang="en-GB" altLang="en-US" sz="3600" smtClean="0"/>
              <a:t>Science Scandals</a:t>
            </a:r>
          </a:p>
        </p:txBody>
      </p:sp>
      <p:sp>
        <p:nvSpPr>
          <p:cNvPr id="16387" name="Content Placeholder 2"/>
          <p:cNvSpPr>
            <a:spLocks noGrp="1"/>
          </p:cNvSpPr>
          <p:nvPr>
            <p:ph idx="1"/>
          </p:nvPr>
        </p:nvSpPr>
        <p:spPr>
          <a:xfrm>
            <a:off x="609600" y="1539875"/>
            <a:ext cx="10563225" cy="5318125"/>
          </a:xfrm>
        </p:spPr>
        <p:txBody>
          <a:bodyPr/>
          <a:lstStyle/>
          <a:p>
            <a:r>
              <a:rPr lang="en-GB" altLang="en-US" sz="2400" dirty="0" smtClean="0"/>
              <a:t>Three types of research </a:t>
            </a:r>
            <a:r>
              <a:rPr lang="en-GB" altLang="en-US" sz="2400" b="1" dirty="0" smtClean="0">
                <a:solidFill>
                  <a:srgbClr val="0000FF"/>
                </a:solidFill>
              </a:rPr>
              <a:t>misconduct</a:t>
            </a:r>
            <a:r>
              <a:rPr lang="en-GB" altLang="en-US" sz="2400" dirty="0" smtClean="0"/>
              <a:t>: </a:t>
            </a:r>
          </a:p>
          <a:p>
            <a:pPr lvl="1"/>
            <a:r>
              <a:rPr lang="en-GB" altLang="en-US" sz="2000" dirty="0" smtClean="0"/>
              <a:t>Fabrication</a:t>
            </a:r>
          </a:p>
          <a:p>
            <a:pPr lvl="1"/>
            <a:r>
              <a:rPr lang="en-GB" altLang="en-US" sz="2000" dirty="0" smtClean="0"/>
              <a:t>falsification, and </a:t>
            </a:r>
          </a:p>
          <a:p>
            <a:pPr lvl="1"/>
            <a:r>
              <a:rPr lang="en-GB" altLang="en-US" sz="2000" dirty="0" smtClean="0"/>
              <a:t>plagiarism</a:t>
            </a:r>
          </a:p>
          <a:p>
            <a:r>
              <a:rPr lang="en-GB" altLang="en-US" sz="2400" dirty="0" smtClean="0"/>
              <a:t>A Major Publisher scandals and Retracted </a:t>
            </a:r>
          </a:p>
          <a:p>
            <a:pPr lvl="1"/>
            <a:r>
              <a:rPr lang="en-GB" altLang="en-US" sz="2000" dirty="0" smtClean="0"/>
              <a:t>BMC, the publisher of over 270 peer-reviewed journals, pulled 43 papers earlier this year on account of "fabricated" peer reviews (~16%)</a:t>
            </a:r>
          </a:p>
          <a:p>
            <a:pPr lvl="1"/>
            <a:r>
              <a:rPr lang="en-GB" altLang="en-US" sz="2000" dirty="0" smtClean="0"/>
              <a:t>Three published papers</a:t>
            </a:r>
          </a:p>
          <a:p>
            <a:pPr lvl="2"/>
            <a:r>
              <a:rPr lang="en-GB" altLang="en-US" sz="1600" dirty="0" smtClean="0"/>
              <a:t>A young psychologist who studied the effects of motivation and reward on cognitive control is found to have falsified data</a:t>
            </a:r>
          </a:p>
          <a:p>
            <a:pPr lvl="1"/>
            <a:r>
              <a:rPr lang="en-GB" altLang="en-US" sz="2000" dirty="0" smtClean="0"/>
              <a:t>Altering statistical significance</a:t>
            </a:r>
          </a:p>
          <a:p>
            <a:pPr lvl="2"/>
            <a:r>
              <a:rPr lang="en-GB" altLang="en-US" sz="1600" dirty="0" smtClean="0"/>
              <a:t>A Case Western Reserve University researcher is found guilty of altering the number of samples and results</a:t>
            </a:r>
            <a:endParaRPr lang="en-GB" altLang="en-US" sz="1000" dirty="0" smtClean="0"/>
          </a:p>
          <a:p>
            <a:pPr lvl="1"/>
            <a:r>
              <a:rPr lang="en-GB" altLang="en-US" sz="2000" dirty="0" smtClean="0"/>
              <a:t>Clinical trials</a:t>
            </a:r>
          </a:p>
          <a:p>
            <a:pPr lvl="2"/>
            <a:r>
              <a:rPr lang="en-GB" altLang="en-US" sz="1600" dirty="0" smtClean="0"/>
              <a:t>A researcher working for US pharmaceutical company’s Scotland branch is sent to prison for falsifying data on experimental drugs</a:t>
            </a:r>
            <a:endParaRPr lang="en-GB" altLang="en-US" dirty="0"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GB" altLang="en-US" sz="4000" smtClean="0"/>
              <a:t>Appraisal Tools </a:t>
            </a:r>
          </a:p>
        </p:txBody>
      </p:sp>
      <p:sp>
        <p:nvSpPr>
          <p:cNvPr id="123907" name="Content Placeholder 2"/>
          <p:cNvSpPr>
            <a:spLocks noGrp="1"/>
          </p:cNvSpPr>
          <p:nvPr>
            <p:ph idx="1"/>
          </p:nvPr>
        </p:nvSpPr>
        <p:spPr/>
        <p:txBody>
          <a:bodyPr/>
          <a:lstStyle/>
          <a:p>
            <a:r>
              <a:rPr lang="en-GB" altLang="en-US" smtClean="0"/>
              <a:t>Differs based on the study design</a:t>
            </a:r>
          </a:p>
          <a:p>
            <a:pPr lvl="1">
              <a:lnSpc>
                <a:spcPct val="150000"/>
              </a:lnSpc>
            </a:pPr>
            <a:r>
              <a:rPr lang="en-US" altLang="en-US" smtClean="0"/>
              <a:t>Experimental studies</a:t>
            </a:r>
          </a:p>
          <a:p>
            <a:pPr lvl="1">
              <a:lnSpc>
                <a:spcPct val="150000"/>
              </a:lnSpc>
            </a:pPr>
            <a:r>
              <a:rPr lang="en-US" altLang="en-US" smtClean="0"/>
              <a:t>Quasi-experimental studies</a:t>
            </a:r>
          </a:p>
          <a:p>
            <a:pPr lvl="1">
              <a:lnSpc>
                <a:spcPct val="150000"/>
              </a:lnSpc>
            </a:pPr>
            <a:r>
              <a:rPr lang="en-US" altLang="en-US" smtClean="0"/>
              <a:t>Observational studies</a:t>
            </a:r>
          </a:p>
          <a:p>
            <a:pPr lvl="2">
              <a:lnSpc>
                <a:spcPct val="150000"/>
              </a:lnSpc>
            </a:pPr>
            <a:r>
              <a:rPr lang="en-US" altLang="en-US" smtClean="0"/>
              <a:t>Cohort </a:t>
            </a:r>
          </a:p>
          <a:p>
            <a:pPr lvl="2">
              <a:lnSpc>
                <a:spcPct val="150000"/>
              </a:lnSpc>
            </a:pPr>
            <a:r>
              <a:rPr lang="en-US" altLang="en-US" smtClean="0"/>
              <a:t>Case control  </a:t>
            </a:r>
          </a:p>
          <a:p>
            <a:pPr lvl="2">
              <a:lnSpc>
                <a:spcPct val="150000"/>
              </a:lnSpc>
            </a:pPr>
            <a:r>
              <a:rPr lang="en-US" altLang="en-US" smtClean="0"/>
              <a:t> Analytic cross-sectional </a:t>
            </a:r>
          </a:p>
          <a:p>
            <a:pPr lvl="2">
              <a:lnSpc>
                <a:spcPct val="150000"/>
              </a:lnSpc>
            </a:pPr>
            <a:r>
              <a:rPr lang="en-US" altLang="en-US" smtClean="0"/>
              <a:t>…</a:t>
            </a:r>
            <a:endParaRPr lang="en-GB" altLang="en-US"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GB" altLang="en-US" sz="3600" smtClean="0"/>
              <a:t>JBI Critical Appraisal Tool</a:t>
            </a:r>
          </a:p>
        </p:txBody>
      </p:sp>
      <p:sp>
        <p:nvSpPr>
          <p:cNvPr id="125955" name="Content Placeholder 2"/>
          <p:cNvSpPr>
            <a:spLocks noGrp="1"/>
          </p:cNvSpPr>
          <p:nvPr>
            <p:ph idx="1"/>
          </p:nvPr>
        </p:nvSpPr>
        <p:spPr>
          <a:xfrm>
            <a:off x="609600" y="1573213"/>
            <a:ext cx="11233150" cy="4887912"/>
          </a:xfrm>
          <a:solidFill>
            <a:schemeClr val="bg2"/>
          </a:solidFill>
        </p:spPr>
        <p:txBody>
          <a:bodyPr/>
          <a:lstStyle/>
          <a:p>
            <a:r>
              <a:rPr lang="en-GB" altLang="en-US" sz="2400" u="sng" smtClean="0">
                <a:solidFill>
                  <a:srgbClr val="FF0000"/>
                </a:solidFill>
                <a:hlinkClick r:id="rId2"/>
              </a:rPr>
              <a:t>JBI Critical Appraisal-Checklist for Analytical Cross Sectional Studies</a:t>
            </a:r>
            <a:endParaRPr lang="en-GB" altLang="en-US" sz="2400" smtClean="0">
              <a:solidFill>
                <a:srgbClr val="FF0000"/>
              </a:solidFill>
            </a:endParaRPr>
          </a:p>
          <a:p>
            <a:r>
              <a:rPr lang="en-GB" altLang="en-US" sz="2400" u="sng" smtClean="0">
                <a:solidFill>
                  <a:srgbClr val="FF0000"/>
                </a:solidFill>
                <a:hlinkClick r:id="rId3"/>
              </a:rPr>
              <a:t>JBI Critical Appraisal-Checklist for Case Control Studies</a:t>
            </a:r>
            <a:endParaRPr lang="en-GB" altLang="en-US" sz="2400" smtClean="0">
              <a:solidFill>
                <a:srgbClr val="FF0000"/>
              </a:solidFill>
            </a:endParaRPr>
          </a:p>
          <a:p>
            <a:r>
              <a:rPr lang="en-GB" altLang="en-US" sz="2400" u="sng" smtClean="0">
                <a:solidFill>
                  <a:srgbClr val="FF0000"/>
                </a:solidFill>
                <a:hlinkClick r:id="rId4"/>
              </a:rPr>
              <a:t>JBI Critical Appraisal-Checklist for Cohort Studies</a:t>
            </a:r>
            <a:endParaRPr lang="en-GB" altLang="en-US" sz="2400" smtClean="0">
              <a:solidFill>
                <a:srgbClr val="FF0000"/>
              </a:solidFill>
            </a:endParaRPr>
          </a:p>
          <a:p>
            <a:r>
              <a:rPr lang="en-GB" altLang="en-US" sz="2400" u="sng" smtClean="0">
                <a:solidFill>
                  <a:srgbClr val="FF0000"/>
                </a:solidFill>
                <a:hlinkClick r:id="rId5"/>
              </a:rPr>
              <a:t>JBI Critical Appraisal-Checklist for Diagnostic Test Accuracy Studies</a:t>
            </a:r>
            <a:endParaRPr lang="en-GB" altLang="en-US" sz="2400" smtClean="0">
              <a:solidFill>
                <a:srgbClr val="FF0000"/>
              </a:solidFill>
            </a:endParaRPr>
          </a:p>
          <a:p>
            <a:r>
              <a:rPr lang="en-GB" altLang="en-US" sz="2400" u="sng" smtClean="0">
                <a:solidFill>
                  <a:srgbClr val="FF0000"/>
                </a:solidFill>
                <a:hlinkClick r:id="rId6"/>
              </a:rPr>
              <a:t>JBI Critical Appraisal-Checklist for Economic Evaluations</a:t>
            </a:r>
            <a:endParaRPr lang="en-GB" altLang="en-US" sz="2400" smtClean="0">
              <a:solidFill>
                <a:srgbClr val="FF0000"/>
              </a:solidFill>
            </a:endParaRPr>
          </a:p>
          <a:p>
            <a:r>
              <a:rPr lang="en-GB" altLang="en-US" sz="2400" u="sng" smtClean="0">
                <a:solidFill>
                  <a:srgbClr val="FF0000"/>
                </a:solidFill>
                <a:hlinkClick r:id="rId7"/>
              </a:rPr>
              <a:t>JBI Critical Appraisal-Checklist for Prevalence Studies</a:t>
            </a:r>
            <a:endParaRPr lang="en-GB" altLang="en-US" sz="2400" smtClean="0">
              <a:solidFill>
                <a:srgbClr val="FF0000"/>
              </a:solidFill>
            </a:endParaRPr>
          </a:p>
          <a:p>
            <a:r>
              <a:rPr lang="en-GB" altLang="en-US" sz="2400" u="sng" smtClean="0">
                <a:solidFill>
                  <a:srgbClr val="FF0000"/>
                </a:solidFill>
                <a:hlinkClick r:id="rId8"/>
              </a:rPr>
              <a:t>JBI Critical Appraisal-Checklist for Qualitative Research</a:t>
            </a:r>
            <a:endParaRPr lang="en-GB" altLang="en-US" sz="2400" smtClean="0">
              <a:solidFill>
                <a:srgbClr val="FF0000"/>
              </a:solidFill>
            </a:endParaRPr>
          </a:p>
          <a:p>
            <a:r>
              <a:rPr lang="en-GB" altLang="en-US" sz="2400" u="sng" smtClean="0">
                <a:solidFill>
                  <a:srgbClr val="FF0000"/>
                </a:solidFill>
                <a:hlinkClick r:id="rId9"/>
              </a:rPr>
              <a:t>JBI Critical Appraisal-Checklist for Systematic Reviews</a:t>
            </a:r>
            <a:endParaRPr lang="en-GB" altLang="en-US" sz="2400" smtClean="0">
              <a:solidFill>
                <a:srgbClr val="FF0000"/>
              </a:solidFill>
            </a:endParaRPr>
          </a:p>
          <a:p>
            <a:r>
              <a:rPr lang="en-GB" altLang="en-US" sz="2400" u="sng" smtClean="0">
                <a:solidFill>
                  <a:srgbClr val="FF0000"/>
                </a:solidFill>
                <a:hlinkClick r:id="rId10"/>
              </a:rPr>
              <a:t>JBI Critical Appraisal-Checklist for Text and Opinion</a:t>
            </a:r>
            <a:endParaRPr lang="en-GB" altLang="en-US" sz="2400" smtClean="0">
              <a:solidFill>
                <a:srgbClr val="FF0000"/>
              </a:solidFill>
            </a:endParaRPr>
          </a:p>
          <a:p>
            <a:r>
              <a:rPr lang="en-GB" altLang="en-US" sz="2400" u="sng" smtClean="0">
                <a:solidFill>
                  <a:srgbClr val="FF0000"/>
                </a:solidFill>
                <a:hlinkClick r:id="rId11"/>
              </a:rPr>
              <a:t>JBI Quasi-Experimental Appraisal Tool</a:t>
            </a:r>
            <a:endParaRPr lang="en-GB" altLang="en-US" sz="2400" smtClean="0">
              <a:solidFill>
                <a:srgbClr val="FF0000"/>
              </a:solidFill>
            </a:endParaRPr>
          </a:p>
          <a:p>
            <a:r>
              <a:rPr lang="en-GB" altLang="en-US" sz="2400" u="sng" smtClean="0">
                <a:solidFill>
                  <a:srgbClr val="FF0000"/>
                </a:solidFill>
                <a:hlinkClick r:id="rId12"/>
              </a:rPr>
              <a:t>JBI RCTs Appraisal Tool</a:t>
            </a:r>
            <a:endParaRPr lang="en-GB" altLang="en-US" sz="2400" smtClean="0">
              <a:solidFill>
                <a:srgbClr val="FF0000"/>
              </a:solidFill>
            </a:endParaRPr>
          </a:p>
          <a:p>
            <a:endParaRPr lang="en-GB" altLang="en-US" sz="2400" smtClean="0"/>
          </a:p>
        </p:txBody>
      </p:sp>
      <p:sp>
        <p:nvSpPr>
          <p:cNvPr id="2" name="Rectangle 1"/>
          <p:cNvSpPr/>
          <p:nvPr/>
        </p:nvSpPr>
        <p:spPr>
          <a:xfrm>
            <a:off x="609600" y="6413500"/>
            <a:ext cx="6718300" cy="460375"/>
          </a:xfrm>
          <a:prstGeom prst="rect">
            <a:avLst/>
          </a:prstGeom>
        </p:spPr>
        <p:txBody>
          <a:bodyPr>
            <a:spAutoFit/>
          </a:bodyPr>
          <a:lstStyle/>
          <a:p>
            <a:pPr>
              <a:defRPr/>
            </a:pPr>
            <a:r>
              <a:rPr lang="en-GB" sz="2400" dirty="0">
                <a:solidFill>
                  <a:schemeClr val="tx1">
                    <a:lumMod val="50000"/>
                    <a:lumOff val="50000"/>
                  </a:schemeClr>
                </a:solidFill>
                <a:hlinkClick r:id="rId13"/>
              </a:rPr>
              <a:t>https://nursing.lsuhsc.edu/jbi/resources.aspx</a:t>
            </a:r>
            <a:endParaRPr lang="en-GB" sz="2400"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JBI Cohort Study Critical Appraisal Tool</a:t>
            </a:r>
            <a:endParaRPr lang="en-AU" dirty="0"/>
          </a:p>
        </p:txBody>
      </p:sp>
      <p:sp>
        <p:nvSpPr>
          <p:cNvPr id="3" name="Content Placeholder 2"/>
          <p:cNvSpPr>
            <a:spLocks noGrp="1"/>
          </p:cNvSpPr>
          <p:nvPr>
            <p:ph idx="1"/>
          </p:nvPr>
        </p:nvSpPr>
        <p:spPr>
          <a:xfrm>
            <a:off x="701964" y="1600200"/>
            <a:ext cx="9305637" cy="5509200"/>
          </a:xfrm>
        </p:spPr>
        <p:txBody>
          <a:bodyPr/>
          <a:lstStyle/>
          <a:p>
            <a:pPr marL="479250" indent="-514350">
              <a:buFont typeface="+mj-lt"/>
              <a:buAutoNum type="arabicPeriod"/>
            </a:pPr>
            <a:r>
              <a:rPr lang="en-AU" sz="2000" dirty="0"/>
              <a:t>Were the </a:t>
            </a:r>
            <a:r>
              <a:rPr lang="en-AU" sz="2000" dirty="0" smtClean="0"/>
              <a:t>groups </a:t>
            </a:r>
            <a:r>
              <a:rPr lang="en-AU" sz="2000" dirty="0"/>
              <a:t>similar and recruited from the same population</a:t>
            </a:r>
            <a:r>
              <a:rPr lang="en-AU" sz="2000" dirty="0" smtClean="0"/>
              <a:t>?</a:t>
            </a:r>
          </a:p>
          <a:p>
            <a:pPr marL="479250" indent="-514350">
              <a:buFont typeface="+mj-lt"/>
              <a:buAutoNum type="arabicPeriod"/>
            </a:pPr>
            <a:r>
              <a:rPr lang="en-AU" sz="2000" dirty="0"/>
              <a:t>Were the exposures measured similarly to assign people to both exposed and unexposed groups?</a:t>
            </a:r>
          </a:p>
          <a:p>
            <a:pPr marL="479250" indent="-514350">
              <a:buFont typeface="+mj-lt"/>
              <a:buAutoNum type="arabicPeriod"/>
            </a:pPr>
            <a:r>
              <a:rPr lang="en-AU" sz="2000" dirty="0"/>
              <a:t>Was the exposure measured in </a:t>
            </a:r>
            <a:r>
              <a:rPr lang="en-AU" sz="2000" dirty="0" smtClean="0"/>
              <a:t>valid </a:t>
            </a:r>
            <a:r>
              <a:rPr lang="en-AU" sz="2000" dirty="0"/>
              <a:t>and reliable </a:t>
            </a:r>
            <a:r>
              <a:rPr lang="en-AU" sz="2000" dirty="0" smtClean="0"/>
              <a:t>way?</a:t>
            </a:r>
            <a:endParaRPr lang="en-AU" sz="2000" dirty="0"/>
          </a:p>
          <a:p>
            <a:pPr marL="479250" indent="-514350">
              <a:buFont typeface="+mj-lt"/>
              <a:buAutoNum type="arabicPeriod"/>
            </a:pPr>
            <a:r>
              <a:rPr lang="en-AU" sz="2000" dirty="0"/>
              <a:t>Were confounding factors identified</a:t>
            </a:r>
            <a:r>
              <a:rPr lang="en-AU" sz="2000" dirty="0" smtClean="0"/>
              <a:t>?</a:t>
            </a:r>
          </a:p>
          <a:p>
            <a:pPr marL="514350" indent="-514350">
              <a:buFont typeface="+mj-lt"/>
              <a:buAutoNum type="arabicPeriod" startAt="5"/>
            </a:pPr>
            <a:r>
              <a:rPr lang="en-AU" sz="2000" dirty="0"/>
              <a:t>Were strategies to deal with confounding factors stated?</a:t>
            </a:r>
          </a:p>
          <a:p>
            <a:pPr marL="514350" indent="-514350">
              <a:buFont typeface="+mj-lt"/>
              <a:buAutoNum type="arabicPeriod" startAt="5"/>
            </a:pPr>
            <a:r>
              <a:rPr lang="en-AU" sz="2000" dirty="0"/>
              <a:t>Were the groups/participants free of the outcome at the start of the study (or at the moment of exposure)?</a:t>
            </a:r>
          </a:p>
          <a:p>
            <a:pPr marL="514350" indent="-514350">
              <a:buFont typeface="+mj-lt"/>
              <a:buAutoNum type="arabicPeriod" startAt="5"/>
            </a:pPr>
            <a:r>
              <a:rPr lang="en-AU" sz="2000" dirty="0"/>
              <a:t>Were the outcomes measured in a valid and reliable way?</a:t>
            </a:r>
          </a:p>
          <a:p>
            <a:pPr marL="514350" indent="-514350">
              <a:buFont typeface="+mj-lt"/>
              <a:buAutoNum type="arabicPeriod" startAt="5"/>
            </a:pPr>
            <a:r>
              <a:rPr lang="en-AU" sz="2000" dirty="0"/>
              <a:t>Was the follow up time reported and sufficient to belong enough for outcomes to occur</a:t>
            </a:r>
            <a:r>
              <a:rPr lang="en-AU" sz="2000" dirty="0" smtClean="0"/>
              <a:t>?</a:t>
            </a:r>
          </a:p>
          <a:p>
            <a:pPr marL="514350" indent="-514350">
              <a:buFont typeface="+mj-lt"/>
              <a:buAutoNum type="arabicPeriod" startAt="9"/>
            </a:pPr>
            <a:r>
              <a:rPr lang="en-AU" sz="2000" dirty="0"/>
              <a:t>Was follow-up complete, and if not, were the reasons to loss to follow-up described and explored?</a:t>
            </a:r>
          </a:p>
          <a:p>
            <a:pPr marL="514350" indent="-514350">
              <a:buFont typeface="+mj-lt"/>
              <a:buAutoNum type="arabicPeriod" startAt="9"/>
            </a:pPr>
            <a:r>
              <a:rPr lang="en-AU" sz="2000" dirty="0"/>
              <a:t>Were strategies to address incomplete follow-up utilized?</a:t>
            </a:r>
          </a:p>
          <a:p>
            <a:pPr marL="514350" indent="-514350">
              <a:buFont typeface="+mj-lt"/>
              <a:buAutoNum type="arabicPeriod" startAt="9"/>
            </a:pPr>
            <a:r>
              <a:rPr lang="en-AU" sz="2000" dirty="0"/>
              <a:t>Was appropriate statistical analysis used?</a:t>
            </a:r>
          </a:p>
          <a:p>
            <a:pPr marL="514350" indent="-514350">
              <a:buFont typeface="+mj-lt"/>
              <a:buAutoNum type="arabicPeriod" startAt="5"/>
            </a:pPr>
            <a:endParaRPr lang="en-AU" sz="2000" dirty="0"/>
          </a:p>
          <a:p>
            <a:pPr marL="479250" indent="-514350">
              <a:buFont typeface="+mj-lt"/>
              <a:buAutoNum type="arabicPeriod"/>
            </a:pPr>
            <a:endParaRPr lang="en-AU" sz="2400" dirty="0"/>
          </a:p>
          <a:p>
            <a:pPr marL="0" indent="0">
              <a:buNone/>
            </a:pPr>
            <a:endParaRPr lang="en-AU" dirty="0"/>
          </a:p>
          <a:p>
            <a:endParaRPr lang="en-AU" dirty="0"/>
          </a:p>
        </p:txBody>
      </p:sp>
    </p:spTree>
    <p:extLst>
      <p:ext uri="{BB962C8B-B14F-4D97-AF65-F5344CB8AC3E}">
        <p14:creationId xmlns:p14="http://schemas.microsoft.com/office/powerpoint/2010/main" val="20281727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127" y="511705"/>
            <a:ext cx="10298546" cy="744440"/>
          </a:xfrm>
        </p:spPr>
        <p:txBody>
          <a:bodyPr>
            <a:normAutofit fontScale="90000"/>
          </a:bodyPr>
          <a:lstStyle/>
          <a:p>
            <a:r>
              <a:rPr lang="en-AU" dirty="0"/>
              <a:t>JBI </a:t>
            </a:r>
            <a:r>
              <a:rPr lang="en-AU" dirty="0" smtClean="0"/>
              <a:t>Case-Control </a:t>
            </a:r>
            <a:r>
              <a:rPr lang="en-AU" dirty="0"/>
              <a:t>Study Critical Appraisal Tool</a:t>
            </a:r>
          </a:p>
        </p:txBody>
      </p:sp>
      <p:sp>
        <p:nvSpPr>
          <p:cNvPr id="3" name="Content Placeholder 2"/>
          <p:cNvSpPr>
            <a:spLocks noGrp="1"/>
          </p:cNvSpPr>
          <p:nvPr>
            <p:ph idx="1"/>
          </p:nvPr>
        </p:nvSpPr>
        <p:spPr>
          <a:xfrm>
            <a:off x="766619" y="1487055"/>
            <a:ext cx="9444182" cy="4677550"/>
          </a:xfrm>
        </p:spPr>
        <p:txBody>
          <a:bodyPr/>
          <a:lstStyle/>
          <a:p>
            <a:pPr marL="479250" indent="-514350">
              <a:buFont typeface="+mj-lt"/>
              <a:buAutoNum type="arabicPeriod"/>
            </a:pPr>
            <a:r>
              <a:rPr lang="en-AU" sz="2000" dirty="0"/>
              <a:t>Were the groups comparable other than presence of disease in cases or absence of disease in controls?</a:t>
            </a:r>
          </a:p>
          <a:p>
            <a:pPr marL="479250" indent="-514350">
              <a:buFont typeface="+mj-lt"/>
              <a:buAutoNum type="arabicPeriod"/>
            </a:pPr>
            <a:r>
              <a:rPr lang="en-AU" sz="2000" dirty="0"/>
              <a:t>Were cases and controls matched appropriately?</a:t>
            </a:r>
          </a:p>
          <a:p>
            <a:pPr marL="479250" indent="-514350">
              <a:buFont typeface="+mj-lt"/>
              <a:buAutoNum type="arabicPeriod"/>
            </a:pPr>
            <a:r>
              <a:rPr lang="en-AU" sz="2000" dirty="0"/>
              <a:t>Were the same criteria used for identification of cases and controls</a:t>
            </a:r>
            <a:r>
              <a:rPr lang="en-AU" sz="2000" dirty="0" smtClean="0"/>
              <a:t>?</a:t>
            </a:r>
          </a:p>
          <a:p>
            <a:pPr marL="514350" indent="-514350">
              <a:buFont typeface="+mj-lt"/>
              <a:buAutoNum type="arabicPeriod" startAt="4"/>
            </a:pPr>
            <a:r>
              <a:rPr lang="en-AU" sz="2000" dirty="0"/>
              <a:t>Was exposure measured in a standard, valid and reliable way?</a:t>
            </a:r>
          </a:p>
          <a:p>
            <a:pPr marL="514350" indent="-514350">
              <a:buFont typeface="+mj-lt"/>
              <a:buAutoNum type="arabicPeriod" startAt="4"/>
            </a:pPr>
            <a:r>
              <a:rPr lang="en-AU" sz="2000" dirty="0"/>
              <a:t>Was exposure measured in the same way for cases and controls?</a:t>
            </a:r>
          </a:p>
          <a:p>
            <a:pPr marL="514350" indent="-514350">
              <a:buFont typeface="+mj-lt"/>
              <a:buAutoNum type="arabicPeriod" startAt="4"/>
            </a:pPr>
            <a:r>
              <a:rPr lang="en-AU" sz="2000" dirty="0"/>
              <a:t>Were confounding factors identified</a:t>
            </a:r>
            <a:r>
              <a:rPr lang="en-AU" sz="2000" dirty="0" smtClean="0"/>
              <a:t>?</a:t>
            </a:r>
          </a:p>
          <a:p>
            <a:pPr marL="514350" indent="-514350">
              <a:buFont typeface="+mj-lt"/>
              <a:buAutoNum type="arabicPeriod" startAt="7"/>
            </a:pPr>
            <a:r>
              <a:rPr lang="en-AU" sz="2000" dirty="0"/>
              <a:t>Were strategies to deal with confounding factors stated?</a:t>
            </a:r>
          </a:p>
          <a:p>
            <a:pPr marL="514350" indent="-514350">
              <a:buFont typeface="+mj-lt"/>
              <a:buAutoNum type="arabicPeriod" startAt="7"/>
            </a:pPr>
            <a:r>
              <a:rPr lang="en-AU" sz="2000" dirty="0"/>
              <a:t>Were outcomes assessed in a standard, valid and reliable way for cases and controls?</a:t>
            </a:r>
          </a:p>
          <a:p>
            <a:pPr marL="514350" indent="-514350">
              <a:buFont typeface="+mj-lt"/>
              <a:buAutoNum type="arabicPeriod" startAt="7"/>
            </a:pPr>
            <a:r>
              <a:rPr lang="en-AU" sz="2000" dirty="0"/>
              <a:t>Was the exposure period of interest long enough to be meaningful?</a:t>
            </a:r>
          </a:p>
          <a:p>
            <a:pPr marL="514350" indent="-514350">
              <a:buFont typeface="+mj-lt"/>
              <a:buAutoNum type="arabicPeriod" startAt="7"/>
            </a:pPr>
            <a:r>
              <a:rPr lang="en-AU" sz="2000" dirty="0"/>
              <a:t>Was appropriate statistical analysis used?</a:t>
            </a:r>
          </a:p>
          <a:p>
            <a:pPr marL="514350" indent="-514350">
              <a:buFont typeface="+mj-lt"/>
              <a:buAutoNum type="arabicPeriod" startAt="4"/>
            </a:pPr>
            <a:endParaRPr lang="en-AU" sz="2000" dirty="0"/>
          </a:p>
          <a:p>
            <a:pPr marL="479250" indent="-514350">
              <a:buFont typeface="+mj-lt"/>
              <a:buAutoNum type="arabicPeriod"/>
            </a:pPr>
            <a:endParaRPr lang="en-AU" sz="2400" dirty="0"/>
          </a:p>
          <a:p>
            <a:endParaRPr lang="en-AU" dirty="0"/>
          </a:p>
        </p:txBody>
      </p:sp>
    </p:spTree>
    <p:extLst>
      <p:ext uri="{BB962C8B-B14F-4D97-AF65-F5344CB8AC3E}">
        <p14:creationId xmlns:p14="http://schemas.microsoft.com/office/powerpoint/2010/main" val="182450128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GB" altLang="en-US" sz="3600" smtClean="0">
                <a:solidFill>
                  <a:srgbClr val="FF0000"/>
                </a:solidFill>
              </a:rPr>
              <a:t>Activity 5</a:t>
            </a:r>
          </a:p>
        </p:txBody>
      </p:sp>
      <p:sp>
        <p:nvSpPr>
          <p:cNvPr id="126979" name="Content Placeholder 2"/>
          <p:cNvSpPr>
            <a:spLocks noGrp="1"/>
          </p:cNvSpPr>
          <p:nvPr>
            <p:ph idx="1"/>
          </p:nvPr>
        </p:nvSpPr>
        <p:spPr>
          <a:xfrm>
            <a:off x="609600" y="1784350"/>
            <a:ext cx="10972800" cy="4346575"/>
          </a:xfrm>
        </p:spPr>
        <p:txBody>
          <a:bodyPr/>
          <a:lstStyle/>
          <a:p>
            <a:pPr>
              <a:lnSpc>
                <a:spcPct val="150000"/>
              </a:lnSpc>
            </a:pPr>
            <a:r>
              <a:rPr lang="en-GB" altLang="en-US" sz="2400" dirty="0" smtClean="0"/>
              <a:t>Critically apprise the articles you select  using your search</a:t>
            </a:r>
          </a:p>
          <a:p>
            <a:pPr>
              <a:lnSpc>
                <a:spcPct val="150000"/>
              </a:lnSpc>
            </a:pPr>
            <a:r>
              <a:rPr lang="en-GB" altLang="en-US" sz="2400" dirty="0" smtClean="0"/>
              <a:t>Compare your result with your colleague</a:t>
            </a:r>
          </a:p>
          <a:p>
            <a:pPr>
              <a:lnSpc>
                <a:spcPct val="150000"/>
              </a:lnSpc>
            </a:pPr>
            <a:r>
              <a:rPr lang="en-GB" altLang="en-US" sz="2400" dirty="0" smtClean="0"/>
              <a:t>Compute the measure of agreement</a:t>
            </a:r>
          </a:p>
          <a:p>
            <a:endParaRPr lang="en-GB" altLang="en-US" sz="2400" dirty="0" smtClean="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ctrTitle"/>
          </p:nvPr>
        </p:nvSpPr>
        <p:spPr/>
        <p:txBody>
          <a:bodyPr/>
          <a:lstStyle/>
          <a:p>
            <a:pPr eaLnBrk="1" hangingPunct="1"/>
            <a:r>
              <a:rPr lang="en-AU" altLang="en-US" sz="4400" smtClean="0"/>
              <a:t>Data extraction tools </a:t>
            </a:r>
            <a:endParaRPr lang="en-GB" altLang="en-US" sz="4400" smtClean="0"/>
          </a:p>
        </p:txBody>
      </p:sp>
      <p:sp>
        <p:nvSpPr>
          <p:cNvPr id="129027" name="Subtitle 2"/>
          <p:cNvSpPr>
            <a:spLocks noGrp="1"/>
          </p:cNvSpPr>
          <p:nvPr>
            <p:ph type="subTitle" idx="1"/>
          </p:nvPr>
        </p:nvSpPr>
        <p:spPr/>
        <p:txBody>
          <a:bodyPr/>
          <a:lstStyle/>
          <a:p>
            <a:pPr eaLnBrk="1" hangingPunct="1"/>
            <a:endParaRPr lang="en-GB" altLang="en-US"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a:xfrm>
            <a:off x="838200" y="587375"/>
            <a:ext cx="10515600" cy="849313"/>
          </a:xfrm>
        </p:spPr>
        <p:txBody>
          <a:bodyPr/>
          <a:lstStyle/>
          <a:p>
            <a:pPr eaLnBrk="1" hangingPunct="1"/>
            <a:r>
              <a:rPr lang="en-AU" altLang="en-US" sz="3600" smtClean="0"/>
              <a:t>Data extraction tools  </a:t>
            </a:r>
            <a:endParaRPr lang="en-GB" altLang="en-US" sz="3600" smtClean="0"/>
          </a:p>
        </p:txBody>
      </p:sp>
      <p:sp>
        <p:nvSpPr>
          <p:cNvPr id="130051" name="Content Placeholder 2"/>
          <p:cNvSpPr>
            <a:spLocks noGrp="1"/>
          </p:cNvSpPr>
          <p:nvPr>
            <p:ph idx="1"/>
          </p:nvPr>
        </p:nvSpPr>
        <p:spPr>
          <a:xfrm>
            <a:off x="838200" y="1436688"/>
            <a:ext cx="10515600" cy="5172075"/>
          </a:xfrm>
        </p:spPr>
        <p:txBody>
          <a:bodyPr/>
          <a:lstStyle/>
          <a:p>
            <a:pPr eaLnBrk="1" hangingPunct="1"/>
            <a:r>
              <a:rPr lang="en-GB" altLang="en-US" sz="2400" smtClean="0"/>
              <a:t>Data extraction is the process by which researchers obtain the necessary information about study characteristics and findings from the included studies</a:t>
            </a:r>
          </a:p>
          <a:p>
            <a:pPr eaLnBrk="1" hangingPunct="1"/>
            <a:endParaRPr lang="en-GB" altLang="en-US" sz="400" smtClean="0"/>
          </a:p>
          <a:p>
            <a:pPr lvl="1" eaLnBrk="1" hangingPunct="1"/>
            <a:r>
              <a:rPr lang="en-GB" altLang="en-US" sz="2000" smtClean="0"/>
              <a:t>requirements vary from review to review, </a:t>
            </a:r>
          </a:p>
          <a:p>
            <a:pPr lvl="1" eaLnBrk="1" hangingPunct="1"/>
            <a:r>
              <a:rPr lang="en-GB" altLang="en-US" sz="2000" smtClean="0"/>
              <a:t>extraction forms should be tailored to the review question</a:t>
            </a:r>
          </a:p>
          <a:p>
            <a:pPr eaLnBrk="1" hangingPunct="1"/>
            <a:endParaRPr lang="en-GB" altLang="en-US" sz="500" smtClean="0"/>
          </a:p>
          <a:p>
            <a:pPr eaLnBrk="1" hangingPunct="1"/>
            <a:r>
              <a:rPr lang="en-GB" altLang="en-US" sz="2400" smtClean="0"/>
              <a:t>The first stage of any data extraction is </a:t>
            </a:r>
          </a:p>
          <a:p>
            <a:pPr lvl="1" eaLnBrk="1" hangingPunct="1"/>
            <a:r>
              <a:rPr lang="en-GB" altLang="en-US" sz="2000" smtClean="0"/>
              <a:t>plan the type of analyses </a:t>
            </a:r>
          </a:p>
          <a:p>
            <a:pPr lvl="1" eaLnBrk="1" hangingPunct="1"/>
            <a:r>
              <a:rPr lang="en-GB" altLang="en-US" sz="2000" smtClean="0"/>
              <a:t>list the tables that will be included in the report</a:t>
            </a:r>
          </a:p>
          <a:p>
            <a:pPr eaLnBrk="1" hangingPunct="1"/>
            <a:endParaRPr lang="en-GB" altLang="en-US" sz="900" smtClean="0"/>
          </a:p>
          <a:p>
            <a:pPr eaLnBrk="1" hangingPunct="1"/>
            <a:r>
              <a:rPr lang="en-GB" altLang="en-US" sz="2400" smtClean="0"/>
              <a:t>This will help to identify which data should be extracted</a:t>
            </a:r>
          </a:p>
          <a:p>
            <a:pPr eaLnBrk="1" hangingPunct="1"/>
            <a:endParaRPr lang="en-GB" altLang="en-US" sz="800" smtClean="0"/>
          </a:p>
          <a:p>
            <a:pPr eaLnBrk="1" hangingPunct="1"/>
            <a:r>
              <a:rPr lang="en-GB" altLang="en-US" sz="2400" smtClean="0"/>
              <a:t>A sample data extraction form and details of the data extraction process should be included in the review protocol</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a:xfrm>
            <a:off x="1116013" y="517525"/>
            <a:ext cx="10515600" cy="868363"/>
          </a:xfrm>
        </p:spPr>
        <p:txBody>
          <a:bodyPr/>
          <a:lstStyle/>
          <a:p>
            <a:pPr eaLnBrk="1" hangingPunct="1"/>
            <a:r>
              <a:rPr lang="en-AU" altLang="en-US" smtClean="0"/>
              <a:t>Data extraction tools </a:t>
            </a:r>
            <a:endParaRPr lang="en-GB" altLang="en-US" smtClean="0"/>
          </a:p>
        </p:txBody>
      </p:sp>
      <p:sp>
        <p:nvSpPr>
          <p:cNvPr id="131075" name="Content Placeholder 2"/>
          <p:cNvSpPr>
            <a:spLocks noGrp="1"/>
          </p:cNvSpPr>
          <p:nvPr>
            <p:ph idx="1"/>
          </p:nvPr>
        </p:nvSpPr>
        <p:spPr>
          <a:xfrm>
            <a:off x="768350" y="1550988"/>
            <a:ext cx="10515600" cy="4625975"/>
          </a:xfrm>
        </p:spPr>
        <p:txBody>
          <a:bodyPr/>
          <a:lstStyle/>
          <a:p>
            <a:pPr eaLnBrk="1" hangingPunct="1"/>
            <a:r>
              <a:rPr lang="en-GB" altLang="en-US" sz="2400" dirty="0" smtClean="0"/>
              <a:t>General guidance on the process is given here</a:t>
            </a:r>
          </a:p>
          <a:p>
            <a:pPr eaLnBrk="1" hangingPunct="1"/>
            <a:endParaRPr lang="en-GB" altLang="en-US" sz="1200" dirty="0" smtClean="0"/>
          </a:p>
          <a:p>
            <a:pPr eaLnBrk="1" hangingPunct="1"/>
            <a:r>
              <a:rPr lang="en-GB" altLang="en-US" sz="2400" dirty="0" smtClean="0"/>
              <a:t>However, the specific details will clearly depend on the individual review topic</a:t>
            </a:r>
          </a:p>
          <a:p>
            <a:pPr eaLnBrk="1" hangingPunct="1"/>
            <a:endParaRPr lang="en-GB" altLang="en-US" sz="2400" dirty="0" smtClean="0"/>
          </a:p>
          <a:p>
            <a:pPr eaLnBrk="1" hangingPunct="1"/>
            <a:r>
              <a:rPr lang="en-GB" altLang="en-US" sz="2400" dirty="0" smtClean="0"/>
              <a:t>The extraction of data is linked to assessment of study quality in that both processes are often undertaken at the same time</a:t>
            </a:r>
          </a:p>
          <a:p>
            <a:pPr eaLnBrk="1" hangingPunct="1"/>
            <a:endParaRPr lang="en-GB" altLang="en-US" sz="1400" dirty="0" smtClean="0"/>
          </a:p>
          <a:p>
            <a:pPr eaLnBrk="1" hangingPunct="1"/>
            <a:r>
              <a:rPr lang="en-GB" altLang="en-US" sz="2400" dirty="0" smtClean="0"/>
              <a:t>Standardised data extraction forms can provide consistency in a systematic review, whilst reducing bias and improving validity and reliability</a:t>
            </a:r>
          </a:p>
          <a:p>
            <a:pPr eaLnBrk="1" hangingPunct="1"/>
            <a:endParaRPr lang="en-GB" altLang="en-US" sz="1600" dirty="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1031875" y="844550"/>
            <a:ext cx="11160125" cy="720725"/>
          </a:xfrm>
        </p:spPr>
        <p:txBody>
          <a:bodyPr/>
          <a:lstStyle/>
          <a:p>
            <a:pPr eaLnBrk="1" hangingPunct="1"/>
            <a:r>
              <a:rPr lang="en-GB" altLang="en-US" smtClean="0"/>
              <a:t>Data extraction tools </a:t>
            </a:r>
          </a:p>
        </p:txBody>
      </p:sp>
      <p:sp>
        <p:nvSpPr>
          <p:cNvPr id="59395" name="Content Placeholder 2"/>
          <p:cNvSpPr>
            <a:spLocks noGrp="1"/>
          </p:cNvSpPr>
          <p:nvPr>
            <p:ph idx="1"/>
          </p:nvPr>
        </p:nvSpPr>
        <p:spPr>
          <a:xfrm>
            <a:off x="762000" y="1509713"/>
            <a:ext cx="10591800" cy="5181600"/>
          </a:xfrm>
        </p:spPr>
        <p:txBody>
          <a:bodyPr/>
          <a:lstStyle/>
          <a:p>
            <a:pPr eaLnBrk="1" hangingPunct="1">
              <a:defRPr/>
            </a:pPr>
            <a:r>
              <a:rPr lang="en-GB" altLang="en-US" sz="2400" dirty="0" smtClean="0"/>
              <a:t>Participant characteristics</a:t>
            </a:r>
          </a:p>
          <a:p>
            <a:pPr lvl="1" eaLnBrk="1" hangingPunct="1">
              <a:defRPr/>
            </a:pPr>
            <a:r>
              <a:rPr lang="en-GB" altLang="en-US" sz="2000" dirty="0" smtClean="0"/>
              <a:t>Characteristics of participants at the beginning of the study (Age, Gender, Socioeconomic status, Disease characteristics, Comorbidities …)</a:t>
            </a:r>
          </a:p>
          <a:p>
            <a:pPr lvl="1" eaLnBrk="1" hangingPunct="1">
              <a:defRPr/>
            </a:pPr>
            <a:endParaRPr lang="en-GB" altLang="en-US" sz="1000" dirty="0" smtClean="0"/>
          </a:p>
          <a:p>
            <a:pPr eaLnBrk="1" hangingPunct="1">
              <a:defRPr/>
            </a:pPr>
            <a:r>
              <a:rPr lang="en-GB" altLang="en-US" sz="2400" dirty="0" smtClean="0"/>
              <a:t>Number of participants in intervention and control group(s) or mean/median characteristic values (record whether it is the number eligible, enrolled, or randomised that is reported in the study)</a:t>
            </a:r>
          </a:p>
          <a:p>
            <a:pPr eaLnBrk="1" hangingPunct="1">
              <a:defRPr/>
            </a:pPr>
            <a:endParaRPr lang="en-GB" altLang="en-US" sz="1050" dirty="0" smtClean="0"/>
          </a:p>
          <a:p>
            <a:pPr eaLnBrk="1" hangingPunct="1">
              <a:defRPr/>
            </a:pPr>
            <a:r>
              <a:rPr lang="en-GB" altLang="en-US" sz="2400" dirty="0" smtClean="0"/>
              <a:t>Description of the intervention(s) and control(s) </a:t>
            </a:r>
          </a:p>
          <a:p>
            <a:pPr lvl="1" eaLnBrk="1" hangingPunct="1">
              <a:defRPr/>
            </a:pPr>
            <a:r>
              <a:rPr lang="en-GB" altLang="en-US" sz="2000" dirty="0" smtClean="0"/>
              <a:t>e.g. dose, route of administration</a:t>
            </a:r>
          </a:p>
          <a:p>
            <a:pPr lvl="1" eaLnBrk="1" hangingPunct="1">
              <a:defRPr/>
            </a:pPr>
            <a:r>
              <a:rPr lang="en-GB" altLang="en-US" sz="2000" dirty="0" smtClean="0"/>
              <a:t>number of cycles, duration of cycle, care provider, </a:t>
            </a:r>
          </a:p>
          <a:p>
            <a:pPr lvl="1" eaLnBrk="1" hangingPunct="1">
              <a:defRPr/>
            </a:pPr>
            <a:r>
              <a:rPr lang="en-GB" altLang="en-US" sz="2000" dirty="0" smtClean="0"/>
              <a:t>how the intervention was developed, theoretical basis (where relevant))</a:t>
            </a:r>
          </a:p>
          <a:p>
            <a:pPr eaLnBrk="1" hangingPunct="1">
              <a:defRPr/>
            </a:pPr>
            <a:r>
              <a:rPr lang="en-GB" altLang="en-US" sz="2400" dirty="0" smtClean="0"/>
              <a:t>Description of co-interventions</a:t>
            </a:r>
          </a:p>
          <a:p>
            <a:pPr eaLnBrk="1" hangingPunct="1">
              <a:defRPr/>
            </a:pPr>
            <a:endParaRPr lang="en-GB" altLang="en-US" dirty="0"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a:xfrm>
            <a:off x="838200" y="346075"/>
            <a:ext cx="10515600" cy="1025525"/>
          </a:xfrm>
        </p:spPr>
        <p:txBody>
          <a:bodyPr/>
          <a:lstStyle/>
          <a:p>
            <a:pPr eaLnBrk="1" hangingPunct="1"/>
            <a:r>
              <a:rPr lang="en-GB" altLang="en-US" smtClean="0"/>
              <a:t>Data extraction tools </a:t>
            </a:r>
          </a:p>
        </p:txBody>
      </p:sp>
      <p:sp>
        <p:nvSpPr>
          <p:cNvPr id="134147" name="Content Placeholder 2"/>
          <p:cNvSpPr>
            <a:spLocks noGrp="1"/>
          </p:cNvSpPr>
          <p:nvPr>
            <p:ph idx="1"/>
          </p:nvPr>
        </p:nvSpPr>
        <p:spPr>
          <a:xfrm>
            <a:off x="442913" y="1366838"/>
            <a:ext cx="10782300" cy="5624512"/>
          </a:xfrm>
        </p:spPr>
        <p:txBody>
          <a:bodyPr/>
          <a:lstStyle/>
          <a:p>
            <a:pPr eaLnBrk="1" hangingPunct="1"/>
            <a:r>
              <a:rPr lang="en-GB" altLang="en-US" sz="2000" smtClean="0"/>
              <a:t>Outcome data/results</a:t>
            </a:r>
          </a:p>
          <a:p>
            <a:pPr lvl="1" eaLnBrk="1" hangingPunct="1"/>
            <a:r>
              <a:rPr lang="en-GB" altLang="en-US" sz="2000" smtClean="0"/>
              <a:t>Unit of assessment/analysis</a:t>
            </a:r>
          </a:p>
          <a:p>
            <a:pPr lvl="1" eaLnBrk="1" hangingPunct="1"/>
            <a:r>
              <a:rPr lang="en-GB" altLang="en-US" sz="2000" smtClean="0"/>
              <a:t>Statistical techniques used</a:t>
            </a:r>
          </a:p>
          <a:p>
            <a:pPr eaLnBrk="1" hangingPunct="1"/>
            <a:r>
              <a:rPr lang="en-GB" altLang="en-US" sz="2000" smtClean="0"/>
              <a:t>For each prespecified outcome:</a:t>
            </a:r>
          </a:p>
          <a:p>
            <a:pPr lvl="1" eaLnBrk="1" hangingPunct="1"/>
            <a:r>
              <a:rPr lang="en-GB" altLang="en-US" sz="2000" smtClean="0"/>
              <a:t>Definition used in study</a:t>
            </a:r>
          </a:p>
          <a:p>
            <a:pPr lvl="1" eaLnBrk="1" hangingPunct="1"/>
            <a:r>
              <a:rPr lang="en-GB" altLang="en-US" sz="2000" smtClean="0"/>
              <a:t>Measurement tool or method used</a:t>
            </a:r>
          </a:p>
          <a:p>
            <a:pPr lvl="1" eaLnBrk="1" hangingPunct="1"/>
            <a:r>
              <a:rPr lang="en-GB" altLang="en-US" sz="2000" smtClean="0"/>
              <a:t>Unit of measurement (if appropriate)</a:t>
            </a:r>
          </a:p>
          <a:p>
            <a:pPr lvl="1" eaLnBrk="1" hangingPunct="1"/>
            <a:r>
              <a:rPr lang="en-GB" altLang="en-US" sz="2000" smtClean="0"/>
              <a:t>Length of followup,</a:t>
            </a:r>
          </a:p>
          <a:p>
            <a:pPr lvl="1" eaLnBrk="1" hangingPunct="1"/>
            <a:r>
              <a:rPr lang="en-GB" altLang="en-US" sz="2000" smtClean="0"/>
              <a:t>number and/or times of followup</a:t>
            </a:r>
          </a:p>
          <a:p>
            <a:pPr lvl="1" eaLnBrk="1" hangingPunct="1"/>
            <a:r>
              <a:rPr lang="en-GB" altLang="en-US" sz="2000" smtClean="0"/>
              <a:t>Measurements</a:t>
            </a:r>
          </a:p>
          <a:p>
            <a:pPr eaLnBrk="1" hangingPunct="1"/>
            <a:r>
              <a:rPr lang="en-GB" altLang="en-US" sz="2000" smtClean="0"/>
              <a:t>For all intervention and control group(s):</a:t>
            </a:r>
          </a:p>
          <a:p>
            <a:pPr lvl="1" eaLnBrk="1" hangingPunct="1"/>
            <a:r>
              <a:rPr lang="en-GB" altLang="en-US" sz="1600" smtClean="0"/>
              <a:t>Number of participants enrolled</a:t>
            </a:r>
          </a:p>
          <a:p>
            <a:pPr lvl="1" eaLnBrk="1" hangingPunct="1"/>
            <a:r>
              <a:rPr lang="en-GB" altLang="en-US" sz="1600" smtClean="0"/>
              <a:t>Number of participants included in analysis</a:t>
            </a:r>
          </a:p>
          <a:p>
            <a:pPr lvl="1" eaLnBrk="1" hangingPunct="1"/>
            <a:r>
              <a:rPr lang="en-GB" altLang="en-US" sz="1600" smtClean="0"/>
              <a:t>Number of withdrawals, exclusions, lost to followup</a:t>
            </a:r>
          </a:p>
          <a:p>
            <a:pPr lvl="3" eaLnBrk="1" hangingPunct="1"/>
            <a:endParaRPr lang="en-GB" altLang="en-US" sz="160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GB" sz="3600" smtClean="0"/>
              <a:t>Industrial revolutions </a:t>
            </a:r>
          </a:p>
        </p:txBody>
      </p:sp>
      <p:sp>
        <p:nvSpPr>
          <p:cNvPr id="30723" name="Content Placeholder 2"/>
          <p:cNvSpPr>
            <a:spLocks noGrp="1"/>
          </p:cNvSpPr>
          <p:nvPr>
            <p:ph idx="1"/>
          </p:nvPr>
        </p:nvSpPr>
        <p:spPr>
          <a:xfrm>
            <a:off x="320675" y="1417638"/>
            <a:ext cx="11261725" cy="5440362"/>
          </a:xfrm>
        </p:spPr>
        <p:txBody>
          <a:bodyPr/>
          <a:lstStyle/>
          <a:p>
            <a:r>
              <a:rPr lang="en-GB" sz="2400" smtClean="0"/>
              <a:t>Industrial revolutions:</a:t>
            </a:r>
          </a:p>
          <a:p>
            <a:pPr lvl="1"/>
            <a:r>
              <a:rPr lang="en-GB" sz="2000" smtClean="0"/>
              <a:t>The first revolution (1765):</a:t>
            </a:r>
          </a:p>
          <a:p>
            <a:pPr lvl="2"/>
            <a:r>
              <a:rPr lang="en-GB" sz="1800" smtClean="0"/>
              <a:t>Going from hand to machine production, the increasing use of steam and water power </a:t>
            </a:r>
          </a:p>
          <a:p>
            <a:pPr lvl="1"/>
            <a:r>
              <a:rPr lang="en-GB" sz="2000" smtClean="0"/>
              <a:t>Second revolution (1870) </a:t>
            </a:r>
          </a:p>
          <a:p>
            <a:pPr lvl="2"/>
            <a:r>
              <a:rPr lang="en-GB" sz="1600" smtClean="0"/>
              <a:t>Expansion of electricity, petroleum and steel</a:t>
            </a:r>
          </a:p>
          <a:p>
            <a:pPr lvl="1"/>
            <a:r>
              <a:rPr lang="en-GB" sz="2000" smtClean="0"/>
              <a:t>The third Revolution (1920)</a:t>
            </a:r>
          </a:p>
          <a:p>
            <a:pPr lvl="2"/>
            <a:r>
              <a:rPr lang="en-GB" sz="1600" smtClean="0"/>
              <a:t>Digital technology: Clever software, robots, and a whole range of web-based services </a:t>
            </a:r>
          </a:p>
          <a:p>
            <a:pPr lvl="1"/>
            <a:r>
              <a:rPr lang="en-GB" sz="2000" smtClean="0">
                <a:solidFill>
                  <a:srgbClr val="C00000"/>
                </a:solidFill>
              </a:rPr>
              <a:t>The fourth industrial revolution??</a:t>
            </a:r>
          </a:p>
          <a:p>
            <a:pPr lvl="2"/>
            <a:r>
              <a:rPr lang="en-GB" sz="1600" smtClean="0"/>
              <a:t>The row power for the fourth revolution is data</a:t>
            </a:r>
          </a:p>
          <a:p>
            <a:pPr lvl="2"/>
            <a:r>
              <a:rPr lang="en-GB" sz="1600" smtClean="0">
                <a:solidFill>
                  <a:srgbClr val="9900CC"/>
                </a:solidFill>
              </a:rPr>
              <a:t>Data is the new oil!</a:t>
            </a:r>
          </a:p>
          <a:p>
            <a:pPr lvl="2"/>
            <a:r>
              <a:rPr lang="en-GB" sz="1800" smtClean="0"/>
              <a:t>Unlike oil, data is created by people, not geology </a:t>
            </a:r>
          </a:p>
          <a:p>
            <a:pPr lvl="2"/>
            <a:r>
              <a:rPr lang="en-GB" sz="1800" smtClean="0"/>
              <a:t>Can solve so many of the problem: </a:t>
            </a:r>
          </a:p>
          <a:p>
            <a:pPr lvl="3"/>
            <a:r>
              <a:rPr lang="en-GB" sz="1800" smtClean="0"/>
              <a:t>Health</a:t>
            </a:r>
          </a:p>
          <a:p>
            <a:pPr lvl="3"/>
            <a:r>
              <a:rPr lang="en-GB" sz="1800" smtClean="0"/>
              <a:t>Economy </a:t>
            </a:r>
          </a:p>
          <a:p>
            <a:pPr lvl="3"/>
            <a:r>
              <a:rPr lang="en-GB" sz="1800" smtClean="0"/>
              <a:t>Lifestyle, clime, ….</a:t>
            </a:r>
          </a:p>
        </p:txBody>
      </p:sp>
    </p:spTree>
    <p:extLst>
      <p:ext uri="{BB962C8B-B14F-4D97-AF65-F5344CB8AC3E}">
        <p14:creationId xmlns:p14="http://schemas.microsoft.com/office/powerpoint/2010/main" val="34230034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pPr eaLnBrk="1" hangingPunct="1"/>
            <a:r>
              <a:rPr lang="en-GB" altLang="en-US" smtClean="0"/>
              <a:t>Data extraction tools </a:t>
            </a:r>
          </a:p>
        </p:txBody>
      </p:sp>
      <p:sp>
        <p:nvSpPr>
          <p:cNvPr id="135171" name="Content Placeholder 2"/>
          <p:cNvSpPr>
            <a:spLocks noGrp="1"/>
          </p:cNvSpPr>
          <p:nvPr>
            <p:ph idx="1"/>
          </p:nvPr>
        </p:nvSpPr>
        <p:spPr/>
        <p:txBody>
          <a:bodyPr/>
          <a:lstStyle/>
          <a:p>
            <a:pPr eaLnBrk="1" hangingPunct="1"/>
            <a:r>
              <a:rPr lang="en-GB" altLang="en-US" sz="2000" smtClean="0"/>
              <a:t>Type of analysis used in study (e.g. intention to treat, per protocol)</a:t>
            </a:r>
          </a:p>
          <a:p>
            <a:pPr eaLnBrk="1" hangingPunct="1"/>
            <a:r>
              <a:rPr lang="en-GB" altLang="en-US" sz="2000" smtClean="0"/>
              <a:t>Results of study analysis e.g.</a:t>
            </a:r>
          </a:p>
          <a:p>
            <a:pPr eaLnBrk="1" hangingPunct="1"/>
            <a:endParaRPr lang="en-GB" altLang="en-US" sz="900" smtClean="0"/>
          </a:p>
          <a:p>
            <a:pPr lvl="1" eaLnBrk="1" hangingPunct="1"/>
            <a:r>
              <a:rPr lang="en-GB" altLang="en-US" sz="1600" smtClean="0"/>
              <a:t>Dichotomous: odds ratio, risk ratio and confidence intervals, pvalue</a:t>
            </a:r>
          </a:p>
          <a:p>
            <a:pPr lvl="1" eaLnBrk="1" hangingPunct="1"/>
            <a:endParaRPr lang="en-GB" altLang="en-US" sz="1000" smtClean="0"/>
          </a:p>
          <a:p>
            <a:pPr lvl="1" eaLnBrk="1" hangingPunct="1"/>
            <a:r>
              <a:rPr lang="en-GB" altLang="en-US" sz="1600" smtClean="0"/>
              <a:t>Continuous: mean difference, confidence intervals</a:t>
            </a:r>
          </a:p>
          <a:p>
            <a:pPr lvl="1" eaLnBrk="1" hangingPunct="1"/>
            <a:endParaRPr lang="en-GB" altLang="en-US" sz="1100" smtClean="0"/>
          </a:p>
          <a:p>
            <a:pPr eaLnBrk="1" hangingPunct="1"/>
            <a:r>
              <a:rPr lang="en-GB" altLang="en-US" sz="2000" smtClean="0"/>
              <a:t>If subgroup analysis is planned the above information on outcome data or results will need to be extracted for each patient subgroup</a:t>
            </a:r>
          </a:p>
          <a:p>
            <a:pPr eaLnBrk="1" hangingPunct="1"/>
            <a:endParaRPr lang="en-GB" altLang="en-US" sz="1100" smtClean="0"/>
          </a:p>
          <a:p>
            <a:pPr eaLnBrk="1" hangingPunct="1"/>
            <a:r>
              <a:rPr lang="en-GB" altLang="en-US" sz="2000" smtClean="0"/>
              <a:t>Additional outcomes</a:t>
            </a:r>
          </a:p>
          <a:p>
            <a:pPr eaLnBrk="1" hangingPunct="1"/>
            <a:endParaRPr lang="en-GB" altLang="en-US" sz="1100" smtClean="0"/>
          </a:p>
          <a:p>
            <a:pPr eaLnBrk="1" hangingPunct="1"/>
            <a:r>
              <a:rPr lang="en-GB" altLang="en-US" sz="2000" smtClean="0"/>
              <a:t>Record details of any additional relevant outcomes reported</a:t>
            </a:r>
          </a:p>
          <a:p>
            <a:pPr eaLnBrk="1" hangingPunct="1"/>
            <a:endParaRPr lang="en-GB" altLang="en-US" sz="1200" smtClean="0"/>
          </a:p>
          <a:p>
            <a:pPr eaLnBrk="1" hangingPunct="1"/>
            <a:r>
              <a:rPr lang="en-GB" altLang="en-US" sz="2000" smtClean="0">
                <a:hlinkClick r:id="rId2" action="ppaction://hlinkfile"/>
              </a:rPr>
              <a:t>Data extraction tool_Cochrane.pdf</a:t>
            </a:r>
            <a:endParaRPr lang="en-GB" altLang="en-US" sz="200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latin typeface="+mj-lt"/>
              </a:rPr>
              <a:t>Data Extraction</a:t>
            </a:r>
            <a:endParaRPr lang="en-AU" dirty="0">
              <a:latin typeface="+mj-lt"/>
            </a:endParaRPr>
          </a:p>
        </p:txBody>
      </p:sp>
      <p:sp>
        <p:nvSpPr>
          <p:cNvPr id="3" name="Content Placeholder 2"/>
          <p:cNvSpPr>
            <a:spLocks noGrp="1"/>
          </p:cNvSpPr>
          <p:nvPr>
            <p:ph idx="1"/>
          </p:nvPr>
        </p:nvSpPr>
        <p:spPr>
          <a:xfrm>
            <a:off x="838200" y="1417638"/>
            <a:ext cx="9372600" cy="5440362"/>
          </a:xfrm>
        </p:spPr>
        <p:txBody>
          <a:bodyPr>
            <a:noAutofit/>
          </a:bodyPr>
          <a:lstStyle/>
          <a:p>
            <a:r>
              <a:rPr lang="en-US" sz="2400" dirty="0"/>
              <a:t>Two phases:</a:t>
            </a:r>
          </a:p>
          <a:p>
            <a:pPr marL="457200" lvl="1" indent="0">
              <a:buNone/>
            </a:pPr>
            <a:r>
              <a:rPr lang="en-US" dirty="0"/>
              <a:t>1. </a:t>
            </a:r>
            <a:r>
              <a:rPr lang="en-US" sz="2000" dirty="0"/>
              <a:t>Extraction of study characteristics</a:t>
            </a:r>
          </a:p>
          <a:p>
            <a:pPr lvl="2"/>
            <a:r>
              <a:rPr lang="en-US" dirty="0"/>
              <a:t>Citation details</a:t>
            </a:r>
          </a:p>
          <a:p>
            <a:pPr lvl="2"/>
            <a:r>
              <a:rPr lang="en-US" dirty="0"/>
              <a:t>Study design and method</a:t>
            </a:r>
          </a:p>
          <a:p>
            <a:pPr lvl="2"/>
            <a:r>
              <a:rPr lang="en-US" dirty="0"/>
              <a:t>Setting/Context</a:t>
            </a:r>
          </a:p>
          <a:p>
            <a:pPr lvl="2"/>
            <a:r>
              <a:rPr lang="en-US" dirty="0"/>
              <a:t>Population characteristics</a:t>
            </a:r>
          </a:p>
          <a:p>
            <a:pPr lvl="2"/>
            <a:r>
              <a:rPr lang="en-US" dirty="0"/>
              <a:t>Intervention/Comparator/Condition/Exposure/Tests</a:t>
            </a:r>
          </a:p>
          <a:p>
            <a:pPr marL="457200" lvl="1" indent="0">
              <a:buNone/>
            </a:pPr>
            <a:r>
              <a:rPr lang="en-US" sz="2000" dirty="0"/>
              <a:t>2. Extraction of results data</a:t>
            </a:r>
            <a:endParaRPr lang="en-US" sz="2000" u="sng" dirty="0"/>
          </a:p>
          <a:p>
            <a:pPr lvl="2"/>
            <a:r>
              <a:rPr lang="en-US" dirty="0"/>
              <a:t>Outcome data and effect sizes</a:t>
            </a:r>
          </a:p>
          <a:p>
            <a:pPr eaLnBrk="1" hangingPunct="1"/>
            <a:r>
              <a:rPr lang="en-AU" sz="2400" dirty="0"/>
              <a:t>Difficulties related to the extraction of data include:</a:t>
            </a:r>
          </a:p>
          <a:p>
            <a:pPr lvl="1" eaLnBrk="1" hangingPunct="1"/>
            <a:r>
              <a:rPr lang="en-AU" sz="2000" dirty="0"/>
              <a:t>poor reporting or missing data </a:t>
            </a:r>
          </a:p>
          <a:p>
            <a:pPr lvl="2"/>
            <a:r>
              <a:rPr lang="en-AU" sz="1800" dirty="0"/>
              <a:t>Contact the authors</a:t>
            </a:r>
          </a:p>
          <a:p>
            <a:pPr lvl="1" eaLnBrk="1" hangingPunct="1"/>
            <a:r>
              <a:rPr lang="en-AU" sz="2000" dirty="0"/>
              <a:t>reliability of data extraction (i.e. between reviewers)</a:t>
            </a:r>
          </a:p>
          <a:p>
            <a:pPr marL="457200" lvl="1" indent="0">
              <a:buNone/>
            </a:pPr>
            <a:endParaRPr lang="en-US" sz="2600" dirty="0"/>
          </a:p>
        </p:txBody>
      </p:sp>
    </p:spTree>
    <p:extLst>
      <p:ext uri="{BB962C8B-B14F-4D97-AF65-F5344CB8AC3E}">
        <p14:creationId xmlns:p14="http://schemas.microsoft.com/office/powerpoint/2010/main" val="127664523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8935453" cy="1143000"/>
          </a:xfrm>
        </p:spPr>
        <p:txBody>
          <a:bodyPr>
            <a:noAutofit/>
          </a:bodyPr>
          <a:lstStyle/>
          <a:p>
            <a:r>
              <a:rPr lang="en-AU" dirty="0" smtClean="0"/>
              <a:t>Minimizing errors in Data </a:t>
            </a:r>
            <a:r>
              <a:rPr lang="en-AU" dirty="0"/>
              <a:t>E</a:t>
            </a:r>
            <a:r>
              <a:rPr lang="en-AU" dirty="0" smtClean="0"/>
              <a:t>xtraction</a:t>
            </a:r>
            <a:endParaRPr lang="en-AU" dirty="0"/>
          </a:p>
        </p:txBody>
      </p:sp>
      <p:sp>
        <p:nvSpPr>
          <p:cNvPr id="3" name="Content Placeholder 2"/>
          <p:cNvSpPr>
            <a:spLocks noGrp="1"/>
          </p:cNvSpPr>
          <p:nvPr>
            <p:ph idx="1"/>
          </p:nvPr>
        </p:nvSpPr>
        <p:spPr>
          <a:xfrm>
            <a:off x="1371600" y="1600200"/>
            <a:ext cx="8839200" cy="4245964"/>
          </a:xfrm>
        </p:spPr>
        <p:txBody>
          <a:bodyPr>
            <a:normAutofit/>
          </a:bodyPr>
          <a:lstStyle/>
          <a:p>
            <a:r>
              <a:rPr lang="en-AU" sz="2600" dirty="0"/>
              <a:t>When extracting data, it is critical to be precise</a:t>
            </a:r>
          </a:p>
          <a:p>
            <a:r>
              <a:rPr lang="en-AU" sz="2600" dirty="0"/>
              <a:t>Strategies to minimize the chance of error in data extraction include: </a:t>
            </a:r>
          </a:p>
          <a:p>
            <a:pPr lvl="1"/>
            <a:r>
              <a:rPr lang="en-AU" sz="2600" dirty="0"/>
              <a:t>Using a pre-determined and standardized data extraction form</a:t>
            </a:r>
          </a:p>
          <a:p>
            <a:pPr lvl="1"/>
            <a:r>
              <a:rPr lang="en-AU" sz="2600" dirty="0"/>
              <a:t>Piloting the data extraction form with all review team members prior to use</a:t>
            </a:r>
          </a:p>
          <a:p>
            <a:pPr lvl="1"/>
            <a:r>
              <a:rPr lang="en-AU" sz="2600" dirty="0"/>
              <a:t>Training and assessing data extractors</a:t>
            </a:r>
          </a:p>
          <a:p>
            <a:pPr lvl="1"/>
            <a:r>
              <a:rPr lang="en-AU" sz="2600" dirty="0"/>
              <a:t>Having two independent data extractors </a:t>
            </a:r>
          </a:p>
          <a:p>
            <a:endParaRPr lang="en-AU" dirty="0"/>
          </a:p>
        </p:txBody>
      </p:sp>
    </p:spTree>
    <p:extLst>
      <p:ext uri="{BB962C8B-B14F-4D97-AF65-F5344CB8AC3E}">
        <p14:creationId xmlns:p14="http://schemas.microsoft.com/office/powerpoint/2010/main" val="30500070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Phase 1</a:t>
            </a:r>
            <a:endParaRPr lang="en-AU" dirty="0"/>
          </a:p>
        </p:txBody>
      </p:sp>
      <p:sp>
        <p:nvSpPr>
          <p:cNvPr id="3" name="Content Placeholder 2"/>
          <p:cNvSpPr>
            <a:spLocks noGrp="1"/>
          </p:cNvSpPr>
          <p:nvPr>
            <p:ph idx="1"/>
          </p:nvPr>
        </p:nvSpPr>
        <p:spPr>
          <a:xfrm>
            <a:off x="609600" y="1600200"/>
            <a:ext cx="9601200" cy="4198072"/>
          </a:xfrm>
        </p:spPr>
        <p:txBody>
          <a:bodyPr/>
          <a:lstStyle/>
          <a:p>
            <a:pPr marL="457200" lvl="1" indent="0">
              <a:buNone/>
            </a:pPr>
            <a:r>
              <a:rPr lang="en-US" sz="3000" dirty="0"/>
              <a:t>Extraction of study characteristics</a:t>
            </a:r>
          </a:p>
          <a:p>
            <a:pPr lvl="2"/>
            <a:r>
              <a:rPr lang="en-US" sz="2800" dirty="0"/>
              <a:t>Citation </a:t>
            </a:r>
          </a:p>
          <a:p>
            <a:pPr lvl="2"/>
            <a:r>
              <a:rPr lang="en-US" sz="2800" dirty="0"/>
              <a:t>Study design and method</a:t>
            </a:r>
          </a:p>
          <a:p>
            <a:pPr lvl="2"/>
            <a:r>
              <a:rPr lang="en-US" sz="2800" dirty="0"/>
              <a:t>Setting/Context</a:t>
            </a:r>
          </a:p>
          <a:p>
            <a:pPr lvl="2"/>
            <a:r>
              <a:rPr lang="en-US" sz="2800" dirty="0"/>
              <a:t>Population characteristics</a:t>
            </a:r>
          </a:p>
          <a:p>
            <a:pPr lvl="2"/>
            <a:r>
              <a:rPr lang="en-US" sz="2800" dirty="0"/>
              <a:t>Intervention/Comparator/Condition/Exposure/Tests</a:t>
            </a:r>
          </a:p>
          <a:p>
            <a:pPr marL="457200" lvl="1" indent="0">
              <a:buNone/>
            </a:pPr>
            <a:endParaRPr lang="en-US" sz="3400" dirty="0"/>
          </a:p>
        </p:txBody>
      </p:sp>
    </p:spTree>
    <p:extLst>
      <p:ext uri="{BB962C8B-B14F-4D97-AF65-F5344CB8AC3E}">
        <p14:creationId xmlns:p14="http://schemas.microsoft.com/office/powerpoint/2010/main" val="273763499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Phase 2</a:t>
            </a:r>
            <a:endParaRPr lang="en-AU" dirty="0"/>
          </a:p>
        </p:txBody>
      </p:sp>
      <p:sp>
        <p:nvSpPr>
          <p:cNvPr id="3" name="Content Placeholder 2"/>
          <p:cNvSpPr>
            <a:spLocks noGrp="1"/>
          </p:cNvSpPr>
          <p:nvPr>
            <p:ph idx="1"/>
          </p:nvPr>
        </p:nvSpPr>
        <p:spPr>
          <a:xfrm>
            <a:off x="800100" y="1600199"/>
            <a:ext cx="9410700" cy="3970318"/>
          </a:xfrm>
        </p:spPr>
        <p:txBody>
          <a:bodyPr/>
          <a:lstStyle/>
          <a:p>
            <a:pPr marL="342900" lvl="1" indent="-378000">
              <a:buSzPct val="90000"/>
              <a:buFont typeface="Lucida Grande"/>
              <a:buChar char="&gt;"/>
            </a:pPr>
            <a:r>
              <a:rPr lang="en-US" dirty="0"/>
              <a:t>Extraction of results data</a:t>
            </a:r>
          </a:p>
          <a:p>
            <a:r>
              <a:rPr lang="en-AU" dirty="0"/>
              <a:t>Type of outcome data</a:t>
            </a:r>
            <a:r>
              <a:rPr lang="en-AU" dirty="0" smtClean="0"/>
              <a:t> varies depending on the type of review you are undertaking and the specific review question</a:t>
            </a:r>
          </a:p>
          <a:p>
            <a:r>
              <a:rPr lang="en-AU" dirty="0" smtClean="0"/>
              <a:t>Extract data only relevant to your review question</a:t>
            </a:r>
          </a:p>
          <a:p>
            <a:r>
              <a:rPr lang="en-AU" dirty="0" smtClean="0"/>
              <a:t>Data may be dichotomous or continuous</a:t>
            </a:r>
          </a:p>
          <a:p>
            <a:pPr lvl="1"/>
            <a:r>
              <a:rPr lang="en-AU" dirty="0" smtClean="0"/>
              <a:t>Dichotomous = yes/no</a:t>
            </a:r>
          </a:p>
          <a:p>
            <a:pPr lvl="1"/>
            <a:r>
              <a:rPr lang="en-AU" dirty="0" smtClean="0"/>
              <a:t>Continuous =  scales, interval or ratio data</a:t>
            </a:r>
          </a:p>
        </p:txBody>
      </p:sp>
    </p:spTree>
    <p:extLst>
      <p:ext uri="{BB962C8B-B14F-4D97-AF65-F5344CB8AC3E}">
        <p14:creationId xmlns:p14="http://schemas.microsoft.com/office/powerpoint/2010/main" val="50247857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Dichotomous outcomes	</a:t>
            </a:r>
            <a:endParaRPr lang="en-AU" dirty="0"/>
          </a:p>
        </p:txBody>
      </p:sp>
      <p:sp>
        <p:nvSpPr>
          <p:cNvPr id="3" name="Content Placeholder 2"/>
          <p:cNvSpPr>
            <a:spLocks noGrp="1"/>
          </p:cNvSpPr>
          <p:nvPr>
            <p:ph idx="1"/>
          </p:nvPr>
        </p:nvSpPr>
        <p:spPr>
          <a:xfrm>
            <a:off x="990600" y="1600201"/>
            <a:ext cx="9220200" cy="3219343"/>
          </a:xfrm>
        </p:spPr>
        <p:txBody>
          <a:bodyPr/>
          <a:lstStyle/>
          <a:p>
            <a:r>
              <a:rPr lang="en-AU" dirty="0" smtClean="0"/>
              <a:t>Only two possibilities or events </a:t>
            </a:r>
          </a:p>
          <a:p>
            <a:pPr lvl="1"/>
            <a:r>
              <a:rPr lang="en-AU" dirty="0" smtClean="0"/>
              <a:t>Dead or alive</a:t>
            </a:r>
          </a:p>
          <a:p>
            <a:pPr lvl="1"/>
            <a:r>
              <a:rPr lang="en-AU" dirty="0" smtClean="0"/>
              <a:t>Lung cancer or no cancer</a:t>
            </a:r>
          </a:p>
          <a:p>
            <a:r>
              <a:rPr lang="en-AU" dirty="0" smtClean="0"/>
              <a:t>Most commonly reported in terms of risk or odds</a:t>
            </a:r>
          </a:p>
          <a:p>
            <a:pPr lvl="1"/>
            <a:endParaRPr lang="en-AU" dirty="0"/>
          </a:p>
        </p:txBody>
      </p:sp>
    </p:spTree>
    <p:extLst>
      <p:ext uri="{BB962C8B-B14F-4D97-AF65-F5344CB8AC3E}">
        <p14:creationId xmlns:p14="http://schemas.microsoft.com/office/powerpoint/2010/main" val="397394030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932" y="191028"/>
            <a:ext cx="8229600" cy="1143000"/>
          </a:xfrm>
        </p:spPr>
        <p:txBody>
          <a:bodyPr>
            <a:normAutofit/>
          </a:bodyPr>
          <a:lstStyle/>
          <a:p>
            <a:r>
              <a:rPr lang="en-AU" dirty="0" smtClean="0">
                <a:latin typeface="+mj-lt"/>
              </a:rPr>
              <a:t>Risk</a:t>
            </a:r>
            <a:endParaRPr lang="en-AU" dirty="0">
              <a:latin typeface="+mj-lt"/>
            </a:endParaRPr>
          </a:p>
        </p:txBody>
      </p:sp>
      <p:sp>
        <p:nvSpPr>
          <p:cNvPr id="3" name="Content Placeholder 2"/>
          <p:cNvSpPr>
            <a:spLocks noGrp="1"/>
          </p:cNvSpPr>
          <p:nvPr>
            <p:ph idx="1"/>
          </p:nvPr>
        </p:nvSpPr>
        <p:spPr>
          <a:xfrm>
            <a:off x="698500" y="1600200"/>
            <a:ext cx="9215967" cy="4770402"/>
          </a:xfrm>
        </p:spPr>
        <p:txBody>
          <a:bodyPr>
            <a:normAutofit fontScale="92500"/>
          </a:bodyPr>
          <a:lstStyle/>
          <a:p>
            <a:r>
              <a:rPr lang="en-AU" sz="2400" dirty="0"/>
              <a:t>Risk is defined as the probability that an event will occur</a:t>
            </a:r>
          </a:p>
          <a:p>
            <a:endParaRPr lang="en-AU" sz="2400" dirty="0"/>
          </a:p>
          <a:p>
            <a:pPr lvl="3">
              <a:lnSpc>
                <a:spcPct val="90000"/>
              </a:lnSpc>
              <a:buNone/>
            </a:pPr>
            <a:r>
              <a:rPr lang="en-US" sz="2400" dirty="0">
                <a:latin typeface="Arial Narrow" pitchFamily="34" charset="0"/>
              </a:rPr>
              <a:t>		# times something happens</a:t>
            </a:r>
            <a:endParaRPr lang="en-US" sz="1600" dirty="0">
              <a:latin typeface="Arial Narrow" pitchFamily="34" charset="0"/>
            </a:endParaRPr>
          </a:p>
          <a:p>
            <a:pPr lvl="3">
              <a:lnSpc>
                <a:spcPct val="90000"/>
              </a:lnSpc>
              <a:buNone/>
            </a:pPr>
            <a:endParaRPr lang="en-US" sz="1600" dirty="0">
              <a:latin typeface="Arial Narrow" pitchFamily="34" charset="0"/>
            </a:endParaRPr>
          </a:p>
          <a:p>
            <a:pPr lvl="3">
              <a:lnSpc>
                <a:spcPct val="90000"/>
              </a:lnSpc>
              <a:buNone/>
            </a:pPr>
            <a:r>
              <a:rPr lang="en-US" sz="2400" dirty="0">
                <a:latin typeface="Arial Narrow" pitchFamily="34" charset="0"/>
              </a:rPr>
              <a:t>    # opportunities for it to happen</a:t>
            </a:r>
            <a:endParaRPr lang="en-US" sz="1600" dirty="0">
              <a:latin typeface="Arial Narrow" pitchFamily="34" charset="0"/>
            </a:endParaRPr>
          </a:p>
          <a:p>
            <a:pPr marL="0" indent="0">
              <a:buNone/>
            </a:pPr>
            <a:endParaRPr lang="en-AU" sz="2400" dirty="0"/>
          </a:p>
          <a:p>
            <a:r>
              <a:rPr lang="en-AU" sz="2400" dirty="0"/>
              <a:t>100 patients have chronic disease ill and are treated with a new treatment. 80 of the 100 patients are cured of their illness</a:t>
            </a:r>
          </a:p>
          <a:p>
            <a:r>
              <a:rPr lang="en-AU" sz="2400" dirty="0"/>
              <a:t>Risk (probability) of being cured:</a:t>
            </a:r>
          </a:p>
          <a:p>
            <a:pPr lvl="1"/>
            <a:r>
              <a:rPr lang="en-AU" sz="2000" dirty="0"/>
              <a:t>80/100</a:t>
            </a:r>
          </a:p>
          <a:p>
            <a:pPr lvl="1"/>
            <a:r>
              <a:rPr lang="en-AU" sz="2000" dirty="0"/>
              <a:t>.8</a:t>
            </a:r>
          </a:p>
          <a:p>
            <a:pPr lvl="1"/>
            <a:r>
              <a:rPr lang="en-AU" sz="2000" dirty="0"/>
              <a:t>80%</a:t>
            </a:r>
          </a:p>
          <a:p>
            <a:pPr marL="0" indent="0">
              <a:buNone/>
            </a:pPr>
            <a:endParaRPr lang="en-AU" sz="2400" dirty="0"/>
          </a:p>
          <a:p>
            <a:pPr marL="0" indent="0">
              <a:buNone/>
            </a:pPr>
            <a:endParaRPr lang="en-AU" sz="2400" dirty="0"/>
          </a:p>
        </p:txBody>
      </p:sp>
      <p:cxnSp>
        <p:nvCxnSpPr>
          <p:cNvPr id="5" name="Straight Connector 4"/>
          <p:cNvCxnSpPr/>
          <p:nvPr/>
        </p:nvCxnSpPr>
        <p:spPr>
          <a:xfrm>
            <a:off x="1906638" y="2954712"/>
            <a:ext cx="4218038"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6094442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latin typeface="+mj-lt"/>
              </a:rPr>
              <a:t>Odds</a:t>
            </a:r>
            <a:endParaRPr lang="en-AU" dirty="0">
              <a:latin typeface="+mj-lt"/>
            </a:endParaRPr>
          </a:p>
        </p:txBody>
      </p:sp>
      <p:sp>
        <p:nvSpPr>
          <p:cNvPr id="3" name="Content Placeholder 2"/>
          <p:cNvSpPr>
            <a:spLocks noGrp="1"/>
          </p:cNvSpPr>
          <p:nvPr>
            <p:ph idx="1"/>
          </p:nvPr>
        </p:nvSpPr>
        <p:spPr>
          <a:xfrm>
            <a:off x="977900" y="1473195"/>
            <a:ext cx="9232900" cy="4575748"/>
          </a:xfrm>
        </p:spPr>
        <p:txBody>
          <a:bodyPr>
            <a:normAutofit fontScale="92500"/>
          </a:bodyPr>
          <a:lstStyle/>
          <a:p>
            <a:r>
              <a:rPr lang="en-US" sz="2400" dirty="0">
                <a:ea typeface="ＭＳ Ｐゴシック" pitchFamily="34" charset="-128"/>
              </a:rPr>
              <a:t>The odds refers to the </a:t>
            </a:r>
            <a:r>
              <a:rPr lang="en-GB" sz="2400" dirty="0">
                <a:ea typeface="ＭＳ Ｐゴシック" pitchFamily="34" charset="-128"/>
              </a:rPr>
              <a:t>the probability an event will occur against the probability that it will not occur</a:t>
            </a:r>
          </a:p>
          <a:p>
            <a:endParaRPr lang="en-GB" sz="2400" dirty="0">
              <a:ea typeface="ＭＳ Ｐゴシック" pitchFamily="34" charset="-128"/>
            </a:endParaRPr>
          </a:p>
          <a:p>
            <a:pPr lvl="2">
              <a:buNone/>
            </a:pPr>
            <a:r>
              <a:rPr lang="en-US" dirty="0" smtClean="0">
                <a:latin typeface="Arial Narrow" pitchFamily="34" charset="0"/>
              </a:rPr>
              <a:t>			# </a:t>
            </a:r>
            <a:r>
              <a:rPr lang="en-US" dirty="0">
                <a:latin typeface="Arial Narrow" pitchFamily="34" charset="0"/>
              </a:rPr>
              <a:t>times something happens</a:t>
            </a:r>
          </a:p>
          <a:p>
            <a:pPr lvl="2">
              <a:buNone/>
            </a:pPr>
            <a:r>
              <a:rPr lang="en-US" dirty="0">
                <a:latin typeface="Arial Narrow" pitchFamily="34" charset="0"/>
              </a:rPr>
              <a:t>	</a:t>
            </a:r>
          </a:p>
          <a:p>
            <a:pPr lvl="2">
              <a:buNone/>
            </a:pPr>
            <a:r>
              <a:rPr lang="en-US" dirty="0" smtClean="0">
                <a:latin typeface="Arial Narrow" pitchFamily="34" charset="0"/>
              </a:rPr>
              <a:t>			# </a:t>
            </a:r>
            <a:r>
              <a:rPr lang="en-US" dirty="0">
                <a:latin typeface="Arial Narrow" pitchFamily="34" charset="0"/>
              </a:rPr>
              <a:t>times it does not happen</a:t>
            </a:r>
          </a:p>
          <a:p>
            <a:pPr marL="0" indent="0">
              <a:buNone/>
            </a:pPr>
            <a:endParaRPr lang="en-GB" sz="2400" dirty="0">
              <a:ea typeface="ＭＳ Ｐゴシック" pitchFamily="34" charset="-128"/>
            </a:endParaRPr>
          </a:p>
          <a:p>
            <a:r>
              <a:rPr lang="en-AU" sz="2400" dirty="0"/>
              <a:t>100 patients have a disease and are treated with a new treatment. 80 of the 100 patients are cured of their illness</a:t>
            </a:r>
          </a:p>
          <a:p>
            <a:r>
              <a:rPr lang="en-AU" sz="2400" dirty="0"/>
              <a:t>Odds of being cured:</a:t>
            </a:r>
          </a:p>
          <a:p>
            <a:pPr lvl="1"/>
            <a:r>
              <a:rPr lang="en-AU" sz="2000" dirty="0"/>
              <a:t>80/20</a:t>
            </a:r>
          </a:p>
          <a:p>
            <a:pPr lvl="1"/>
            <a:r>
              <a:rPr lang="en-AU" sz="2000" dirty="0"/>
              <a:t>4</a:t>
            </a:r>
          </a:p>
          <a:p>
            <a:pPr lvl="1"/>
            <a:endParaRPr lang="en-AU" sz="2000" dirty="0"/>
          </a:p>
        </p:txBody>
      </p:sp>
      <p:cxnSp>
        <p:nvCxnSpPr>
          <p:cNvPr id="4" name="Straight Connector 3"/>
          <p:cNvCxnSpPr/>
          <p:nvPr/>
        </p:nvCxnSpPr>
        <p:spPr>
          <a:xfrm>
            <a:off x="3249562" y="3225386"/>
            <a:ext cx="4218038"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4183312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latin typeface="+mj-lt"/>
              </a:rPr>
              <a:t>Risk and Odds</a:t>
            </a:r>
            <a:endParaRPr lang="en-AU" dirty="0">
              <a:latin typeface="+mj-lt"/>
            </a:endParaRPr>
          </a:p>
        </p:txBody>
      </p:sp>
      <p:sp>
        <p:nvSpPr>
          <p:cNvPr id="3" name="Content Placeholder 2"/>
          <p:cNvSpPr>
            <a:spLocks noGrp="1"/>
          </p:cNvSpPr>
          <p:nvPr>
            <p:ph idx="1"/>
          </p:nvPr>
        </p:nvSpPr>
        <p:spPr>
          <a:xfrm>
            <a:off x="495300" y="1612900"/>
            <a:ext cx="9907229" cy="4711700"/>
          </a:xfrm>
        </p:spPr>
        <p:txBody>
          <a:bodyPr>
            <a:normAutofit fontScale="55000" lnSpcReduction="20000"/>
          </a:bodyPr>
          <a:lstStyle/>
          <a:p>
            <a:pPr marL="342900" lvl="2" indent="-342900"/>
            <a:r>
              <a:rPr lang="en-AU" sz="3800" dirty="0"/>
              <a:t>Interpreting risk and odds should be done carefully – the two are not interchangeable</a:t>
            </a:r>
          </a:p>
          <a:p>
            <a:pPr marL="342900" lvl="2" indent="-342900"/>
            <a:r>
              <a:rPr lang="en-AU" sz="3800" dirty="0"/>
              <a:t>When an event is rare, the difference between odds and risk is small </a:t>
            </a:r>
          </a:p>
          <a:p>
            <a:pPr marL="342900" lvl="2" indent="-342900"/>
            <a:r>
              <a:rPr lang="en-AU" sz="3800" dirty="0"/>
              <a:t>Example:</a:t>
            </a:r>
          </a:p>
          <a:p>
            <a:pPr marL="800100" lvl="3" indent="-342900"/>
            <a:r>
              <a:rPr lang="en-AU" sz="3800" dirty="0"/>
              <a:t>In a group of 100 patients given a drug, 10 had an adverse reaction</a:t>
            </a:r>
          </a:p>
          <a:p>
            <a:pPr marL="800100" lvl="3" indent="-342900"/>
            <a:r>
              <a:rPr lang="en-AU" sz="3800" dirty="0"/>
              <a:t>Risk is 10/100, or 0.1</a:t>
            </a:r>
          </a:p>
          <a:p>
            <a:pPr marL="800100" lvl="3" indent="-342900"/>
            <a:r>
              <a:rPr lang="en-AU" sz="3800" dirty="0"/>
              <a:t>Odds is 10/90, or 0.11</a:t>
            </a:r>
          </a:p>
          <a:p>
            <a:pPr marL="342900" lvl="2" indent="-342900"/>
            <a:r>
              <a:rPr lang="en-US" sz="3800" dirty="0"/>
              <a:t>When events are common, the difference between odds and risk is large</a:t>
            </a:r>
          </a:p>
          <a:p>
            <a:pPr marL="342900" lvl="2" indent="-342900"/>
            <a:r>
              <a:rPr lang="en-US" sz="3800" dirty="0"/>
              <a:t>Example:</a:t>
            </a:r>
            <a:endParaRPr lang="en-AU" sz="3800" dirty="0"/>
          </a:p>
          <a:p>
            <a:pPr marL="800100" lvl="3" indent="-342900"/>
            <a:r>
              <a:rPr lang="en-AU" sz="3800" dirty="0"/>
              <a:t>In a group of 100 patients given a drug, 80 had an adverse reaction</a:t>
            </a:r>
          </a:p>
          <a:p>
            <a:pPr marL="800100" lvl="3" indent="-342900"/>
            <a:r>
              <a:rPr lang="en-AU" sz="3800" dirty="0"/>
              <a:t>Risk is 80/100, or 0.8</a:t>
            </a:r>
          </a:p>
          <a:p>
            <a:pPr marL="800100" lvl="3" indent="-342900"/>
            <a:r>
              <a:rPr lang="en-AU" sz="3800" dirty="0"/>
              <a:t>Odds is 80/20, or </a:t>
            </a:r>
            <a:r>
              <a:rPr lang="en-AU" sz="3800" dirty="0" smtClean="0"/>
              <a:t>4</a:t>
            </a:r>
          </a:p>
          <a:p>
            <a:pPr marL="800100" lvl="3" indent="-342900"/>
            <a:endParaRPr lang="en-US" dirty="0" smtClean="0"/>
          </a:p>
        </p:txBody>
      </p:sp>
    </p:spTree>
    <p:extLst>
      <p:ext uri="{BB962C8B-B14F-4D97-AF65-F5344CB8AC3E}">
        <p14:creationId xmlns:p14="http://schemas.microsoft.com/office/powerpoint/2010/main" val="219043814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latin typeface="+mj-lt"/>
              </a:rPr>
              <a:t>2x2 Table </a:t>
            </a:r>
            <a:endParaRPr lang="en-AU" dirty="0">
              <a:latin typeface="+mj-l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26427675"/>
              </p:ext>
            </p:extLst>
          </p:nvPr>
        </p:nvGraphicFramePr>
        <p:xfrm>
          <a:off x="2915113" y="3085728"/>
          <a:ext cx="5554960" cy="3412976"/>
        </p:xfrm>
        <a:graphic>
          <a:graphicData uri="http://schemas.openxmlformats.org/drawingml/2006/table">
            <a:tbl>
              <a:tblPr firstRow="1" bandRow="1">
                <a:tableStyleId>{5C22544A-7EE6-4342-B048-85BDC9FD1C3A}</a:tableStyleId>
              </a:tblPr>
              <a:tblGrid>
                <a:gridCol w="1388740"/>
                <a:gridCol w="1388740"/>
                <a:gridCol w="1388740"/>
                <a:gridCol w="1388740"/>
              </a:tblGrid>
              <a:tr h="853244">
                <a:tc>
                  <a:txBody>
                    <a:bodyPr/>
                    <a:lstStyle/>
                    <a:p>
                      <a:pPr algn="ctr"/>
                      <a:endParaRPr lang="en-AU" sz="1800" dirty="0"/>
                    </a:p>
                  </a:txBody>
                  <a:tcPr marL="68289" marR="68289" marT="34145" marB="34145" anchor="ctr"/>
                </a:tc>
                <a:tc>
                  <a:txBody>
                    <a:bodyPr/>
                    <a:lstStyle/>
                    <a:p>
                      <a:pPr algn="ctr"/>
                      <a:r>
                        <a:rPr lang="en-AU" sz="1800" dirty="0" smtClean="0"/>
                        <a:t>Outcome </a:t>
                      </a:r>
                    </a:p>
                    <a:p>
                      <a:pPr algn="ctr"/>
                      <a:r>
                        <a:rPr lang="en-AU" sz="1800" dirty="0" smtClean="0"/>
                        <a:t>YES</a:t>
                      </a:r>
                      <a:endParaRPr lang="en-AU" sz="1800" dirty="0"/>
                    </a:p>
                  </a:txBody>
                  <a:tcPr marL="68289" marR="68289" marT="34145" marB="34145" anchor="ctr"/>
                </a:tc>
                <a:tc>
                  <a:txBody>
                    <a:bodyPr/>
                    <a:lstStyle/>
                    <a:p>
                      <a:pPr algn="ctr"/>
                      <a:r>
                        <a:rPr lang="en-AU" sz="1800" dirty="0" smtClean="0"/>
                        <a:t>Outcome</a:t>
                      </a:r>
                      <a:r>
                        <a:rPr lang="en-AU" sz="1800" baseline="0" dirty="0" smtClean="0"/>
                        <a:t> </a:t>
                      </a:r>
                    </a:p>
                    <a:p>
                      <a:pPr algn="ctr"/>
                      <a:r>
                        <a:rPr lang="en-AU" sz="1800" baseline="0" dirty="0" smtClean="0"/>
                        <a:t>NO</a:t>
                      </a:r>
                      <a:endParaRPr lang="en-AU" sz="1800" dirty="0"/>
                    </a:p>
                  </a:txBody>
                  <a:tcPr marL="68289" marR="68289" marT="34145" marB="3414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smtClean="0"/>
                        <a:t>Total</a:t>
                      </a:r>
                    </a:p>
                  </a:txBody>
                  <a:tcPr marL="68289" marR="68289" marT="34145" marB="34145" anchor="ctr"/>
                </a:tc>
              </a:tr>
              <a:tr h="8532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smtClean="0"/>
                        <a:t>Intervention</a:t>
                      </a:r>
                      <a:r>
                        <a:rPr lang="en-AU" sz="1800" baseline="0" dirty="0" smtClean="0"/>
                        <a:t> Group</a:t>
                      </a:r>
                      <a:endParaRPr lang="en-AU" sz="1800" dirty="0" smtClean="0"/>
                    </a:p>
                  </a:txBody>
                  <a:tcPr marL="68289" marR="68289" marT="34145" marB="34145" anchor="ctr"/>
                </a:tc>
                <a:tc>
                  <a:txBody>
                    <a:bodyPr/>
                    <a:lstStyle/>
                    <a:p>
                      <a:pPr algn="ctr"/>
                      <a:r>
                        <a:rPr lang="en-AU" sz="1800" dirty="0" smtClean="0"/>
                        <a:t>a</a:t>
                      </a:r>
                      <a:endParaRPr lang="en-AU" sz="1800" dirty="0"/>
                    </a:p>
                  </a:txBody>
                  <a:tcPr marL="68289" marR="68289" marT="34145" marB="34145" anchor="ctr"/>
                </a:tc>
                <a:tc>
                  <a:txBody>
                    <a:bodyPr/>
                    <a:lstStyle/>
                    <a:p>
                      <a:pPr algn="ctr"/>
                      <a:r>
                        <a:rPr lang="en-AU" sz="1800" dirty="0" smtClean="0"/>
                        <a:t>b</a:t>
                      </a:r>
                      <a:endParaRPr lang="en-AU" sz="1800" dirty="0"/>
                    </a:p>
                  </a:txBody>
                  <a:tcPr marL="68289" marR="68289" marT="34145" marB="34145" anchor="ctr"/>
                </a:tc>
                <a:tc>
                  <a:txBody>
                    <a:bodyPr/>
                    <a:lstStyle/>
                    <a:p>
                      <a:pPr algn="ctr"/>
                      <a:r>
                        <a:rPr lang="en-AU" sz="1800" dirty="0" smtClean="0"/>
                        <a:t>a</a:t>
                      </a:r>
                      <a:r>
                        <a:rPr lang="en-AU" sz="1800" baseline="0" dirty="0" smtClean="0"/>
                        <a:t> </a:t>
                      </a:r>
                      <a:r>
                        <a:rPr lang="en-AU" sz="1800" dirty="0" smtClean="0"/>
                        <a:t>+ b </a:t>
                      </a:r>
                      <a:endParaRPr lang="en-AU" sz="1800" dirty="0"/>
                    </a:p>
                  </a:txBody>
                  <a:tcPr marL="68289" marR="68289" marT="34145" marB="34145" anchor="ctr"/>
                </a:tc>
              </a:tr>
              <a:tr h="853244">
                <a:tc>
                  <a:txBody>
                    <a:bodyPr/>
                    <a:lstStyle/>
                    <a:p>
                      <a:pPr algn="ctr"/>
                      <a:r>
                        <a:rPr lang="en-AU" sz="1800" dirty="0" smtClean="0"/>
                        <a:t>Control Group</a:t>
                      </a:r>
                      <a:endParaRPr lang="en-AU" sz="1800" dirty="0"/>
                    </a:p>
                  </a:txBody>
                  <a:tcPr marL="68289" marR="68289" marT="34145" marB="34145" anchor="ctr"/>
                </a:tc>
                <a:tc>
                  <a:txBody>
                    <a:bodyPr/>
                    <a:lstStyle/>
                    <a:p>
                      <a:pPr algn="ctr"/>
                      <a:r>
                        <a:rPr lang="en-AU" sz="1800" dirty="0" smtClean="0"/>
                        <a:t>c</a:t>
                      </a:r>
                      <a:endParaRPr lang="en-AU" sz="1800" dirty="0"/>
                    </a:p>
                  </a:txBody>
                  <a:tcPr marL="68289" marR="68289" marT="34145" marB="34145" anchor="ctr"/>
                </a:tc>
                <a:tc>
                  <a:txBody>
                    <a:bodyPr/>
                    <a:lstStyle/>
                    <a:p>
                      <a:pPr algn="ctr"/>
                      <a:r>
                        <a:rPr lang="en-AU" sz="1800" dirty="0" smtClean="0"/>
                        <a:t>d</a:t>
                      </a:r>
                      <a:endParaRPr lang="en-AU" sz="1800" dirty="0"/>
                    </a:p>
                  </a:txBody>
                  <a:tcPr marL="68289" marR="68289" marT="34145" marB="34145" anchor="ctr"/>
                </a:tc>
                <a:tc>
                  <a:txBody>
                    <a:bodyPr/>
                    <a:lstStyle/>
                    <a:p>
                      <a:pPr algn="ctr"/>
                      <a:r>
                        <a:rPr lang="en-AU" sz="1800" dirty="0" smtClean="0"/>
                        <a:t>c</a:t>
                      </a:r>
                      <a:r>
                        <a:rPr lang="en-AU" sz="1800" baseline="0" dirty="0" smtClean="0"/>
                        <a:t> + d</a:t>
                      </a:r>
                      <a:endParaRPr lang="en-AU" sz="1800" dirty="0"/>
                    </a:p>
                  </a:txBody>
                  <a:tcPr marL="68289" marR="68289" marT="34145" marB="34145" anchor="ctr"/>
                </a:tc>
              </a:tr>
              <a:tr h="853244">
                <a:tc>
                  <a:txBody>
                    <a:bodyPr/>
                    <a:lstStyle/>
                    <a:p>
                      <a:pPr algn="ctr"/>
                      <a:r>
                        <a:rPr lang="en-AU" sz="1800" dirty="0" smtClean="0"/>
                        <a:t>Total</a:t>
                      </a:r>
                      <a:endParaRPr lang="en-AU" sz="1800" dirty="0"/>
                    </a:p>
                  </a:txBody>
                  <a:tcPr marL="68289" marR="68289" marT="34145" marB="34145" anchor="ctr"/>
                </a:tc>
                <a:tc>
                  <a:txBody>
                    <a:bodyPr/>
                    <a:lstStyle/>
                    <a:p>
                      <a:pPr algn="ctr"/>
                      <a:r>
                        <a:rPr lang="en-AU" sz="1800" dirty="0" smtClean="0"/>
                        <a:t>a</a:t>
                      </a:r>
                      <a:r>
                        <a:rPr lang="en-AU" sz="1800" baseline="0" dirty="0" smtClean="0"/>
                        <a:t> + c</a:t>
                      </a:r>
                      <a:endParaRPr lang="en-AU" sz="1800" dirty="0"/>
                    </a:p>
                  </a:txBody>
                  <a:tcPr marL="68289" marR="68289" marT="34145" marB="34145" anchor="ctr"/>
                </a:tc>
                <a:tc>
                  <a:txBody>
                    <a:bodyPr/>
                    <a:lstStyle/>
                    <a:p>
                      <a:pPr algn="ctr"/>
                      <a:r>
                        <a:rPr lang="en-AU" sz="1800" dirty="0" smtClean="0"/>
                        <a:t>b + d</a:t>
                      </a:r>
                      <a:endParaRPr lang="en-AU" sz="1800" dirty="0"/>
                    </a:p>
                  </a:txBody>
                  <a:tcPr marL="68289" marR="68289" marT="34145" marB="34145" anchor="ctr"/>
                </a:tc>
                <a:tc>
                  <a:txBody>
                    <a:bodyPr/>
                    <a:lstStyle/>
                    <a:p>
                      <a:pPr algn="ctr"/>
                      <a:r>
                        <a:rPr lang="en-AU" sz="1800" dirty="0" smtClean="0"/>
                        <a:t>a + b + c + d</a:t>
                      </a:r>
                      <a:endParaRPr lang="en-AU" sz="1800" dirty="0"/>
                    </a:p>
                  </a:txBody>
                  <a:tcPr marL="68289" marR="68289" marT="34145" marB="34145" anchor="ctr"/>
                </a:tc>
              </a:tr>
            </a:tbl>
          </a:graphicData>
        </a:graphic>
      </p:graphicFrame>
      <p:sp>
        <p:nvSpPr>
          <p:cNvPr id="5" name="Content Placeholder 2"/>
          <p:cNvSpPr txBox="1">
            <a:spLocks/>
          </p:cNvSpPr>
          <p:nvPr/>
        </p:nvSpPr>
        <p:spPr>
          <a:xfrm>
            <a:off x="1689100" y="1649516"/>
            <a:ext cx="8229600" cy="103671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2" indent="-342900"/>
            <a:r>
              <a:rPr lang="en-AU" dirty="0">
                <a:solidFill>
                  <a:prstClr val="black"/>
                </a:solidFill>
              </a:rPr>
              <a:t>A two by two table is a useful tool for viewing study results and calculating effect measures for comparing groups </a:t>
            </a:r>
          </a:p>
          <a:p>
            <a:pPr marL="342900" lvl="2" indent="-342900"/>
            <a:r>
              <a:rPr lang="en-AU" dirty="0">
                <a:solidFill>
                  <a:prstClr val="black"/>
                </a:solidFill>
              </a:rPr>
              <a:t>This can be done with relative or absolute effect measures</a:t>
            </a:r>
          </a:p>
        </p:txBody>
      </p:sp>
    </p:spTree>
    <p:extLst>
      <p:ext uri="{BB962C8B-B14F-4D97-AF65-F5344CB8AC3E}">
        <p14:creationId xmlns:p14="http://schemas.microsoft.com/office/powerpoint/2010/main" val="3797137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GB" sz="3600" smtClean="0"/>
              <a:t>Data</a:t>
            </a:r>
          </a:p>
        </p:txBody>
      </p:sp>
      <p:sp>
        <p:nvSpPr>
          <p:cNvPr id="32771" name="Content Placeholder 2"/>
          <p:cNvSpPr>
            <a:spLocks noGrp="1"/>
          </p:cNvSpPr>
          <p:nvPr>
            <p:ph idx="1"/>
          </p:nvPr>
        </p:nvSpPr>
        <p:spPr>
          <a:xfrm>
            <a:off x="406400" y="1417638"/>
            <a:ext cx="6251575" cy="5159375"/>
          </a:xfrm>
        </p:spPr>
        <p:txBody>
          <a:bodyPr/>
          <a:lstStyle/>
          <a:p>
            <a:pPr>
              <a:lnSpc>
                <a:spcPct val="150000"/>
              </a:lnSpc>
            </a:pPr>
            <a:r>
              <a:rPr lang="en-GB" sz="2400" smtClean="0"/>
              <a:t>Data are not just numbers, they are numbers with a context</a:t>
            </a:r>
          </a:p>
          <a:p>
            <a:pPr lvl="1">
              <a:lnSpc>
                <a:spcPct val="150000"/>
              </a:lnSpc>
            </a:pPr>
            <a:r>
              <a:rPr lang="en-GB" sz="2000" smtClean="0"/>
              <a:t>In data analysis, context provides meaning</a:t>
            </a:r>
          </a:p>
          <a:p>
            <a:pPr>
              <a:lnSpc>
                <a:spcPct val="150000"/>
              </a:lnSpc>
            </a:pPr>
            <a:r>
              <a:rPr lang="en-GB" sz="2400" smtClean="0"/>
              <a:t>Context includes who collected the data, how were the data collected, why the data were collected, when and where were the data collected what exactly was collected</a:t>
            </a:r>
          </a:p>
        </p:txBody>
      </p:sp>
      <p:pic>
        <p:nvPicPr>
          <p:cNvPr id="32772"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0813" y="1538288"/>
            <a:ext cx="2325687"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1"/>
          <p:cNvSpPr>
            <a:spLocks noChangeArrowheads="1"/>
          </p:cNvSpPr>
          <p:nvPr/>
        </p:nvSpPr>
        <p:spPr bwMode="auto">
          <a:xfrm>
            <a:off x="7770813" y="1671638"/>
            <a:ext cx="954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b="1">
                <a:solidFill>
                  <a:srgbClr val="CD0000"/>
                </a:solidFill>
                <a:latin typeface="CMSS12"/>
              </a:rPr>
              <a:t>ETRSS</a:t>
            </a:r>
            <a:endParaRPr lang="en-GB" sz="1800" b="1">
              <a:latin typeface="Calibri" panose="020F0502020204030204" pitchFamily="34" charset="0"/>
            </a:endParaRPr>
          </a:p>
        </p:txBody>
      </p:sp>
    </p:spTree>
    <p:extLst>
      <p:ext uri="{BB962C8B-B14F-4D97-AF65-F5344CB8AC3E}">
        <p14:creationId xmlns:p14="http://schemas.microsoft.com/office/powerpoint/2010/main" val="322106343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Risk</a:t>
            </a:r>
            <a:endParaRPr lang="en-AU" dirty="0"/>
          </a:p>
        </p:txBody>
      </p:sp>
      <p:sp>
        <p:nvSpPr>
          <p:cNvPr id="3" name="Content Placeholder 2"/>
          <p:cNvSpPr>
            <a:spLocks noGrp="1"/>
          </p:cNvSpPr>
          <p:nvPr>
            <p:ph sz="half" idx="1"/>
          </p:nvPr>
        </p:nvSpPr>
        <p:spPr>
          <a:xfrm>
            <a:off x="711200" y="1501776"/>
            <a:ext cx="5835442" cy="4950502"/>
          </a:xfrm>
        </p:spPr>
        <p:txBody>
          <a:bodyPr>
            <a:noAutofit/>
          </a:bodyPr>
          <a:lstStyle/>
          <a:p>
            <a:r>
              <a:rPr lang="en-AU" sz="2200" dirty="0"/>
              <a:t>Risk is a proportion of events that occurred out of a total number of opportunities for the event to occur</a:t>
            </a:r>
          </a:p>
          <a:p>
            <a:r>
              <a:rPr lang="en-AU" sz="2200" dirty="0"/>
              <a:t>Risk of outcome in the experimental group is often referred to as the experimental event rate (EER)</a:t>
            </a:r>
          </a:p>
          <a:p>
            <a:r>
              <a:rPr lang="en-AU" sz="2200" dirty="0"/>
              <a:t>EER  = a / a + b</a:t>
            </a:r>
          </a:p>
          <a:p>
            <a:r>
              <a:rPr lang="en-AU" sz="2200" dirty="0"/>
              <a:t>Risk of outcome in the control group is often referred to as the control event rate (CER)</a:t>
            </a:r>
          </a:p>
          <a:p>
            <a:r>
              <a:rPr lang="en-AU" sz="2200" dirty="0"/>
              <a:t>CER  = c / c + d</a:t>
            </a:r>
          </a:p>
          <a:p>
            <a:endParaRPr lang="en-AU" sz="1600" dirty="0"/>
          </a:p>
          <a:p>
            <a:endParaRPr lang="en-AU" sz="1600" dirty="0"/>
          </a:p>
        </p:txBody>
      </p:sp>
      <p:graphicFrame>
        <p:nvGraphicFramePr>
          <p:cNvPr id="7" name="Content Placeholder 3"/>
          <p:cNvGraphicFramePr>
            <a:graphicFrameLocks noGrp="1"/>
          </p:cNvGraphicFramePr>
          <p:nvPr>
            <p:ph idx="1"/>
            <p:extLst/>
          </p:nvPr>
        </p:nvGraphicFramePr>
        <p:xfrm>
          <a:off x="6600056" y="1700808"/>
          <a:ext cx="3456384" cy="2123608"/>
        </p:xfrm>
        <a:graphic>
          <a:graphicData uri="http://schemas.openxmlformats.org/drawingml/2006/table">
            <a:tbl>
              <a:tblPr firstRow="1" bandRow="1">
                <a:tableStyleId>{5C22544A-7EE6-4342-B048-85BDC9FD1C3A}</a:tableStyleId>
              </a:tblPr>
              <a:tblGrid>
                <a:gridCol w="864096"/>
                <a:gridCol w="864096"/>
                <a:gridCol w="864096"/>
                <a:gridCol w="864096"/>
              </a:tblGrid>
              <a:tr h="530902">
                <a:tc>
                  <a:txBody>
                    <a:bodyPr/>
                    <a:lstStyle/>
                    <a:p>
                      <a:pPr algn="ctr"/>
                      <a:endParaRPr lang="en-AU" sz="1100" dirty="0"/>
                    </a:p>
                  </a:txBody>
                  <a:tcPr marL="42490" marR="42490" marT="21246" marB="21246" anchor="ctr"/>
                </a:tc>
                <a:tc>
                  <a:txBody>
                    <a:bodyPr/>
                    <a:lstStyle/>
                    <a:p>
                      <a:pPr algn="ctr"/>
                      <a:r>
                        <a:rPr lang="en-AU" sz="1100" dirty="0" smtClean="0"/>
                        <a:t>Outcome </a:t>
                      </a:r>
                    </a:p>
                    <a:p>
                      <a:pPr algn="ctr"/>
                      <a:r>
                        <a:rPr lang="en-AU" sz="1100" dirty="0" smtClean="0"/>
                        <a:t>YES</a:t>
                      </a:r>
                      <a:endParaRPr lang="en-AU" sz="1100" dirty="0"/>
                    </a:p>
                  </a:txBody>
                  <a:tcPr marL="42490" marR="42490" marT="21246" marB="21246" anchor="ctr"/>
                </a:tc>
                <a:tc>
                  <a:txBody>
                    <a:bodyPr/>
                    <a:lstStyle/>
                    <a:p>
                      <a:pPr algn="ctr"/>
                      <a:r>
                        <a:rPr lang="en-AU" sz="1100" dirty="0" smtClean="0"/>
                        <a:t>Outcome</a:t>
                      </a:r>
                      <a:r>
                        <a:rPr lang="en-AU" sz="1100" baseline="0" dirty="0" smtClean="0"/>
                        <a:t> </a:t>
                      </a:r>
                    </a:p>
                    <a:p>
                      <a:pPr algn="ctr"/>
                      <a:r>
                        <a:rPr lang="en-AU" sz="1100" baseline="0" dirty="0" smtClean="0"/>
                        <a:t>NO</a:t>
                      </a:r>
                      <a:endParaRPr lang="en-AU" sz="1100" dirty="0"/>
                    </a:p>
                  </a:txBody>
                  <a:tcPr marL="42490" marR="42490" marT="21246" marB="2124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Total</a:t>
                      </a:r>
                    </a:p>
                  </a:txBody>
                  <a:tcPr marL="42490" marR="42490" marT="21246" marB="21246" anchor="ctr"/>
                </a:tc>
              </a:tr>
              <a:tr h="5309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Experimental</a:t>
                      </a:r>
                      <a:r>
                        <a:rPr lang="en-AU" sz="1100" baseline="0" dirty="0" smtClean="0"/>
                        <a:t> Group</a:t>
                      </a:r>
                      <a:endParaRPr lang="en-AU" sz="1100" dirty="0" smtClean="0"/>
                    </a:p>
                  </a:txBody>
                  <a:tcPr marL="42490" marR="42490" marT="21246" marB="21246" anchor="ctr"/>
                </a:tc>
                <a:tc>
                  <a:txBody>
                    <a:bodyPr/>
                    <a:lstStyle/>
                    <a:p>
                      <a:pPr algn="ctr"/>
                      <a:r>
                        <a:rPr lang="en-AU" sz="1100" dirty="0" smtClean="0"/>
                        <a:t>a</a:t>
                      </a:r>
                      <a:endParaRPr lang="en-AU" sz="1100" dirty="0"/>
                    </a:p>
                  </a:txBody>
                  <a:tcPr marL="42490" marR="42490" marT="21246" marB="21246" anchor="ctr"/>
                </a:tc>
                <a:tc>
                  <a:txBody>
                    <a:bodyPr/>
                    <a:lstStyle/>
                    <a:p>
                      <a:pPr algn="ctr"/>
                      <a:r>
                        <a:rPr lang="en-AU" sz="1100" dirty="0" smtClean="0"/>
                        <a:t>b</a:t>
                      </a:r>
                      <a:endParaRPr lang="en-AU" sz="1100" dirty="0"/>
                    </a:p>
                  </a:txBody>
                  <a:tcPr marL="42490" marR="42490" marT="21246" marB="21246" anchor="ctr"/>
                </a:tc>
                <a:tc>
                  <a:txBody>
                    <a:bodyPr/>
                    <a:lstStyle/>
                    <a:p>
                      <a:pPr algn="ctr"/>
                      <a:r>
                        <a:rPr lang="en-AU" sz="1100" dirty="0" smtClean="0"/>
                        <a:t>a</a:t>
                      </a:r>
                      <a:r>
                        <a:rPr lang="en-AU" sz="1100" baseline="0" dirty="0" smtClean="0"/>
                        <a:t> </a:t>
                      </a:r>
                      <a:r>
                        <a:rPr lang="en-AU" sz="1100" dirty="0" smtClean="0"/>
                        <a:t>+ b </a:t>
                      </a:r>
                      <a:endParaRPr lang="en-AU" sz="1100" dirty="0"/>
                    </a:p>
                  </a:txBody>
                  <a:tcPr marL="42490" marR="42490" marT="21246" marB="21246" anchor="ctr"/>
                </a:tc>
              </a:tr>
              <a:tr h="530902">
                <a:tc>
                  <a:txBody>
                    <a:bodyPr/>
                    <a:lstStyle/>
                    <a:p>
                      <a:pPr algn="ctr"/>
                      <a:r>
                        <a:rPr lang="en-AU" sz="1100" dirty="0" smtClean="0"/>
                        <a:t>Control Group</a:t>
                      </a:r>
                      <a:endParaRPr lang="en-AU" sz="1100" dirty="0"/>
                    </a:p>
                  </a:txBody>
                  <a:tcPr marL="42490" marR="42490" marT="21246" marB="21246" anchor="ctr"/>
                </a:tc>
                <a:tc>
                  <a:txBody>
                    <a:bodyPr/>
                    <a:lstStyle/>
                    <a:p>
                      <a:pPr algn="ctr"/>
                      <a:r>
                        <a:rPr lang="en-AU" sz="1100" dirty="0" smtClean="0"/>
                        <a:t>c</a:t>
                      </a:r>
                      <a:endParaRPr lang="en-AU" sz="1100" dirty="0"/>
                    </a:p>
                  </a:txBody>
                  <a:tcPr marL="42490" marR="42490" marT="21246" marB="21246" anchor="ctr"/>
                </a:tc>
                <a:tc>
                  <a:txBody>
                    <a:bodyPr/>
                    <a:lstStyle/>
                    <a:p>
                      <a:pPr algn="ctr"/>
                      <a:r>
                        <a:rPr lang="en-AU" sz="1100" dirty="0" smtClean="0"/>
                        <a:t>d</a:t>
                      </a:r>
                      <a:endParaRPr lang="en-AU" sz="1100" dirty="0"/>
                    </a:p>
                  </a:txBody>
                  <a:tcPr marL="42490" marR="42490" marT="21246" marB="21246" anchor="ctr"/>
                </a:tc>
                <a:tc>
                  <a:txBody>
                    <a:bodyPr/>
                    <a:lstStyle/>
                    <a:p>
                      <a:pPr algn="ctr"/>
                      <a:r>
                        <a:rPr lang="en-AU" sz="1100" dirty="0" smtClean="0"/>
                        <a:t>c</a:t>
                      </a:r>
                      <a:r>
                        <a:rPr lang="en-AU" sz="1100" baseline="0" dirty="0" smtClean="0"/>
                        <a:t> + d</a:t>
                      </a:r>
                      <a:endParaRPr lang="en-AU" sz="1100" dirty="0"/>
                    </a:p>
                  </a:txBody>
                  <a:tcPr marL="42490" marR="42490" marT="21246" marB="21246" anchor="ctr"/>
                </a:tc>
              </a:tr>
              <a:tr h="530902">
                <a:tc>
                  <a:txBody>
                    <a:bodyPr/>
                    <a:lstStyle/>
                    <a:p>
                      <a:pPr algn="ctr"/>
                      <a:r>
                        <a:rPr lang="en-AU" sz="1100" dirty="0" smtClean="0"/>
                        <a:t>Total</a:t>
                      </a:r>
                      <a:endParaRPr lang="en-AU" sz="1100" dirty="0"/>
                    </a:p>
                  </a:txBody>
                  <a:tcPr marL="42490" marR="42490" marT="21246" marB="21246" anchor="ctr"/>
                </a:tc>
                <a:tc>
                  <a:txBody>
                    <a:bodyPr/>
                    <a:lstStyle/>
                    <a:p>
                      <a:pPr algn="ctr"/>
                      <a:r>
                        <a:rPr lang="en-AU" sz="1100" dirty="0" smtClean="0"/>
                        <a:t>a</a:t>
                      </a:r>
                      <a:r>
                        <a:rPr lang="en-AU" sz="1100" baseline="0" dirty="0" smtClean="0"/>
                        <a:t> + c</a:t>
                      </a:r>
                      <a:endParaRPr lang="en-AU" sz="1100" dirty="0"/>
                    </a:p>
                  </a:txBody>
                  <a:tcPr marL="42490" marR="42490" marT="21246" marB="21246" anchor="ctr"/>
                </a:tc>
                <a:tc>
                  <a:txBody>
                    <a:bodyPr/>
                    <a:lstStyle/>
                    <a:p>
                      <a:pPr algn="ctr"/>
                      <a:r>
                        <a:rPr lang="en-AU" sz="1100" dirty="0" smtClean="0"/>
                        <a:t>b + d</a:t>
                      </a:r>
                      <a:endParaRPr lang="en-AU" sz="1100" dirty="0"/>
                    </a:p>
                  </a:txBody>
                  <a:tcPr marL="42490" marR="42490" marT="21246" marB="21246" anchor="ctr"/>
                </a:tc>
                <a:tc>
                  <a:txBody>
                    <a:bodyPr/>
                    <a:lstStyle/>
                    <a:p>
                      <a:pPr algn="ctr"/>
                      <a:r>
                        <a:rPr lang="en-AU" sz="1100" dirty="0" smtClean="0"/>
                        <a:t>a + b + c + d</a:t>
                      </a:r>
                      <a:endParaRPr lang="en-AU" sz="1100" dirty="0"/>
                    </a:p>
                  </a:txBody>
                  <a:tcPr marL="42490" marR="42490" marT="21246" marB="21246" anchor="ctr"/>
                </a:tc>
              </a:tr>
            </a:tbl>
          </a:graphicData>
        </a:graphic>
      </p:graphicFrame>
    </p:spTree>
    <p:extLst>
      <p:ext uri="{BB962C8B-B14F-4D97-AF65-F5344CB8AC3E}">
        <p14:creationId xmlns:p14="http://schemas.microsoft.com/office/powerpoint/2010/main" val="29581503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Risk</a:t>
            </a:r>
            <a:endParaRPr lang="en-AU" dirty="0"/>
          </a:p>
        </p:txBody>
      </p:sp>
      <p:sp>
        <p:nvSpPr>
          <p:cNvPr id="3" name="Content Placeholder 2"/>
          <p:cNvSpPr>
            <a:spLocks noGrp="1"/>
          </p:cNvSpPr>
          <p:nvPr>
            <p:ph sz="half" idx="1"/>
          </p:nvPr>
        </p:nvSpPr>
        <p:spPr>
          <a:xfrm>
            <a:off x="939800" y="1501776"/>
            <a:ext cx="5156200" cy="4525963"/>
          </a:xfrm>
        </p:spPr>
        <p:txBody>
          <a:bodyPr>
            <a:noAutofit/>
          </a:bodyPr>
          <a:lstStyle/>
          <a:p>
            <a:r>
              <a:rPr lang="en-AU" sz="1600" dirty="0"/>
              <a:t>Example: What is the effectiveness of Drug A compared with Drug B on myocardial infarction (MI) in at-risk patients?</a:t>
            </a:r>
          </a:p>
          <a:p>
            <a:r>
              <a:rPr lang="en-AU" sz="1600" dirty="0"/>
              <a:t>EER  = a / a + b</a:t>
            </a:r>
          </a:p>
          <a:p>
            <a:pPr lvl="1"/>
            <a:r>
              <a:rPr lang="en-AU" sz="1600" dirty="0"/>
              <a:t>In a group of 100 patients given Drug A, 10 patients had a MI</a:t>
            </a:r>
          </a:p>
          <a:p>
            <a:pPr lvl="1"/>
            <a:r>
              <a:rPr lang="en-AU" sz="1600" dirty="0"/>
              <a:t>The risk/EER is 0.1 (10/100 patients)</a:t>
            </a:r>
          </a:p>
          <a:p>
            <a:pPr lvl="1"/>
            <a:r>
              <a:rPr lang="en-AU" sz="1600" dirty="0"/>
              <a:t>This can be expressed as a percentage – there is a 10% risk of MI in patients given the drug</a:t>
            </a:r>
          </a:p>
          <a:p>
            <a:pPr marL="457200" lvl="1" indent="0">
              <a:buNone/>
            </a:pPr>
            <a:endParaRPr lang="en-AU" sz="1600" dirty="0"/>
          </a:p>
          <a:p>
            <a:r>
              <a:rPr lang="en-AU" sz="1600" dirty="0"/>
              <a:t>CER  = c / c + d</a:t>
            </a:r>
          </a:p>
          <a:p>
            <a:pPr lvl="1"/>
            <a:r>
              <a:rPr lang="en-AU" sz="1600" dirty="0"/>
              <a:t>In the control group of 100 patients given Drug B, 22 people had a MI</a:t>
            </a:r>
          </a:p>
          <a:p>
            <a:pPr lvl="1"/>
            <a:r>
              <a:rPr lang="en-AU" sz="1600" dirty="0"/>
              <a:t>The risk/CER is 0.22 (22/100 patients)</a:t>
            </a:r>
          </a:p>
          <a:p>
            <a:pPr lvl="1"/>
            <a:r>
              <a:rPr lang="en-AU" sz="1600" dirty="0"/>
              <a:t>There is a 22% risk of MI in patients given Drug B</a:t>
            </a:r>
          </a:p>
          <a:p>
            <a:pPr lvl="1"/>
            <a:endParaRPr lang="en-AU" sz="1600" dirty="0"/>
          </a:p>
          <a:p>
            <a:pPr lvl="1"/>
            <a:endParaRPr lang="en-AU" sz="1600" dirty="0"/>
          </a:p>
          <a:p>
            <a:pPr lvl="1"/>
            <a:endParaRPr lang="en-AU" sz="1600" dirty="0"/>
          </a:p>
        </p:txBody>
      </p:sp>
      <p:graphicFrame>
        <p:nvGraphicFramePr>
          <p:cNvPr id="7" name="Content Placeholder 3"/>
          <p:cNvGraphicFramePr>
            <a:graphicFrameLocks noGrp="1"/>
          </p:cNvGraphicFramePr>
          <p:nvPr>
            <p:ph idx="1"/>
            <p:extLst/>
          </p:nvPr>
        </p:nvGraphicFramePr>
        <p:xfrm>
          <a:off x="6600056" y="1480675"/>
          <a:ext cx="3456384" cy="2123608"/>
        </p:xfrm>
        <a:graphic>
          <a:graphicData uri="http://schemas.openxmlformats.org/drawingml/2006/table">
            <a:tbl>
              <a:tblPr firstRow="1" bandRow="1">
                <a:tableStyleId>{5C22544A-7EE6-4342-B048-85BDC9FD1C3A}</a:tableStyleId>
              </a:tblPr>
              <a:tblGrid>
                <a:gridCol w="864096"/>
                <a:gridCol w="864096"/>
                <a:gridCol w="864096"/>
                <a:gridCol w="864096"/>
              </a:tblGrid>
              <a:tr h="530902">
                <a:tc>
                  <a:txBody>
                    <a:bodyPr/>
                    <a:lstStyle/>
                    <a:p>
                      <a:pPr algn="ctr"/>
                      <a:endParaRPr lang="en-AU" sz="1100" dirty="0"/>
                    </a:p>
                  </a:txBody>
                  <a:tcPr marL="42490" marR="42490" marT="21246" marB="21246" anchor="ctr"/>
                </a:tc>
                <a:tc>
                  <a:txBody>
                    <a:bodyPr/>
                    <a:lstStyle/>
                    <a:p>
                      <a:pPr algn="ctr"/>
                      <a:r>
                        <a:rPr lang="en-AU" sz="1100" dirty="0" smtClean="0"/>
                        <a:t>Outcome </a:t>
                      </a:r>
                    </a:p>
                    <a:p>
                      <a:pPr algn="ctr"/>
                      <a:r>
                        <a:rPr lang="en-AU" sz="1100" dirty="0" smtClean="0"/>
                        <a:t>YES</a:t>
                      </a:r>
                      <a:endParaRPr lang="en-AU" sz="1100" dirty="0"/>
                    </a:p>
                  </a:txBody>
                  <a:tcPr marL="42490" marR="42490" marT="21246" marB="21246" anchor="ctr"/>
                </a:tc>
                <a:tc>
                  <a:txBody>
                    <a:bodyPr/>
                    <a:lstStyle/>
                    <a:p>
                      <a:pPr algn="ctr"/>
                      <a:r>
                        <a:rPr lang="en-AU" sz="1100" dirty="0" smtClean="0"/>
                        <a:t>Outcome</a:t>
                      </a:r>
                      <a:r>
                        <a:rPr lang="en-AU" sz="1100" baseline="0" dirty="0" smtClean="0"/>
                        <a:t> </a:t>
                      </a:r>
                    </a:p>
                    <a:p>
                      <a:pPr algn="ctr"/>
                      <a:r>
                        <a:rPr lang="en-AU" sz="1100" baseline="0" dirty="0" smtClean="0"/>
                        <a:t>NO</a:t>
                      </a:r>
                      <a:endParaRPr lang="en-AU" sz="1100" dirty="0"/>
                    </a:p>
                  </a:txBody>
                  <a:tcPr marL="42490" marR="42490" marT="21246" marB="2124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Total</a:t>
                      </a:r>
                    </a:p>
                  </a:txBody>
                  <a:tcPr marL="42490" marR="42490" marT="21246" marB="21246" anchor="ctr"/>
                </a:tc>
              </a:tr>
              <a:tr h="5309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Experimental</a:t>
                      </a:r>
                      <a:r>
                        <a:rPr lang="en-AU" sz="1100" baseline="0" dirty="0" smtClean="0"/>
                        <a:t> Group</a:t>
                      </a:r>
                      <a:endParaRPr lang="en-AU" sz="1100" dirty="0" smtClean="0"/>
                    </a:p>
                  </a:txBody>
                  <a:tcPr marL="42490" marR="42490" marT="21246" marB="21246" anchor="ctr"/>
                </a:tc>
                <a:tc>
                  <a:txBody>
                    <a:bodyPr/>
                    <a:lstStyle/>
                    <a:p>
                      <a:pPr algn="ctr"/>
                      <a:r>
                        <a:rPr lang="en-AU" sz="1100" dirty="0" smtClean="0"/>
                        <a:t>a</a:t>
                      </a:r>
                      <a:endParaRPr lang="en-AU" sz="1100" dirty="0"/>
                    </a:p>
                  </a:txBody>
                  <a:tcPr marL="42490" marR="42490" marT="21246" marB="21246" anchor="ctr"/>
                </a:tc>
                <a:tc>
                  <a:txBody>
                    <a:bodyPr/>
                    <a:lstStyle/>
                    <a:p>
                      <a:pPr algn="ctr"/>
                      <a:r>
                        <a:rPr lang="en-AU" sz="1100" dirty="0" smtClean="0"/>
                        <a:t>b</a:t>
                      </a:r>
                      <a:endParaRPr lang="en-AU" sz="1100" dirty="0"/>
                    </a:p>
                  </a:txBody>
                  <a:tcPr marL="42490" marR="42490" marT="21246" marB="21246" anchor="ctr"/>
                </a:tc>
                <a:tc>
                  <a:txBody>
                    <a:bodyPr/>
                    <a:lstStyle/>
                    <a:p>
                      <a:pPr algn="ctr"/>
                      <a:r>
                        <a:rPr lang="en-AU" sz="1100" dirty="0" smtClean="0"/>
                        <a:t>a</a:t>
                      </a:r>
                      <a:r>
                        <a:rPr lang="en-AU" sz="1100" baseline="0" dirty="0" smtClean="0"/>
                        <a:t> </a:t>
                      </a:r>
                      <a:r>
                        <a:rPr lang="en-AU" sz="1100" dirty="0" smtClean="0"/>
                        <a:t>+ b </a:t>
                      </a:r>
                      <a:endParaRPr lang="en-AU" sz="1100" dirty="0"/>
                    </a:p>
                  </a:txBody>
                  <a:tcPr marL="42490" marR="42490" marT="21246" marB="21246" anchor="ctr"/>
                </a:tc>
              </a:tr>
              <a:tr h="530902">
                <a:tc>
                  <a:txBody>
                    <a:bodyPr/>
                    <a:lstStyle/>
                    <a:p>
                      <a:pPr algn="ctr"/>
                      <a:r>
                        <a:rPr lang="en-AU" sz="1100" dirty="0" smtClean="0"/>
                        <a:t>Control Group</a:t>
                      </a:r>
                      <a:endParaRPr lang="en-AU" sz="1100" dirty="0"/>
                    </a:p>
                  </a:txBody>
                  <a:tcPr marL="42490" marR="42490" marT="21246" marB="21246" anchor="ctr"/>
                </a:tc>
                <a:tc>
                  <a:txBody>
                    <a:bodyPr/>
                    <a:lstStyle/>
                    <a:p>
                      <a:pPr algn="ctr"/>
                      <a:r>
                        <a:rPr lang="en-AU" sz="1100" dirty="0" smtClean="0"/>
                        <a:t>c</a:t>
                      </a:r>
                      <a:endParaRPr lang="en-AU" sz="1100" dirty="0"/>
                    </a:p>
                  </a:txBody>
                  <a:tcPr marL="42490" marR="42490" marT="21246" marB="21246" anchor="ctr"/>
                </a:tc>
                <a:tc>
                  <a:txBody>
                    <a:bodyPr/>
                    <a:lstStyle/>
                    <a:p>
                      <a:pPr algn="ctr"/>
                      <a:r>
                        <a:rPr lang="en-AU" sz="1100" dirty="0" smtClean="0"/>
                        <a:t>d</a:t>
                      </a:r>
                      <a:endParaRPr lang="en-AU" sz="1100" dirty="0"/>
                    </a:p>
                  </a:txBody>
                  <a:tcPr marL="42490" marR="42490" marT="21246" marB="21246" anchor="ctr"/>
                </a:tc>
                <a:tc>
                  <a:txBody>
                    <a:bodyPr/>
                    <a:lstStyle/>
                    <a:p>
                      <a:pPr algn="ctr"/>
                      <a:r>
                        <a:rPr lang="en-AU" sz="1100" dirty="0" smtClean="0"/>
                        <a:t>c</a:t>
                      </a:r>
                      <a:r>
                        <a:rPr lang="en-AU" sz="1100" baseline="0" dirty="0" smtClean="0"/>
                        <a:t> + d</a:t>
                      </a:r>
                      <a:endParaRPr lang="en-AU" sz="1100" dirty="0"/>
                    </a:p>
                  </a:txBody>
                  <a:tcPr marL="42490" marR="42490" marT="21246" marB="21246" anchor="ctr"/>
                </a:tc>
              </a:tr>
              <a:tr h="530902">
                <a:tc>
                  <a:txBody>
                    <a:bodyPr/>
                    <a:lstStyle/>
                    <a:p>
                      <a:pPr algn="ctr"/>
                      <a:r>
                        <a:rPr lang="en-AU" sz="1100" dirty="0" smtClean="0"/>
                        <a:t>Total</a:t>
                      </a:r>
                      <a:endParaRPr lang="en-AU" sz="1100" dirty="0"/>
                    </a:p>
                  </a:txBody>
                  <a:tcPr marL="42490" marR="42490" marT="21246" marB="21246" anchor="ctr"/>
                </a:tc>
                <a:tc>
                  <a:txBody>
                    <a:bodyPr/>
                    <a:lstStyle/>
                    <a:p>
                      <a:pPr algn="ctr"/>
                      <a:r>
                        <a:rPr lang="en-AU" sz="1100" dirty="0" smtClean="0"/>
                        <a:t>a</a:t>
                      </a:r>
                      <a:r>
                        <a:rPr lang="en-AU" sz="1100" baseline="0" dirty="0" smtClean="0"/>
                        <a:t> + c</a:t>
                      </a:r>
                      <a:endParaRPr lang="en-AU" sz="1100" dirty="0"/>
                    </a:p>
                  </a:txBody>
                  <a:tcPr marL="42490" marR="42490" marT="21246" marB="21246" anchor="ctr"/>
                </a:tc>
                <a:tc>
                  <a:txBody>
                    <a:bodyPr/>
                    <a:lstStyle/>
                    <a:p>
                      <a:pPr algn="ctr"/>
                      <a:r>
                        <a:rPr lang="en-AU" sz="1100" dirty="0" smtClean="0"/>
                        <a:t>b + d</a:t>
                      </a:r>
                      <a:endParaRPr lang="en-AU" sz="1100" dirty="0"/>
                    </a:p>
                  </a:txBody>
                  <a:tcPr marL="42490" marR="42490" marT="21246" marB="21246" anchor="ctr"/>
                </a:tc>
                <a:tc>
                  <a:txBody>
                    <a:bodyPr/>
                    <a:lstStyle/>
                    <a:p>
                      <a:pPr algn="ctr"/>
                      <a:r>
                        <a:rPr lang="en-AU" sz="1100" dirty="0" smtClean="0"/>
                        <a:t>a + b + c + d</a:t>
                      </a:r>
                      <a:endParaRPr lang="en-AU" sz="1100" dirty="0"/>
                    </a:p>
                  </a:txBody>
                  <a:tcPr marL="42490" marR="42490" marT="21246" marB="21246" anchor="ctr"/>
                </a:tc>
              </a:tr>
            </a:tbl>
          </a:graphicData>
        </a:graphic>
      </p:graphicFrame>
      <p:graphicFrame>
        <p:nvGraphicFramePr>
          <p:cNvPr id="8" name="Content Placeholder 3"/>
          <p:cNvGraphicFramePr>
            <a:graphicFrameLocks noGrp="1"/>
          </p:cNvGraphicFramePr>
          <p:nvPr>
            <p:ph idx="1"/>
            <p:extLst/>
          </p:nvPr>
        </p:nvGraphicFramePr>
        <p:xfrm>
          <a:off x="6600056" y="3928947"/>
          <a:ext cx="3456384" cy="2123608"/>
        </p:xfrm>
        <a:graphic>
          <a:graphicData uri="http://schemas.openxmlformats.org/drawingml/2006/table">
            <a:tbl>
              <a:tblPr firstRow="1" bandRow="1">
                <a:tableStyleId>{5C22544A-7EE6-4342-B048-85BDC9FD1C3A}</a:tableStyleId>
              </a:tblPr>
              <a:tblGrid>
                <a:gridCol w="864096"/>
                <a:gridCol w="864096"/>
                <a:gridCol w="864096"/>
                <a:gridCol w="864096"/>
              </a:tblGrid>
              <a:tr h="530902">
                <a:tc>
                  <a:txBody>
                    <a:bodyPr/>
                    <a:lstStyle/>
                    <a:p>
                      <a:pPr algn="ctr"/>
                      <a:endParaRPr lang="en-AU" sz="1100" b="1" kern="1200" dirty="0">
                        <a:solidFill>
                          <a:schemeClr val="lt1"/>
                        </a:solidFill>
                        <a:latin typeface="+mn-lt"/>
                        <a:ea typeface="+mn-ea"/>
                        <a:cs typeface="+mn-cs"/>
                      </a:endParaRPr>
                    </a:p>
                  </a:txBody>
                  <a:tcPr marL="42490" marR="42490" marT="21246" marB="21246" anchor="ctr"/>
                </a:tc>
                <a:tc>
                  <a:txBody>
                    <a:bodyPr/>
                    <a:lstStyle/>
                    <a:p>
                      <a:pPr algn="ctr"/>
                      <a:r>
                        <a:rPr lang="en-AU" sz="1100" dirty="0" smtClean="0"/>
                        <a:t>Outcome </a:t>
                      </a:r>
                    </a:p>
                    <a:p>
                      <a:pPr algn="ctr"/>
                      <a:r>
                        <a:rPr lang="en-AU" sz="1100" dirty="0" smtClean="0"/>
                        <a:t>MI</a:t>
                      </a:r>
                      <a:endParaRPr lang="en-AU" sz="1100" dirty="0"/>
                    </a:p>
                  </a:txBody>
                  <a:tcPr marL="42490" marR="42490" marT="21246" marB="21246" anchor="ctr"/>
                </a:tc>
                <a:tc>
                  <a:txBody>
                    <a:bodyPr/>
                    <a:lstStyle/>
                    <a:p>
                      <a:pPr algn="ctr"/>
                      <a:r>
                        <a:rPr lang="en-AU" sz="1100" dirty="0" smtClean="0"/>
                        <a:t>Outcome</a:t>
                      </a:r>
                      <a:r>
                        <a:rPr lang="en-AU" sz="1100" baseline="0" dirty="0" smtClean="0"/>
                        <a:t> </a:t>
                      </a:r>
                    </a:p>
                    <a:p>
                      <a:pPr algn="ctr"/>
                      <a:r>
                        <a:rPr lang="en-AU" sz="1100" baseline="0" dirty="0" smtClean="0"/>
                        <a:t>NO MI</a:t>
                      </a:r>
                      <a:endParaRPr lang="en-AU" sz="1100" dirty="0"/>
                    </a:p>
                  </a:txBody>
                  <a:tcPr marL="42490" marR="42490" marT="21246" marB="2124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Total</a:t>
                      </a:r>
                    </a:p>
                  </a:txBody>
                  <a:tcPr marL="42490" marR="42490" marT="21246" marB="21246" anchor="ctr"/>
                </a:tc>
              </a:tr>
              <a:tr h="5309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Drug A</a:t>
                      </a:r>
                    </a:p>
                  </a:txBody>
                  <a:tcPr marL="42490" marR="42490" marT="21246" marB="21246" anchor="ctr"/>
                </a:tc>
                <a:tc>
                  <a:txBody>
                    <a:bodyPr/>
                    <a:lstStyle/>
                    <a:p>
                      <a:pPr algn="ctr"/>
                      <a:r>
                        <a:rPr lang="en-AU" sz="1100" dirty="0" smtClean="0"/>
                        <a:t>10</a:t>
                      </a:r>
                      <a:endParaRPr lang="en-AU" sz="1100" dirty="0"/>
                    </a:p>
                  </a:txBody>
                  <a:tcPr marL="42490" marR="42490" marT="21246" marB="21246" anchor="ctr"/>
                </a:tc>
                <a:tc>
                  <a:txBody>
                    <a:bodyPr/>
                    <a:lstStyle/>
                    <a:p>
                      <a:pPr algn="ctr"/>
                      <a:r>
                        <a:rPr lang="en-AU" sz="1100" dirty="0" smtClean="0"/>
                        <a:t>90</a:t>
                      </a:r>
                      <a:endParaRPr lang="en-AU" sz="1100" dirty="0"/>
                    </a:p>
                  </a:txBody>
                  <a:tcPr marL="42490" marR="42490" marT="21246" marB="21246" anchor="ctr"/>
                </a:tc>
                <a:tc>
                  <a:txBody>
                    <a:bodyPr/>
                    <a:lstStyle/>
                    <a:p>
                      <a:pPr algn="ctr"/>
                      <a:r>
                        <a:rPr lang="en-AU" sz="1100" dirty="0" smtClean="0"/>
                        <a:t>100</a:t>
                      </a:r>
                      <a:endParaRPr lang="en-AU" sz="1100" dirty="0"/>
                    </a:p>
                  </a:txBody>
                  <a:tcPr marL="42490" marR="42490" marT="21246" marB="21246" anchor="ctr"/>
                </a:tc>
              </a:tr>
              <a:tr h="530902">
                <a:tc>
                  <a:txBody>
                    <a:bodyPr/>
                    <a:lstStyle/>
                    <a:p>
                      <a:pPr algn="ctr"/>
                      <a:r>
                        <a:rPr lang="en-AU" sz="1100" dirty="0" smtClean="0"/>
                        <a:t>Drug B</a:t>
                      </a:r>
                      <a:endParaRPr lang="en-AU" sz="1100" dirty="0"/>
                    </a:p>
                  </a:txBody>
                  <a:tcPr marL="42490" marR="42490" marT="21246" marB="21246" anchor="ctr"/>
                </a:tc>
                <a:tc>
                  <a:txBody>
                    <a:bodyPr/>
                    <a:lstStyle/>
                    <a:p>
                      <a:pPr algn="ctr"/>
                      <a:r>
                        <a:rPr lang="en-AU" sz="1100" dirty="0" smtClean="0"/>
                        <a:t>22</a:t>
                      </a:r>
                      <a:endParaRPr lang="en-AU" sz="1100" dirty="0"/>
                    </a:p>
                  </a:txBody>
                  <a:tcPr marL="42490" marR="42490" marT="21246" marB="21246" anchor="ctr"/>
                </a:tc>
                <a:tc>
                  <a:txBody>
                    <a:bodyPr/>
                    <a:lstStyle/>
                    <a:p>
                      <a:pPr algn="ctr"/>
                      <a:r>
                        <a:rPr lang="en-AU" sz="1100" dirty="0" smtClean="0"/>
                        <a:t>78</a:t>
                      </a:r>
                      <a:endParaRPr lang="en-AU" sz="1100" dirty="0"/>
                    </a:p>
                  </a:txBody>
                  <a:tcPr marL="42490" marR="42490" marT="21246" marB="21246" anchor="ctr"/>
                </a:tc>
                <a:tc>
                  <a:txBody>
                    <a:bodyPr/>
                    <a:lstStyle/>
                    <a:p>
                      <a:pPr algn="ctr"/>
                      <a:r>
                        <a:rPr lang="en-AU" sz="1100" dirty="0" smtClean="0"/>
                        <a:t>100</a:t>
                      </a:r>
                      <a:endParaRPr lang="en-AU" sz="1100" dirty="0"/>
                    </a:p>
                  </a:txBody>
                  <a:tcPr marL="42490" marR="42490" marT="21246" marB="21246" anchor="ctr"/>
                </a:tc>
              </a:tr>
              <a:tr h="530902">
                <a:tc>
                  <a:txBody>
                    <a:bodyPr/>
                    <a:lstStyle/>
                    <a:p>
                      <a:pPr algn="ctr"/>
                      <a:r>
                        <a:rPr lang="en-AU" sz="1100" dirty="0" smtClean="0"/>
                        <a:t>Total</a:t>
                      </a:r>
                      <a:endParaRPr lang="en-AU" sz="1100" dirty="0"/>
                    </a:p>
                  </a:txBody>
                  <a:tcPr marL="42490" marR="42490" marT="21246" marB="21246" anchor="ctr"/>
                </a:tc>
                <a:tc>
                  <a:txBody>
                    <a:bodyPr/>
                    <a:lstStyle/>
                    <a:p>
                      <a:pPr algn="ctr"/>
                      <a:r>
                        <a:rPr lang="en-AU" sz="1100" dirty="0" smtClean="0"/>
                        <a:t>32</a:t>
                      </a:r>
                      <a:endParaRPr lang="en-AU" sz="1100" dirty="0"/>
                    </a:p>
                  </a:txBody>
                  <a:tcPr marL="42490" marR="42490" marT="21246" marB="21246" anchor="ctr"/>
                </a:tc>
                <a:tc>
                  <a:txBody>
                    <a:bodyPr/>
                    <a:lstStyle/>
                    <a:p>
                      <a:pPr algn="ctr"/>
                      <a:r>
                        <a:rPr lang="en-AU" sz="1100" dirty="0" smtClean="0"/>
                        <a:t>168</a:t>
                      </a:r>
                      <a:endParaRPr lang="en-AU" sz="1100" dirty="0"/>
                    </a:p>
                  </a:txBody>
                  <a:tcPr marL="42490" marR="42490" marT="21246" marB="21246" anchor="ctr"/>
                </a:tc>
                <a:tc>
                  <a:txBody>
                    <a:bodyPr/>
                    <a:lstStyle/>
                    <a:p>
                      <a:pPr algn="ctr"/>
                      <a:r>
                        <a:rPr lang="en-AU" sz="1100" dirty="0" smtClean="0"/>
                        <a:t>200</a:t>
                      </a:r>
                      <a:endParaRPr lang="en-AU" sz="1100" dirty="0"/>
                    </a:p>
                  </a:txBody>
                  <a:tcPr marL="42490" marR="42490" marT="21246" marB="21246" anchor="ctr"/>
                </a:tc>
              </a:tr>
            </a:tbl>
          </a:graphicData>
        </a:graphic>
      </p:graphicFrame>
    </p:spTree>
    <p:extLst>
      <p:ext uri="{BB962C8B-B14F-4D97-AF65-F5344CB8AC3E}">
        <p14:creationId xmlns:p14="http://schemas.microsoft.com/office/powerpoint/2010/main" val="5061209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latin typeface="+mj-lt"/>
              </a:rPr>
              <a:t>Odds</a:t>
            </a:r>
            <a:endParaRPr lang="en-AU" dirty="0">
              <a:latin typeface="+mj-lt"/>
            </a:endParaRPr>
          </a:p>
        </p:txBody>
      </p:sp>
      <p:sp>
        <p:nvSpPr>
          <p:cNvPr id="3" name="Content Placeholder 2"/>
          <p:cNvSpPr>
            <a:spLocks noGrp="1"/>
          </p:cNvSpPr>
          <p:nvPr>
            <p:ph sz="half" idx="1"/>
          </p:nvPr>
        </p:nvSpPr>
        <p:spPr>
          <a:xfrm>
            <a:off x="609600" y="1434572"/>
            <a:ext cx="5410200" cy="4525963"/>
          </a:xfrm>
        </p:spPr>
        <p:txBody>
          <a:bodyPr>
            <a:normAutofit fontScale="85000" lnSpcReduction="20000"/>
          </a:bodyPr>
          <a:lstStyle/>
          <a:p>
            <a:pPr marL="342900" lvl="2" indent="-342900"/>
            <a:r>
              <a:rPr lang="en-AU" sz="2600" dirty="0"/>
              <a:t>Odds are the probability that an event will occur against the probability that it will not occur </a:t>
            </a:r>
          </a:p>
          <a:p>
            <a:pPr marL="342900" lvl="2" indent="-342900"/>
            <a:r>
              <a:rPr lang="en-AU" sz="2600" dirty="0"/>
              <a:t>Regarding health-related outcomes, this is the number of people who achieved an outcome against the number of people who did not achieve an outcome</a:t>
            </a:r>
          </a:p>
          <a:p>
            <a:pPr marL="342900" lvl="2" indent="-342900"/>
            <a:r>
              <a:rPr lang="en-AU" sz="2600" dirty="0"/>
              <a:t>Odds = a / b</a:t>
            </a:r>
          </a:p>
          <a:p>
            <a:pPr marL="342900" lvl="2" indent="-342900"/>
            <a:endParaRPr lang="en-AU" sz="2600" dirty="0"/>
          </a:p>
          <a:p>
            <a:pPr marL="342900" lvl="2" indent="-342900"/>
            <a:r>
              <a:rPr lang="en-AU" sz="2600" dirty="0"/>
              <a:t>Example:</a:t>
            </a:r>
          </a:p>
          <a:p>
            <a:pPr lvl="1"/>
            <a:r>
              <a:rPr lang="en-AU" sz="2600" dirty="0"/>
              <a:t>In a group of 100 patients given Drug A, 10 patients had a myocardial infarction</a:t>
            </a:r>
          </a:p>
          <a:p>
            <a:pPr lvl="1"/>
            <a:r>
              <a:rPr lang="en-AU" sz="2600" dirty="0"/>
              <a:t>Odds are 10/90, or 0.11</a:t>
            </a:r>
          </a:p>
          <a:p>
            <a:pPr marL="342900" lvl="2" indent="-342900"/>
            <a:endParaRPr lang="en-AU" dirty="0" smtClean="0"/>
          </a:p>
          <a:p>
            <a:pPr marL="342900" lvl="2" indent="-342900"/>
            <a:endParaRPr lang="en-US" dirty="0" smtClean="0"/>
          </a:p>
        </p:txBody>
      </p:sp>
      <p:graphicFrame>
        <p:nvGraphicFramePr>
          <p:cNvPr id="14" name="Content Placeholder 3"/>
          <p:cNvGraphicFramePr>
            <a:graphicFrameLocks noGrp="1"/>
          </p:cNvGraphicFramePr>
          <p:nvPr>
            <p:ph idx="1"/>
            <p:extLst>
              <p:ext uri="{D42A27DB-BD31-4B8C-83A1-F6EECF244321}">
                <p14:modId xmlns:p14="http://schemas.microsoft.com/office/powerpoint/2010/main" val="37412375"/>
              </p:ext>
            </p:extLst>
          </p:nvPr>
        </p:nvGraphicFramePr>
        <p:xfrm>
          <a:off x="6600056" y="1417638"/>
          <a:ext cx="4106044" cy="2123608"/>
        </p:xfrm>
        <a:graphic>
          <a:graphicData uri="http://schemas.openxmlformats.org/drawingml/2006/table">
            <a:tbl>
              <a:tblPr firstRow="1" bandRow="1">
                <a:tableStyleId>{5C22544A-7EE6-4342-B048-85BDC9FD1C3A}</a:tableStyleId>
              </a:tblPr>
              <a:tblGrid>
                <a:gridCol w="1026511"/>
                <a:gridCol w="1026511"/>
                <a:gridCol w="1026511"/>
                <a:gridCol w="1026511"/>
              </a:tblGrid>
              <a:tr h="530902">
                <a:tc>
                  <a:txBody>
                    <a:bodyPr/>
                    <a:lstStyle/>
                    <a:p>
                      <a:pPr algn="ctr"/>
                      <a:endParaRPr lang="en-AU" sz="1100" dirty="0"/>
                    </a:p>
                  </a:txBody>
                  <a:tcPr marL="42490" marR="42490" marT="21246" marB="21246" anchor="ctr"/>
                </a:tc>
                <a:tc>
                  <a:txBody>
                    <a:bodyPr/>
                    <a:lstStyle/>
                    <a:p>
                      <a:pPr algn="ctr"/>
                      <a:r>
                        <a:rPr lang="en-AU" sz="1100" dirty="0" smtClean="0"/>
                        <a:t>Outcome </a:t>
                      </a:r>
                    </a:p>
                    <a:p>
                      <a:pPr algn="ctr"/>
                      <a:r>
                        <a:rPr lang="en-AU" sz="1100" dirty="0" smtClean="0"/>
                        <a:t>YES</a:t>
                      </a:r>
                      <a:endParaRPr lang="en-AU" sz="1100" dirty="0"/>
                    </a:p>
                  </a:txBody>
                  <a:tcPr marL="42490" marR="42490" marT="21246" marB="21246" anchor="ctr"/>
                </a:tc>
                <a:tc>
                  <a:txBody>
                    <a:bodyPr/>
                    <a:lstStyle/>
                    <a:p>
                      <a:pPr algn="ctr"/>
                      <a:r>
                        <a:rPr lang="en-AU" sz="1100" dirty="0" smtClean="0"/>
                        <a:t>Outcome</a:t>
                      </a:r>
                      <a:r>
                        <a:rPr lang="en-AU" sz="1100" baseline="0" dirty="0" smtClean="0"/>
                        <a:t> </a:t>
                      </a:r>
                    </a:p>
                    <a:p>
                      <a:pPr algn="ctr"/>
                      <a:r>
                        <a:rPr lang="en-AU" sz="1100" baseline="0" dirty="0" smtClean="0"/>
                        <a:t>NO</a:t>
                      </a:r>
                      <a:endParaRPr lang="en-AU" sz="1100" dirty="0"/>
                    </a:p>
                  </a:txBody>
                  <a:tcPr marL="42490" marR="42490" marT="21246" marB="2124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Total</a:t>
                      </a:r>
                    </a:p>
                  </a:txBody>
                  <a:tcPr marL="42490" marR="42490" marT="21246" marB="21246" anchor="ctr"/>
                </a:tc>
              </a:tr>
              <a:tr h="5309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Intervention</a:t>
                      </a:r>
                      <a:r>
                        <a:rPr lang="en-AU" sz="1100" baseline="0" dirty="0" smtClean="0"/>
                        <a:t> Group</a:t>
                      </a:r>
                      <a:endParaRPr lang="en-AU" sz="1100" dirty="0" smtClean="0"/>
                    </a:p>
                  </a:txBody>
                  <a:tcPr marL="42490" marR="42490" marT="21246" marB="21246" anchor="ctr"/>
                </a:tc>
                <a:tc>
                  <a:txBody>
                    <a:bodyPr/>
                    <a:lstStyle/>
                    <a:p>
                      <a:pPr algn="ctr"/>
                      <a:r>
                        <a:rPr lang="en-AU" sz="1100" dirty="0" smtClean="0"/>
                        <a:t>a</a:t>
                      </a:r>
                      <a:endParaRPr lang="en-AU" sz="1100" dirty="0"/>
                    </a:p>
                  </a:txBody>
                  <a:tcPr marL="42490" marR="42490" marT="21246" marB="21246" anchor="ctr"/>
                </a:tc>
                <a:tc>
                  <a:txBody>
                    <a:bodyPr/>
                    <a:lstStyle/>
                    <a:p>
                      <a:pPr algn="ctr"/>
                      <a:r>
                        <a:rPr lang="en-AU" sz="1100" dirty="0" smtClean="0"/>
                        <a:t>b</a:t>
                      </a:r>
                      <a:endParaRPr lang="en-AU" sz="1100" dirty="0"/>
                    </a:p>
                  </a:txBody>
                  <a:tcPr marL="42490" marR="42490" marT="21246" marB="21246" anchor="ctr"/>
                </a:tc>
                <a:tc>
                  <a:txBody>
                    <a:bodyPr/>
                    <a:lstStyle/>
                    <a:p>
                      <a:pPr algn="ctr"/>
                      <a:r>
                        <a:rPr lang="en-AU" sz="1100" dirty="0" smtClean="0"/>
                        <a:t>a</a:t>
                      </a:r>
                      <a:r>
                        <a:rPr lang="en-AU" sz="1100" baseline="0" dirty="0" smtClean="0"/>
                        <a:t> </a:t>
                      </a:r>
                      <a:r>
                        <a:rPr lang="en-AU" sz="1100" dirty="0" smtClean="0"/>
                        <a:t>+ b </a:t>
                      </a:r>
                      <a:endParaRPr lang="en-AU" sz="1100" dirty="0"/>
                    </a:p>
                  </a:txBody>
                  <a:tcPr marL="42490" marR="42490" marT="21246" marB="21246" anchor="ctr"/>
                </a:tc>
              </a:tr>
              <a:tr h="530902">
                <a:tc>
                  <a:txBody>
                    <a:bodyPr/>
                    <a:lstStyle/>
                    <a:p>
                      <a:pPr algn="ctr"/>
                      <a:r>
                        <a:rPr lang="en-AU" sz="1100" dirty="0" smtClean="0"/>
                        <a:t>Control Group</a:t>
                      </a:r>
                      <a:endParaRPr lang="en-AU" sz="1100" dirty="0"/>
                    </a:p>
                  </a:txBody>
                  <a:tcPr marL="42490" marR="42490" marT="21246" marB="21246" anchor="ctr"/>
                </a:tc>
                <a:tc>
                  <a:txBody>
                    <a:bodyPr/>
                    <a:lstStyle/>
                    <a:p>
                      <a:pPr algn="ctr"/>
                      <a:r>
                        <a:rPr lang="en-AU" sz="1100" dirty="0" smtClean="0"/>
                        <a:t>c</a:t>
                      </a:r>
                      <a:endParaRPr lang="en-AU" sz="1100" dirty="0"/>
                    </a:p>
                  </a:txBody>
                  <a:tcPr marL="42490" marR="42490" marT="21246" marB="21246" anchor="ctr"/>
                </a:tc>
                <a:tc>
                  <a:txBody>
                    <a:bodyPr/>
                    <a:lstStyle/>
                    <a:p>
                      <a:pPr algn="ctr"/>
                      <a:r>
                        <a:rPr lang="en-AU" sz="1100" dirty="0" smtClean="0"/>
                        <a:t>d</a:t>
                      </a:r>
                      <a:endParaRPr lang="en-AU" sz="1100" dirty="0"/>
                    </a:p>
                  </a:txBody>
                  <a:tcPr marL="42490" marR="42490" marT="21246" marB="21246" anchor="ctr"/>
                </a:tc>
                <a:tc>
                  <a:txBody>
                    <a:bodyPr/>
                    <a:lstStyle/>
                    <a:p>
                      <a:pPr algn="ctr"/>
                      <a:r>
                        <a:rPr lang="en-AU" sz="1100" dirty="0" smtClean="0"/>
                        <a:t>c</a:t>
                      </a:r>
                      <a:r>
                        <a:rPr lang="en-AU" sz="1100" baseline="0" dirty="0" smtClean="0"/>
                        <a:t> + d</a:t>
                      </a:r>
                      <a:endParaRPr lang="en-AU" sz="1100" dirty="0"/>
                    </a:p>
                  </a:txBody>
                  <a:tcPr marL="42490" marR="42490" marT="21246" marB="21246" anchor="ctr"/>
                </a:tc>
              </a:tr>
              <a:tr h="530902">
                <a:tc>
                  <a:txBody>
                    <a:bodyPr/>
                    <a:lstStyle/>
                    <a:p>
                      <a:pPr algn="ctr"/>
                      <a:r>
                        <a:rPr lang="en-AU" sz="1100" dirty="0" smtClean="0"/>
                        <a:t>Total</a:t>
                      </a:r>
                      <a:endParaRPr lang="en-AU" sz="1100" dirty="0"/>
                    </a:p>
                  </a:txBody>
                  <a:tcPr marL="42490" marR="42490" marT="21246" marB="21246" anchor="ctr"/>
                </a:tc>
                <a:tc>
                  <a:txBody>
                    <a:bodyPr/>
                    <a:lstStyle/>
                    <a:p>
                      <a:pPr algn="ctr"/>
                      <a:r>
                        <a:rPr lang="en-AU" sz="1100" dirty="0" smtClean="0"/>
                        <a:t>a</a:t>
                      </a:r>
                      <a:r>
                        <a:rPr lang="en-AU" sz="1100" baseline="0" dirty="0" smtClean="0"/>
                        <a:t> + c</a:t>
                      </a:r>
                      <a:endParaRPr lang="en-AU" sz="1100" dirty="0"/>
                    </a:p>
                  </a:txBody>
                  <a:tcPr marL="42490" marR="42490" marT="21246" marB="21246" anchor="ctr"/>
                </a:tc>
                <a:tc>
                  <a:txBody>
                    <a:bodyPr/>
                    <a:lstStyle/>
                    <a:p>
                      <a:pPr algn="ctr"/>
                      <a:r>
                        <a:rPr lang="en-AU" sz="1100" dirty="0" smtClean="0"/>
                        <a:t>b + d</a:t>
                      </a:r>
                      <a:endParaRPr lang="en-AU" sz="1100" dirty="0"/>
                    </a:p>
                  </a:txBody>
                  <a:tcPr marL="42490" marR="42490" marT="21246" marB="21246" anchor="ctr"/>
                </a:tc>
                <a:tc>
                  <a:txBody>
                    <a:bodyPr/>
                    <a:lstStyle/>
                    <a:p>
                      <a:pPr algn="ctr"/>
                      <a:r>
                        <a:rPr lang="en-AU" sz="1100" dirty="0" smtClean="0"/>
                        <a:t>a + b + c + d</a:t>
                      </a:r>
                      <a:endParaRPr lang="en-AU" sz="1100" dirty="0"/>
                    </a:p>
                  </a:txBody>
                  <a:tcPr marL="42490" marR="42490" marT="21246" marB="21246" anchor="ctr"/>
                </a:tc>
              </a:tr>
            </a:tbl>
          </a:graphicData>
        </a:graphic>
      </p:graphicFrame>
      <p:graphicFrame>
        <p:nvGraphicFramePr>
          <p:cNvPr id="7" name="Content Placeholder 3"/>
          <p:cNvGraphicFramePr>
            <a:graphicFrameLocks noGrp="1"/>
          </p:cNvGraphicFramePr>
          <p:nvPr>
            <p:ph idx="1"/>
            <p:extLst>
              <p:ext uri="{D42A27DB-BD31-4B8C-83A1-F6EECF244321}">
                <p14:modId xmlns:p14="http://schemas.microsoft.com/office/powerpoint/2010/main" val="1479472675"/>
              </p:ext>
            </p:extLst>
          </p:nvPr>
        </p:nvGraphicFramePr>
        <p:xfrm>
          <a:off x="6600056" y="3865910"/>
          <a:ext cx="4080644" cy="2123608"/>
        </p:xfrm>
        <a:graphic>
          <a:graphicData uri="http://schemas.openxmlformats.org/drawingml/2006/table">
            <a:tbl>
              <a:tblPr firstRow="1" bandRow="1">
                <a:tableStyleId>{5C22544A-7EE6-4342-B048-85BDC9FD1C3A}</a:tableStyleId>
              </a:tblPr>
              <a:tblGrid>
                <a:gridCol w="1020161"/>
                <a:gridCol w="1020161"/>
                <a:gridCol w="1020161"/>
                <a:gridCol w="1020161"/>
              </a:tblGrid>
              <a:tr h="530902">
                <a:tc>
                  <a:txBody>
                    <a:bodyPr/>
                    <a:lstStyle/>
                    <a:p>
                      <a:pPr algn="ctr"/>
                      <a:endParaRPr lang="en-AU" sz="1100" dirty="0"/>
                    </a:p>
                  </a:txBody>
                  <a:tcPr marL="42490" marR="42490" marT="21246" marB="21246" anchor="ctr"/>
                </a:tc>
                <a:tc>
                  <a:txBody>
                    <a:bodyPr/>
                    <a:lstStyle/>
                    <a:p>
                      <a:pPr algn="ctr"/>
                      <a:r>
                        <a:rPr lang="en-AU" sz="1100" dirty="0" smtClean="0"/>
                        <a:t>Outcome </a:t>
                      </a:r>
                    </a:p>
                    <a:p>
                      <a:pPr algn="ctr"/>
                      <a:r>
                        <a:rPr lang="en-AU" sz="1100" dirty="0" smtClean="0"/>
                        <a:t>MI</a:t>
                      </a:r>
                      <a:endParaRPr lang="en-AU" sz="1100" dirty="0"/>
                    </a:p>
                  </a:txBody>
                  <a:tcPr marL="42490" marR="42490" marT="21246" marB="21246" anchor="ctr"/>
                </a:tc>
                <a:tc>
                  <a:txBody>
                    <a:bodyPr/>
                    <a:lstStyle/>
                    <a:p>
                      <a:pPr algn="ctr"/>
                      <a:r>
                        <a:rPr lang="en-AU" sz="1100" dirty="0" smtClean="0"/>
                        <a:t>Outcome</a:t>
                      </a:r>
                      <a:r>
                        <a:rPr lang="en-AU" sz="1100" baseline="0" dirty="0" smtClean="0"/>
                        <a:t> </a:t>
                      </a:r>
                    </a:p>
                    <a:p>
                      <a:pPr algn="ctr"/>
                      <a:r>
                        <a:rPr lang="en-AU" sz="1100" baseline="0" dirty="0" smtClean="0"/>
                        <a:t>NO MI</a:t>
                      </a:r>
                      <a:endParaRPr lang="en-AU" sz="1100" dirty="0"/>
                    </a:p>
                  </a:txBody>
                  <a:tcPr marL="42490" marR="42490" marT="21246" marB="2124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Total</a:t>
                      </a:r>
                    </a:p>
                  </a:txBody>
                  <a:tcPr marL="42490" marR="42490" marT="21246" marB="21246" anchor="ctr"/>
                </a:tc>
              </a:tr>
              <a:tr h="5309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Drug A</a:t>
                      </a:r>
                    </a:p>
                  </a:txBody>
                  <a:tcPr marL="42490" marR="42490" marT="21246" marB="21246" anchor="ctr"/>
                </a:tc>
                <a:tc>
                  <a:txBody>
                    <a:bodyPr/>
                    <a:lstStyle/>
                    <a:p>
                      <a:pPr algn="ctr"/>
                      <a:r>
                        <a:rPr lang="en-AU" sz="1100" dirty="0" smtClean="0"/>
                        <a:t>10</a:t>
                      </a:r>
                      <a:endParaRPr lang="en-AU" sz="1100" dirty="0"/>
                    </a:p>
                  </a:txBody>
                  <a:tcPr marL="42490" marR="42490" marT="21246" marB="21246" anchor="ctr"/>
                </a:tc>
                <a:tc>
                  <a:txBody>
                    <a:bodyPr/>
                    <a:lstStyle/>
                    <a:p>
                      <a:pPr algn="ctr"/>
                      <a:r>
                        <a:rPr lang="en-AU" sz="1100" dirty="0" smtClean="0"/>
                        <a:t>90</a:t>
                      </a:r>
                      <a:endParaRPr lang="en-AU" sz="1100" dirty="0"/>
                    </a:p>
                  </a:txBody>
                  <a:tcPr marL="42490" marR="42490" marT="21246" marB="21246" anchor="ctr"/>
                </a:tc>
                <a:tc>
                  <a:txBody>
                    <a:bodyPr/>
                    <a:lstStyle/>
                    <a:p>
                      <a:pPr algn="ctr"/>
                      <a:r>
                        <a:rPr lang="en-AU" sz="1100" dirty="0" smtClean="0"/>
                        <a:t>100</a:t>
                      </a:r>
                      <a:endParaRPr lang="en-AU" sz="1100" dirty="0"/>
                    </a:p>
                  </a:txBody>
                  <a:tcPr marL="42490" marR="42490" marT="21246" marB="21246" anchor="ctr"/>
                </a:tc>
              </a:tr>
              <a:tr h="530902">
                <a:tc>
                  <a:txBody>
                    <a:bodyPr/>
                    <a:lstStyle/>
                    <a:p>
                      <a:pPr algn="ctr"/>
                      <a:r>
                        <a:rPr lang="en-AU" sz="1100" dirty="0" smtClean="0"/>
                        <a:t>Drug B</a:t>
                      </a:r>
                      <a:endParaRPr lang="en-AU" sz="1100" dirty="0"/>
                    </a:p>
                  </a:txBody>
                  <a:tcPr marL="42490" marR="42490" marT="21246" marB="21246" anchor="ctr"/>
                </a:tc>
                <a:tc>
                  <a:txBody>
                    <a:bodyPr/>
                    <a:lstStyle/>
                    <a:p>
                      <a:pPr algn="ctr"/>
                      <a:r>
                        <a:rPr lang="en-AU" sz="1100" dirty="0" smtClean="0"/>
                        <a:t>22</a:t>
                      </a:r>
                      <a:endParaRPr lang="en-AU" sz="1100" dirty="0"/>
                    </a:p>
                  </a:txBody>
                  <a:tcPr marL="42490" marR="42490" marT="21246" marB="21246" anchor="ctr"/>
                </a:tc>
                <a:tc>
                  <a:txBody>
                    <a:bodyPr/>
                    <a:lstStyle/>
                    <a:p>
                      <a:pPr algn="ctr"/>
                      <a:r>
                        <a:rPr lang="en-AU" sz="1100" dirty="0" smtClean="0"/>
                        <a:t>78</a:t>
                      </a:r>
                      <a:endParaRPr lang="en-AU" sz="1100" dirty="0"/>
                    </a:p>
                  </a:txBody>
                  <a:tcPr marL="42490" marR="42490" marT="21246" marB="21246" anchor="ctr"/>
                </a:tc>
                <a:tc>
                  <a:txBody>
                    <a:bodyPr/>
                    <a:lstStyle/>
                    <a:p>
                      <a:pPr algn="ctr"/>
                      <a:r>
                        <a:rPr lang="en-AU" sz="1100" dirty="0" smtClean="0"/>
                        <a:t>100</a:t>
                      </a:r>
                      <a:endParaRPr lang="en-AU" sz="1100" dirty="0"/>
                    </a:p>
                  </a:txBody>
                  <a:tcPr marL="42490" marR="42490" marT="21246" marB="21246" anchor="ctr"/>
                </a:tc>
              </a:tr>
              <a:tr h="530902">
                <a:tc>
                  <a:txBody>
                    <a:bodyPr/>
                    <a:lstStyle/>
                    <a:p>
                      <a:pPr algn="ctr"/>
                      <a:r>
                        <a:rPr lang="en-AU" sz="1100" dirty="0" smtClean="0"/>
                        <a:t>Total</a:t>
                      </a:r>
                      <a:endParaRPr lang="en-AU" sz="1100" dirty="0"/>
                    </a:p>
                  </a:txBody>
                  <a:tcPr marL="42490" marR="42490" marT="21246" marB="21246" anchor="ctr"/>
                </a:tc>
                <a:tc>
                  <a:txBody>
                    <a:bodyPr/>
                    <a:lstStyle/>
                    <a:p>
                      <a:pPr algn="ctr"/>
                      <a:r>
                        <a:rPr lang="en-AU" sz="1100" dirty="0" smtClean="0"/>
                        <a:t>32</a:t>
                      </a:r>
                      <a:endParaRPr lang="en-AU" sz="1100" dirty="0"/>
                    </a:p>
                  </a:txBody>
                  <a:tcPr marL="42490" marR="42490" marT="21246" marB="21246" anchor="ctr"/>
                </a:tc>
                <a:tc>
                  <a:txBody>
                    <a:bodyPr/>
                    <a:lstStyle/>
                    <a:p>
                      <a:pPr algn="ctr"/>
                      <a:r>
                        <a:rPr lang="en-AU" sz="1100" dirty="0" smtClean="0"/>
                        <a:t>168</a:t>
                      </a:r>
                      <a:endParaRPr lang="en-AU" sz="1100" dirty="0"/>
                    </a:p>
                  </a:txBody>
                  <a:tcPr marL="42490" marR="42490" marT="21246" marB="21246" anchor="ctr"/>
                </a:tc>
                <a:tc>
                  <a:txBody>
                    <a:bodyPr/>
                    <a:lstStyle/>
                    <a:p>
                      <a:pPr algn="ctr"/>
                      <a:r>
                        <a:rPr lang="en-AU" sz="1100" dirty="0" smtClean="0"/>
                        <a:t>200</a:t>
                      </a:r>
                      <a:endParaRPr lang="en-AU" sz="1100" dirty="0"/>
                    </a:p>
                  </a:txBody>
                  <a:tcPr marL="42490" marR="42490" marT="21246" marB="21246" anchor="ctr"/>
                </a:tc>
              </a:tr>
            </a:tbl>
          </a:graphicData>
        </a:graphic>
      </p:graphicFrame>
    </p:spTree>
    <p:extLst>
      <p:ext uri="{BB962C8B-B14F-4D97-AF65-F5344CB8AC3E}">
        <p14:creationId xmlns:p14="http://schemas.microsoft.com/office/powerpoint/2010/main" val="7492706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Relative </a:t>
            </a:r>
            <a:r>
              <a:rPr lang="en-AU" dirty="0"/>
              <a:t>R</a:t>
            </a:r>
            <a:r>
              <a:rPr lang="en-AU" dirty="0" smtClean="0"/>
              <a:t>isk (RR)</a:t>
            </a:r>
            <a:endParaRPr lang="en-AU" dirty="0"/>
          </a:p>
        </p:txBody>
      </p:sp>
      <p:sp>
        <p:nvSpPr>
          <p:cNvPr id="3" name="Content Placeholder 2"/>
          <p:cNvSpPr>
            <a:spLocks noGrp="1"/>
          </p:cNvSpPr>
          <p:nvPr>
            <p:ph idx="1"/>
          </p:nvPr>
        </p:nvSpPr>
        <p:spPr>
          <a:xfrm>
            <a:off x="1168401" y="1600200"/>
            <a:ext cx="8856134" cy="4141033"/>
          </a:xfrm>
        </p:spPr>
        <p:txBody>
          <a:bodyPr>
            <a:normAutofit/>
          </a:bodyPr>
          <a:lstStyle/>
          <a:p>
            <a:r>
              <a:rPr lang="en-AU" sz="2400" dirty="0"/>
              <a:t>Relative risk (RR, also known as the risk ratio) is the ratio of risk in one group (for example, intervention group) divided by the risk in another group (for example, control group)</a:t>
            </a:r>
          </a:p>
          <a:p>
            <a:r>
              <a:rPr lang="en-AU" sz="2400" dirty="0"/>
              <a:t>RR is a relative type of effect size</a:t>
            </a:r>
          </a:p>
          <a:p>
            <a:r>
              <a:rPr lang="en-AU" sz="2400" dirty="0"/>
              <a:t>Minimum possible value for RR is zero</a:t>
            </a:r>
          </a:p>
          <a:p>
            <a:r>
              <a:rPr lang="en-AU" sz="2400" dirty="0"/>
              <a:t>Maximum possible value for RR is plus infinity</a:t>
            </a:r>
          </a:p>
          <a:p>
            <a:r>
              <a:rPr lang="en-AU" sz="2400" dirty="0"/>
              <a:t>A value of 1 for RR indicates no difference between compared groups</a:t>
            </a:r>
          </a:p>
          <a:p>
            <a:endParaRPr lang="en-AU" sz="2400" dirty="0"/>
          </a:p>
          <a:p>
            <a:endParaRPr lang="en-AU" sz="2400" dirty="0"/>
          </a:p>
        </p:txBody>
      </p:sp>
    </p:spTree>
    <p:extLst>
      <p:ext uri="{BB962C8B-B14F-4D97-AF65-F5344CB8AC3E}">
        <p14:creationId xmlns:p14="http://schemas.microsoft.com/office/powerpoint/2010/main" val="272807369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mj-lt"/>
              </a:rPr>
              <a:t>R</a:t>
            </a:r>
            <a:r>
              <a:rPr lang="en-AU" dirty="0" smtClean="0">
                <a:latin typeface="+mj-lt"/>
              </a:rPr>
              <a:t>elative </a:t>
            </a:r>
            <a:r>
              <a:rPr lang="en-AU" dirty="0">
                <a:latin typeface="+mj-lt"/>
              </a:rPr>
              <a:t>R</a:t>
            </a:r>
            <a:r>
              <a:rPr lang="en-AU" dirty="0" smtClean="0">
                <a:latin typeface="+mj-lt"/>
              </a:rPr>
              <a:t>isk</a:t>
            </a:r>
            <a:endParaRPr lang="en-AU" dirty="0">
              <a:latin typeface="+mj-lt"/>
            </a:endParaRPr>
          </a:p>
        </p:txBody>
      </p:sp>
      <p:sp>
        <p:nvSpPr>
          <p:cNvPr id="3" name="Content Placeholder 2"/>
          <p:cNvSpPr>
            <a:spLocks noGrp="1"/>
          </p:cNvSpPr>
          <p:nvPr>
            <p:ph sz="half" idx="1"/>
          </p:nvPr>
        </p:nvSpPr>
        <p:spPr>
          <a:xfrm>
            <a:off x="876300" y="1600201"/>
            <a:ext cx="5363716" cy="4525963"/>
          </a:xfrm>
        </p:spPr>
        <p:txBody>
          <a:bodyPr>
            <a:normAutofit fontScale="77500" lnSpcReduction="20000"/>
          </a:bodyPr>
          <a:lstStyle/>
          <a:p>
            <a:pPr marL="342900" lvl="2" indent="-342900"/>
            <a:r>
              <a:rPr lang="en-AU" sz="2600" dirty="0"/>
              <a:t>The relative risk (RR) is the ratio of risk of an event happening in one group and the risk of an event happening in another group</a:t>
            </a:r>
          </a:p>
          <a:p>
            <a:pPr marL="342900" lvl="2" indent="-342900"/>
            <a:r>
              <a:rPr lang="en-AU" sz="2600" dirty="0"/>
              <a:t>It is an estimate of the relative effect size of an intervention or treatment</a:t>
            </a:r>
          </a:p>
          <a:p>
            <a:pPr marL="342900" lvl="2" indent="-342900"/>
            <a:r>
              <a:rPr lang="en-AU" sz="2600" dirty="0"/>
              <a:t>RR = (a / a + b) / (c / c + d)</a:t>
            </a:r>
          </a:p>
          <a:p>
            <a:pPr marL="342900" lvl="2" indent="-342900"/>
            <a:r>
              <a:rPr lang="en-AU" sz="2600" dirty="0"/>
              <a:t>RR = EER/CER</a:t>
            </a:r>
          </a:p>
          <a:p>
            <a:pPr marL="457200" lvl="3" indent="0">
              <a:buNone/>
            </a:pPr>
            <a:endParaRPr lang="en-AU" sz="2600" dirty="0"/>
          </a:p>
          <a:p>
            <a:pPr marL="342900" lvl="2" indent="-342900"/>
            <a:r>
              <a:rPr lang="en-AU" sz="2600" dirty="0"/>
              <a:t>Example:</a:t>
            </a:r>
          </a:p>
          <a:p>
            <a:pPr marL="800100" lvl="3" indent="-342900"/>
            <a:r>
              <a:rPr lang="en-AU" sz="2600" dirty="0"/>
              <a:t>RR = (10/100) / (22/100)</a:t>
            </a:r>
          </a:p>
          <a:p>
            <a:pPr marL="800100" lvl="3" indent="-342900"/>
            <a:r>
              <a:rPr lang="en-AU" sz="2600" dirty="0"/>
              <a:t>RR = 0.45</a:t>
            </a:r>
          </a:p>
          <a:p>
            <a:pPr marL="800100" lvl="3" indent="-342900"/>
            <a:r>
              <a:rPr lang="en-AU" sz="2600" dirty="0"/>
              <a:t>Patients who take Drug A are 55% less likely to have a MI than patients who take Drug B</a:t>
            </a:r>
          </a:p>
          <a:p>
            <a:pPr marL="0" lvl="2" indent="0">
              <a:buNone/>
            </a:pPr>
            <a:endParaRPr lang="en-US" dirty="0" smtClean="0"/>
          </a:p>
        </p:txBody>
      </p:sp>
      <p:graphicFrame>
        <p:nvGraphicFramePr>
          <p:cNvPr id="5" name="Content Placeholder 3"/>
          <p:cNvGraphicFramePr>
            <a:graphicFrameLocks noGrp="1"/>
          </p:cNvGraphicFramePr>
          <p:nvPr>
            <p:ph idx="1"/>
            <p:extLst/>
          </p:nvPr>
        </p:nvGraphicFramePr>
        <p:xfrm>
          <a:off x="6600056" y="1700808"/>
          <a:ext cx="3456384" cy="2123608"/>
        </p:xfrm>
        <a:graphic>
          <a:graphicData uri="http://schemas.openxmlformats.org/drawingml/2006/table">
            <a:tbl>
              <a:tblPr firstRow="1" bandRow="1">
                <a:tableStyleId>{5C22544A-7EE6-4342-B048-85BDC9FD1C3A}</a:tableStyleId>
              </a:tblPr>
              <a:tblGrid>
                <a:gridCol w="864096"/>
                <a:gridCol w="864096"/>
                <a:gridCol w="864096"/>
                <a:gridCol w="864096"/>
              </a:tblGrid>
              <a:tr h="530902">
                <a:tc>
                  <a:txBody>
                    <a:bodyPr/>
                    <a:lstStyle/>
                    <a:p>
                      <a:pPr algn="ctr"/>
                      <a:endParaRPr lang="en-AU" sz="1100" dirty="0"/>
                    </a:p>
                  </a:txBody>
                  <a:tcPr marL="42490" marR="42490" marT="21246" marB="21246" anchor="ctr"/>
                </a:tc>
                <a:tc>
                  <a:txBody>
                    <a:bodyPr/>
                    <a:lstStyle/>
                    <a:p>
                      <a:pPr algn="ctr"/>
                      <a:r>
                        <a:rPr lang="en-AU" sz="1100" dirty="0" smtClean="0"/>
                        <a:t>Outcome </a:t>
                      </a:r>
                    </a:p>
                    <a:p>
                      <a:pPr algn="ctr"/>
                      <a:r>
                        <a:rPr lang="en-AU" sz="1100" dirty="0" smtClean="0"/>
                        <a:t>YES</a:t>
                      </a:r>
                      <a:endParaRPr lang="en-AU" sz="1100" dirty="0"/>
                    </a:p>
                  </a:txBody>
                  <a:tcPr marL="42490" marR="42490" marT="21246" marB="21246" anchor="ctr"/>
                </a:tc>
                <a:tc>
                  <a:txBody>
                    <a:bodyPr/>
                    <a:lstStyle/>
                    <a:p>
                      <a:pPr algn="ctr"/>
                      <a:r>
                        <a:rPr lang="en-AU" sz="1100" dirty="0" smtClean="0"/>
                        <a:t>Outcome</a:t>
                      </a:r>
                      <a:r>
                        <a:rPr lang="en-AU" sz="1100" baseline="0" dirty="0" smtClean="0"/>
                        <a:t> </a:t>
                      </a:r>
                    </a:p>
                    <a:p>
                      <a:pPr algn="ctr"/>
                      <a:r>
                        <a:rPr lang="en-AU" sz="1100" baseline="0" dirty="0" smtClean="0"/>
                        <a:t>NO</a:t>
                      </a:r>
                      <a:endParaRPr lang="en-AU" sz="1100" dirty="0"/>
                    </a:p>
                  </a:txBody>
                  <a:tcPr marL="42490" marR="42490" marT="21246" marB="2124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Total</a:t>
                      </a:r>
                    </a:p>
                  </a:txBody>
                  <a:tcPr marL="42490" marR="42490" marT="21246" marB="21246" anchor="ctr"/>
                </a:tc>
              </a:tr>
              <a:tr h="5309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Intervention</a:t>
                      </a:r>
                      <a:r>
                        <a:rPr lang="en-AU" sz="1100" baseline="0" dirty="0" smtClean="0"/>
                        <a:t> Group</a:t>
                      </a:r>
                      <a:endParaRPr lang="en-AU" sz="1100" dirty="0" smtClean="0"/>
                    </a:p>
                  </a:txBody>
                  <a:tcPr marL="42490" marR="42490" marT="21246" marB="21246" anchor="ctr"/>
                </a:tc>
                <a:tc>
                  <a:txBody>
                    <a:bodyPr/>
                    <a:lstStyle/>
                    <a:p>
                      <a:pPr algn="ctr"/>
                      <a:r>
                        <a:rPr lang="en-AU" sz="1100" dirty="0" smtClean="0"/>
                        <a:t>a</a:t>
                      </a:r>
                      <a:endParaRPr lang="en-AU" sz="1100" dirty="0"/>
                    </a:p>
                  </a:txBody>
                  <a:tcPr marL="42490" marR="42490" marT="21246" marB="21246" anchor="ctr"/>
                </a:tc>
                <a:tc>
                  <a:txBody>
                    <a:bodyPr/>
                    <a:lstStyle/>
                    <a:p>
                      <a:pPr algn="ctr"/>
                      <a:r>
                        <a:rPr lang="en-AU" sz="1100" dirty="0" smtClean="0"/>
                        <a:t>b</a:t>
                      </a:r>
                      <a:endParaRPr lang="en-AU" sz="1100" dirty="0"/>
                    </a:p>
                  </a:txBody>
                  <a:tcPr marL="42490" marR="42490" marT="21246" marB="21246" anchor="ctr"/>
                </a:tc>
                <a:tc>
                  <a:txBody>
                    <a:bodyPr/>
                    <a:lstStyle/>
                    <a:p>
                      <a:pPr algn="ctr"/>
                      <a:r>
                        <a:rPr lang="en-AU" sz="1100" dirty="0" smtClean="0"/>
                        <a:t>a</a:t>
                      </a:r>
                      <a:r>
                        <a:rPr lang="en-AU" sz="1100" baseline="0" dirty="0" smtClean="0"/>
                        <a:t> </a:t>
                      </a:r>
                      <a:r>
                        <a:rPr lang="en-AU" sz="1100" dirty="0" smtClean="0"/>
                        <a:t>+ b </a:t>
                      </a:r>
                      <a:endParaRPr lang="en-AU" sz="1100" dirty="0"/>
                    </a:p>
                  </a:txBody>
                  <a:tcPr marL="42490" marR="42490" marT="21246" marB="21246" anchor="ctr"/>
                </a:tc>
              </a:tr>
              <a:tr h="530902">
                <a:tc>
                  <a:txBody>
                    <a:bodyPr/>
                    <a:lstStyle/>
                    <a:p>
                      <a:pPr algn="ctr"/>
                      <a:r>
                        <a:rPr lang="en-AU" sz="1100" dirty="0" smtClean="0"/>
                        <a:t>Control Group</a:t>
                      </a:r>
                      <a:endParaRPr lang="en-AU" sz="1100" dirty="0"/>
                    </a:p>
                  </a:txBody>
                  <a:tcPr marL="42490" marR="42490" marT="21246" marB="21246" anchor="ctr"/>
                </a:tc>
                <a:tc>
                  <a:txBody>
                    <a:bodyPr/>
                    <a:lstStyle/>
                    <a:p>
                      <a:pPr algn="ctr"/>
                      <a:r>
                        <a:rPr lang="en-AU" sz="1100" dirty="0" smtClean="0"/>
                        <a:t>c</a:t>
                      </a:r>
                      <a:endParaRPr lang="en-AU" sz="1100" dirty="0"/>
                    </a:p>
                  </a:txBody>
                  <a:tcPr marL="42490" marR="42490" marT="21246" marB="21246" anchor="ctr"/>
                </a:tc>
                <a:tc>
                  <a:txBody>
                    <a:bodyPr/>
                    <a:lstStyle/>
                    <a:p>
                      <a:pPr algn="ctr"/>
                      <a:r>
                        <a:rPr lang="en-AU" sz="1100" dirty="0" smtClean="0"/>
                        <a:t>d</a:t>
                      </a:r>
                      <a:endParaRPr lang="en-AU" sz="1100" dirty="0"/>
                    </a:p>
                  </a:txBody>
                  <a:tcPr marL="42490" marR="42490" marT="21246" marB="21246" anchor="ctr"/>
                </a:tc>
                <a:tc>
                  <a:txBody>
                    <a:bodyPr/>
                    <a:lstStyle/>
                    <a:p>
                      <a:pPr algn="ctr"/>
                      <a:r>
                        <a:rPr lang="en-AU" sz="1100" dirty="0" smtClean="0"/>
                        <a:t>c</a:t>
                      </a:r>
                      <a:r>
                        <a:rPr lang="en-AU" sz="1100" baseline="0" dirty="0" smtClean="0"/>
                        <a:t> + d</a:t>
                      </a:r>
                      <a:endParaRPr lang="en-AU" sz="1100" dirty="0"/>
                    </a:p>
                  </a:txBody>
                  <a:tcPr marL="42490" marR="42490" marT="21246" marB="21246" anchor="ctr"/>
                </a:tc>
              </a:tr>
              <a:tr h="530902">
                <a:tc>
                  <a:txBody>
                    <a:bodyPr/>
                    <a:lstStyle/>
                    <a:p>
                      <a:pPr algn="ctr"/>
                      <a:r>
                        <a:rPr lang="en-AU" sz="1100" dirty="0" smtClean="0"/>
                        <a:t>Total</a:t>
                      </a:r>
                      <a:endParaRPr lang="en-AU" sz="1100" dirty="0"/>
                    </a:p>
                  </a:txBody>
                  <a:tcPr marL="42490" marR="42490" marT="21246" marB="21246" anchor="ctr"/>
                </a:tc>
                <a:tc>
                  <a:txBody>
                    <a:bodyPr/>
                    <a:lstStyle/>
                    <a:p>
                      <a:pPr algn="ctr"/>
                      <a:r>
                        <a:rPr lang="en-AU" sz="1100" dirty="0" smtClean="0"/>
                        <a:t>a</a:t>
                      </a:r>
                      <a:r>
                        <a:rPr lang="en-AU" sz="1100" baseline="0" dirty="0" smtClean="0"/>
                        <a:t> + c</a:t>
                      </a:r>
                      <a:endParaRPr lang="en-AU" sz="1100" dirty="0"/>
                    </a:p>
                  </a:txBody>
                  <a:tcPr marL="42490" marR="42490" marT="21246" marB="21246" anchor="ctr"/>
                </a:tc>
                <a:tc>
                  <a:txBody>
                    <a:bodyPr/>
                    <a:lstStyle/>
                    <a:p>
                      <a:pPr algn="ctr"/>
                      <a:r>
                        <a:rPr lang="en-AU" sz="1100" dirty="0" smtClean="0"/>
                        <a:t>b + d</a:t>
                      </a:r>
                      <a:endParaRPr lang="en-AU" sz="1100" dirty="0"/>
                    </a:p>
                  </a:txBody>
                  <a:tcPr marL="42490" marR="42490" marT="21246" marB="21246" anchor="ctr"/>
                </a:tc>
                <a:tc>
                  <a:txBody>
                    <a:bodyPr/>
                    <a:lstStyle/>
                    <a:p>
                      <a:pPr algn="ctr"/>
                      <a:r>
                        <a:rPr lang="en-AU" sz="1100" dirty="0" smtClean="0"/>
                        <a:t>a + b + c + d</a:t>
                      </a:r>
                      <a:endParaRPr lang="en-AU" sz="1100" dirty="0"/>
                    </a:p>
                  </a:txBody>
                  <a:tcPr marL="42490" marR="42490" marT="21246" marB="21246" anchor="ctr"/>
                </a:tc>
              </a:tr>
            </a:tbl>
          </a:graphicData>
        </a:graphic>
      </p:graphicFrame>
      <p:graphicFrame>
        <p:nvGraphicFramePr>
          <p:cNvPr id="6" name="Content Placeholder 3"/>
          <p:cNvGraphicFramePr>
            <a:graphicFrameLocks noGrp="1"/>
          </p:cNvGraphicFramePr>
          <p:nvPr>
            <p:ph idx="1"/>
            <p:extLst/>
          </p:nvPr>
        </p:nvGraphicFramePr>
        <p:xfrm>
          <a:off x="6600056" y="4149080"/>
          <a:ext cx="3456384" cy="2123608"/>
        </p:xfrm>
        <a:graphic>
          <a:graphicData uri="http://schemas.openxmlformats.org/drawingml/2006/table">
            <a:tbl>
              <a:tblPr firstRow="1" bandRow="1">
                <a:tableStyleId>{5C22544A-7EE6-4342-B048-85BDC9FD1C3A}</a:tableStyleId>
              </a:tblPr>
              <a:tblGrid>
                <a:gridCol w="864096"/>
                <a:gridCol w="864096"/>
                <a:gridCol w="864096"/>
                <a:gridCol w="864096"/>
              </a:tblGrid>
              <a:tr h="530902">
                <a:tc>
                  <a:txBody>
                    <a:bodyPr/>
                    <a:lstStyle/>
                    <a:p>
                      <a:pPr algn="ctr"/>
                      <a:endParaRPr lang="en-AU" sz="1100" dirty="0"/>
                    </a:p>
                  </a:txBody>
                  <a:tcPr marL="42490" marR="42490" marT="21246" marB="21246" anchor="ctr"/>
                </a:tc>
                <a:tc>
                  <a:txBody>
                    <a:bodyPr/>
                    <a:lstStyle/>
                    <a:p>
                      <a:pPr algn="ctr"/>
                      <a:r>
                        <a:rPr lang="en-AU" sz="1100" dirty="0" smtClean="0"/>
                        <a:t>Outcome </a:t>
                      </a:r>
                    </a:p>
                    <a:p>
                      <a:pPr algn="ctr"/>
                      <a:r>
                        <a:rPr lang="en-AU" sz="1100" dirty="0" smtClean="0"/>
                        <a:t>MI</a:t>
                      </a:r>
                      <a:endParaRPr lang="en-AU" sz="1100" dirty="0"/>
                    </a:p>
                  </a:txBody>
                  <a:tcPr marL="42490" marR="42490" marT="21246" marB="21246" anchor="ctr"/>
                </a:tc>
                <a:tc>
                  <a:txBody>
                    <a:bodyPr/>
                    <a:lstStyle/>
                    <a:p>
                      <a:pPr algn="ctr"/>
                      <a:r>
                        <a:rPr lang="en-AU" sz="1100" dirty="0" smtClean="0"/>
                        <a:t>Outcome</a:t>
                      </a:r>
                      <a:r>
                        <a:rPr lang="en-AU" sz="1100" baseline="0" dirty="0" smtClean="0"/>
                        <a:t> </a:t>
                      </a:r>
                    </a:p>
                    <a:p>
                      <a:pPr algn="ctr"/>
                      <a:r>
                        <a:rPr lang="en-AU" sz="1100" baseline="0" dirty="0" smtClean="0"/>
                        <a:t>NO MI</a:t>
                      </a:r>
                      <a:endParaRPr lang="en-AU" sz="1100" dirty="0"/>
                    </a:p>
                  </a:txBody>
                  <a:tcPr marL="42490" marR="42490" marT="21246" marB="2124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Total</a:t>
                      </a:r>
                    </a:p>
                  </a:txBody>
                  <a:tcPr marL="42490" marR="42490" marT="21246" marB="21246" anchor="ctr"/>
                </a:tc>
              </a:tr>
              <a:tr h="5309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Drug A</a:t>
                      </a:r>
                    </a:p>
                  </a:txBody>
                  <a:tcPr marL="42490" marR="42490" marT="21246" marB="21246" anchor="ctr"/>
                </a:tc>
                <a:tc>
                  <a:txBody>
                    <a:bodyPr/>
                    <a:lstStyle/>
                    <a:p>
                      <a:pPr algn="ctr"/>
                      <a:r>
                        <a:rPr lang="en-AU" sz="1100" dirty="0" smtClean="0"/>
                        <a:t>10</a:t>
                      </a:r>
                      <a:endParaRPr lang="en-AU" sz="1100" dirty="0"/>
                    </a:p>
                  </a:txBody>
                  <a:tcPr marL="42490" marR="42490" marT="21246" marB="21246" anchor="ctr"/>
                </a:tc>
                <a:tc>
                  <a:txBody>
                    <a:bodyPr/>
                    <a:lstStyle/>
                    <a:p>
                      <a:pPr algn="ctr"/>
                      <a:r>
                        <a:rPr lang="en-AU" sz="1100" dirty="0" smtClean="0"/>
                        <a:t>90</a:t>
                      </a:r>
                      <a:endParaRPr lang="en-AU" sz="1100" dirty="0"/>
                    </a:p>
                  </a:txBody>
                  <a:tcPr marL="42490" marR="42490" marT="21246" marB="21246" anchor="ctr"/>
                </a:tc>
                <a:tc>
                  <a:txBody>
                    <a:bodyPr/>
                    <a:lstStyle/>
                    <a:p>
                      <a:pPr algn="ctr"/>
                      <a:r>
                        <a:rPr lang="en-AU" sz="1100" dirty="0" smtClean="0"/>
                        <a:t>100</a:t>
                      </a:r>
                      <a:endParaRPr lang="en-AU" sz="1100" dirty="0"/>
                    </a:p>
                  </a:txBody>
                  <a:tcPr marL="42490" marR="42490" marT="21246" marB="21246" anchor="ctr"/>
                </a:tc>
              </a:tr>
              <a:tr h="530902">
                <a:tc>
                  <a:txBody>
                    <a:bodyPr/>
                    <a:lstStyle/>
                    <a:p>
                      <a:pPr algn="ctr"/>
                      <a:r>
                        <a:rPr lang="en-AU" sz="1100" dirty="0" smtClean="0"/>
                        <a:t>Drug</a:t>
                      </a:r>
                      <a:r>
                        <a:rPr lang="en-AU" sz="1100" baseline="0" dirty="0" smtClean="0"/>
                        <a:t> B</a:t>
                      </a:r>
                      <a:endParaRPr lang="en-AU" sz="1100" dirty="0"/>
                    </a:p>
                  </a:txBody>
                  <a:tcPr marL="42490" marR="42490" marT="21246" marB="21246" anchor="ctr"/>
                </a:tc>
                <a:tc>
                  <a:txBody>
                    <a:bodyPr/>
                    <a:lstStyle/>
                    <a:p>
                      <a:pPr algn="ctr"/>
                      <a:r>
                        <a:rPr lang="en-AU" sz="1100" dirty="0" smtClean="0"/>
                        <a:t>22</a:t>
                      </a:r>
                      <a:endParaRPr lang="en-AU" sz="1100" dirty="0"/>
                    </a:p>
                  </a:txBody>
                  <a:tcPr marL="42490" marR="42490" marT="21246" marB="21246" anchor="ctr"/>
                </a:tc>
                <a:tc>
                  <a:txBody>
                    <a:bodyPr/>
                    <a:lstStyle/>
                    <a:p>
                      <a:pPr algn="ctr"/>
                      <a:r>
                        <a:rPr lang="en-AU" sz="1100" dirty="0" smtClean="0"/>
                        <a:t>78</a:t>
                      </a:r>
                      <a:endParaRPr lang="en-AU" sz="1100" dirty="0"/>
                    </a:p>
                  </a:txBody>
                  <a:tcPr marL="42490" marR="42490" marT="21246" marB="21246" anchor="ctr"/>
                </a:tc>
                <a:tc>
                  <a:txBody>
                    <a:bodyPr/>
                    <a:lstStyle/>
                    <a:p>
                      <a:pPr algn="ctr"/>
                      <a:r>
                        <a:rPr lang="en-AU" sz="1100" dirty="0" smtClean="0"/>
                        <a:t>100</a:t>
                      </a:r>
                      <a:endParaRPr lang="en-AU" sz="1100" dirty="0"/>
                    </a:p>
                  </a:txBody>
                  <a:tcPr marL="42490" marR="42490" marT="21246" marB="21246" anchor="ctr"/>
                </a:tc>
              </a:tr>
              <a:tr h="530902">
                <a:tc>
                  <a:txBody>
                    <a:bodyPr/>
                    <a:lstStyle/>
                    <a:p>
                      <a:pPr algn="ctr"/>
                      <a:r>
                        <a:rPr lang="en-AU" sz="1100" dirty="0" smtClean="0"/>
                        <a:t>Total</a:t>
                      </a:r>
                      <a:endParaRPr lang="en-AU" sz="1100" dirty="0"/>
                    </a:p>
                  </a:txBody>
                  <a:tcPr marL="42490" marR="42490" marT="21246" marB="21246" anchor="ctr"/>
                </a:tc>
                <a:tc>
                  <a:txBody>
                    <a:bodyPr/>
                    <a:lstStyle/>
                    <a:p>
                      <a:pPr algn="ctr"/>
                      <a:r>
                        <a:rPr lang="en-AU" sz="1100" dirty="0" smtClean="0"/>
                        <a:t>32</a:t>
                      </a:r>
                      <a:endParaRPr lang="en-AU" sz="1100" dirty="0"/>
                    </a:p>
                  </a:txBody>
                  <a:tcPr marL="42490" marR="42490" marT="21246" marB="21246" anchor="ctr"/>
                </a:tc>
                <a:tc>
                  <a:txBody>
                    <a:bodyPr/>
                    <a:lstStyle/>
                    <a:p>
                      <a:pPr algn="ctr"/>
                      <a:r>
                        <a:rPr lang="en-AU" sz="1100" dirty="0" smtClean="0"/>
                        <a:t>168</a:t>
                      </a:r>
                      <a:endParaRPr lang="en-AU" sz="1100" dirty="0"/>
                    </a:p>
                  </a:txBody>
                  <a:tcPr marL="42490" marR="42490" marT="21246" marB="21246" anchor="ctr"/>
                </a:tc>
                <a:tc>
                  <a:txBody>
                    <a:bodyPr/>
                    <a:lstStyle/>
                    <a:p>
                      <a:pPr algn="ctr"/>
                      <a:r>
                        <a:rPr lang="en-AU" sz="1100" dirty="0" smtClean="0"/>
                        <a:t>200</a:t>
                      </a:r>
                      <a:endParaRPr lang="en-AU" sz="1100" dirty="0"/>
                    </a:p>
                  </a:txBody>
                  <a:tcPr marL="42490" marR="42490" marT="21246" marB="21246" anchor="ctr"/>
                </a:tc>
              </a:tr>
            </a:tbl>
          </a:graphicData>
        </a:graphic>
      </p:graphicFrame>
    </p:spTree>
    <p:extLst>
      <p:ext uri="{BB962C8B-B14F-4D97-AF65-F5344CB8AC3E}">
        <p14:creationId xmlns:p14="http://schemas.microsoft.com/office/powerpoint/2010/main" val="1941875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9633"/>
            <a:ext cx="8229600" cy="1143000"/>
          </a:xfrm>
        </p:spPr>
        <p:txBody>
          <a:bodyPr>
            <a:normAutofit/>
          </a:bodyPr>
          <a:lstStyle/>
          <a:p>
            <a:r>
              <a:rPr lang="en-AU" dirty="0" smtClean="0">
                <a:latin typeface="+mj-lt"/>
              </a:rPr>
              <a:t>Risk Difference (RD)</a:t>
            </a:r>
            <a:endParaRPr lang="en-AU" dirty="0">
              <a:latin typeface="+mj-lt"/>
            </a:endParaRPr>
          </a:p>
        </p:txBody>
      </p:sp>
      <p:sp>
        <p:nvSpPr>
          <p:cNvPr id="3" name="Content Placeholder 2"/>
          <p:cNvSpPr>
            <a:spLocks noGrp="1"/>
          </p:cNvSpPr>
          <p:nvPr>
            <p:ph idx="1"/>
          </p:nvPr>
        </p:nvSpPr>
        <p:spPr>
          <a:xfrm>
            <a:off x="444500" y="1598335"/>
            <a:ext cx="9340850" cy="4305925"/>
          </a:xfrm>
        </p:spPr>
        <p:txBody>
          <a:bodyPr>
            <a:normAutofit/>
          </a:bodyPr>
          <a:lstStyle/>
          <a:p>
            <a:r>
              <a:rPr lang="en-AU" sz="2000" dirty="0"/>
              <a:t>Risk difference (RD) is defined as the difference between the risk in one group and the risk in the other group</a:t>
            </a:r>
          </a:p>
          <a:p>
            <a:r>
              <a:rPr lang="en-AU" sz="2000" dirty="0"/>
              <a:t>RD is an ‘absolute’ type of effect size</a:t>
            </a:r>
          </a:p>
          <a:p>
            <a:r>
              <a:rPr lang="en-AU" sz="2000" dirty="0"/>
              <a:t>Minimum possible value for RD is -1</a:t>
            </a:r>
          </a:p>
          <a:p>
            <a:r>
              <a:rPr lang="en-AU" sz="2000" dirty="0"/>
              <a:t>Maximum possible value for RD is +1</a:t>
            </a:r>
          </a:p>
          <a:p>
            <a:r>
              <a:rPr lang="en-AU" sz="2000" dirty="0"/>
              <a:t>A value of zero for RD indicates no difference between compared groups</a:t>
            </a:r>
          </a:p>
          <a:p>
            <a:r>
              <a:rPr lang="en-AU" sz="2000" dirty="0"/>
              <a:t>From the previous example comparing Drug A and Drug B:</a:t>
            </a:r>
          </a:p>
          <a:p>
            <a:pPr lvl="1"/>
            <a:r>
              <a:rPr lang="en-AU" sz="2000" dirty="0"/>
              <a:t>Risk of MI in patients treated with Drug A = 10/100 = </a:t>
            </a:r>
            <a:r>
              <a:rPr lang="en-AU" sz="2000" dirty="0">
                <a:solidFill>
                  <a:srgbClr val="FF0000"/>
                </a:solidFill>
              </a:rPr>
              <a:t>0.10</a:t>
            </a:r>
          </a:p>
          <a:p>
            <a:pPr lvl="1"/>
            <a:r>
              <a:rPr lang="en-AU" sz="2000" dirty="0"/>
              <a:t>Risk of MI in patients treated with Drug B =  22/100 = </a:t>
            </a:r>
            <a:r>
              <a:rPr lang="en-AU" sz="2000" dirty="0">
                <a:solidFill>
                  <a:srgbClr val="FF0000"/>
                </a:solidFill>
              </a:rPr>
              <a:t>0.22</a:t>
            </a:r>
          </a:p>
          <a:p>
            <a:pPr lvl="1"/>
            <a:r>
              <a:rPr lang="en-AU" sz="2000" dirty="0"/>
              <a:t>Risk difference =</a:t>
            </a:r>
            <a:r>
              <a:rPr lang="en-AU" sz="2000" dirty="0">
                <a:solidFill>
                  <a:srgbClr val="FF0000"/>
                </a:solidFill>
              </a:rPr>
              <a:t> - 0.12</a:t>
            </a:r>
          </a:p>
          <a:p>
            <a:endParaRPr lang="en-AU" sz="2400" dirty="0"/>
          </a:p>
          <a:p>
            <a:pPr marL="0" indent="0">
              <a:buNone/>
            </a:pPr>
            <a:endParaRPr lang="en-AU" sz="2400" dirty="0"/>
          </a:p>
          <a:p>
            <a:pPr marL="0" indent="0">
              <a:buNone/>
            </a:pPr>
            <a:endParaRPr lang="en-AU" sz="2400" dirty="0"/>
          </a:p>
          <a:p>
            <a:pPr marL="0" indent="0">
              <a:buNone/>
            </a:pPr>
            <a:endParaRPr lang="en-AU" sz="2400" dirty="0"/>
          </a:p>
          <a:p>
            <a:pPr marL="0" indent="0">
              <a:buNone/>
            </a:pPr>
            <a:endParaRPr lang="en-AU" sz="2400" dirty="0"/>
          </a:p>
        </p:txBody>
      </p:sp>
      <p:graphicFrame>
        <p:nvGraphicFramePr>
          <p:cNvPr id="4" name="Content Placeholder 3"/>
          <p:cNvGraphicFramePr>
            <a:graphicFrameLocks/>
          </p:cNvGraphicFramePr>
          <p:nvPr>
            <p:extLst/>
          </p:nvPr>
        </p:nvGraphicFramePr>
        <p:xfrm>
          <a:off x="7236160" y="4706736"/>
          <a:ext cx="3431840" cy="2151264"/>
        </p:xfrm>
        <a:graphic>
          <a:graphicData uri="http://schemas.openxmlformats.org/drawingml/2006/table">
            <a:tbl>
              <a:tblPr firstRow="1" bandRow="1">
                <a:tableStyleId>{5C22544A-7EE6-4342-B048-85BDC9FD1C3A}</a:tableStyleId>
              </a:tblPr>
              <a:tblGrid>
                <a:gridCol w="857960"/>
                <a:gridCol w="857960"/>
                <a:gridCol w="857960"/>
                <a:gridCol w="857960"/>
              </a:tblGrid>
              <a:tr h="537816">
                <a:tc>
                  <a:txBody>
                    <a:bodyPr/>
                    <a:lstStyle/>
                    <a:p>
                      <a:pPr algn="ctr"/>
                      <a:endParaRPr lang="en-AU" sz="1100" dirty="0"/>
                    </a:p>
                  </a:txBody>
                  <a:tcPr marL="42490" marR="42490" marT="21246" marB="21246" anchor="ctr"/>
                </a:tc>
                <a:tc>
                  <a:txBody>
                    <a:bodyPr/>
                    <a:lstStyle/>
                    <a:p>
                      <a:pPr algn="ctr"/>
                      <a:r>
                        <a:rPr lang="en-AU" sz="1100" dirty="0" smtClean="0"/>
                        <a:t>Outcome </a:t>
                      </a:r>
                    </a:p>
                    <a:p>
                      <a:pPr algn="ctr"/>
                      <a:r>
                        <a:rPr lang="en-AU" sz="1100" dirty="0" smtClean="0"/>
                        <a:t>MI</a:t>
                      </a:r>
                      <a:endParaRPr lang="en-AU" sz="1100" dirty="0"/>
                    </a:p>
                  </a:txBody>
                  <a:tcPr marL="42490" marR="42490" marT="21246" marB="21246" anchor="ctr"/>
                </a:tc>
                <a:tc>
                  <a:txBody>
                    <a:bodyPr/>
                    <a:lstStyle/>
                    <a:p>
                      <a:pPr algn="ctr"/>
                      <a:r>
                        <a:rPr lang="en-AU" sz="1100" dirty="0" smtClean="0"/>
                        <a:t>Outcome</a:t>
                      </a:r>
                      <a:r>
                        <a:rPr lang="en-AU" sz="1100" baseline="0" dirty="0" smtClean="0"/>
                        <a:t> </a:t>
                      </a:r>
                    </a:p>
                    <a:p>
                      <a:pPr algn="ctr"/>
                      <a:r>
                        <a:rPr lang="en-AU" sz="1100" baseline="0" dirty="0" smtClean="0"/>
                        <a:t>NO MI</a:t>
                      </a:r>
                      <a:endParaRPr lang="en-AU" sz="1100" dirty="0"/>
                    </a:p>
                  </a:txBody>
                  <a:tcPr marL="42490" marR="42490" marT="21246" marB="2124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Total</a:t>
                      </a:r>
                    </a:p>
                  </a:txBody>
                  <a:tcPr marL="42490" marR="42490" marT="21246" marB="21246" anchor="ctr"/>
                </a:tc>
              </a:tr>
              <a:tr h="5378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Drug A</a:t>
                      </a:r>
                    </a:p>
                  </a:txBody>
                  <a:tcPr marL="42490" marR="42490" marT="21246" marB="21246" anchor="ctr"/>
                </a:tc>
                <a:tc>
                  <a:txBody>
                    <a:bodyPr/>
                    <a:lstStyle/>
                    <a:p>
                      <a:pPr algn="ctr"/>
                      <a:r>
                        <a:rPr lang="en-AU" sz="1100" dirty="0" smtClean="0"/>
                        <a:t>10</a:t>
                      </a:r>
                      <a:endParaRPr lang="en-AU" sz="1100" dirty="0"/>
                    </a:p>
                  </a:txBody>
                  <a:tcPr marL="42490" marR="42490" marT="21246" marB="21246" anchor="ctr"/>
                </a:tc>
                <a:tc>
                  <a:txBody>
                    <a:bodyPr/>
                    <a:lstStyle/>
                    <a:p>
                      <a:pPr algn="ctr"/>
                      <a:r>
                        <a:rPr lang="en-AU" sz="1100" dirty="0" smtClean="0"/>
                        <a:t>90</a:t>
                      </a:r>
                      <a:endParaRPr lang="en-AU" sz="1100" dirty="0"/>
                    </a:p>
                  </a:txBody>
                  <a:tcPr marL="42490" marR="42490" marT="21246" marB="21246" anchor="ctr"/>
                </a:tc>
                <a:tc>
                  <a:txBody>
                    <a:bodyPr/>
                    <a:lstStyle/>
                    <a:p>
                      <a:pPr algn="ctr"/>
                      <a:r>
                        <a:rPr lang="en-AU" sz="1100" dirty="0" smtClean="0"/>
                        <a:t>100</a:t>
                      </a:r>
                      <a:endParaRPr lang="en-AU" sz="1100" dirty="0"/>
                    </a:p>
                  </a:txBody>
                  <a:tcPr marL="42490" marR="42490" marT="21246" marB="21246" anchor="ctr"/>
                </a:tc>
              </a:tr>
              <a:tr h="537816">
                <a:tc>
                  <a:txBody>
                    <a:bodyPr/>
                    <a:lstStyle/>
                    <a:p>
                      <a:pPr algn="ctr"/>
                      <a:r>
                        <a:rPr lang="en-AU" sz="1100" dirty="0" smtClean="0"/>
                        <a:t>Drug</a:t>
                      </a:r>
                      <a:r>
                        <a:rPr lang="en-AU" sz="1100" baseline="0" dirty="0" smtClean="0"/>
                        <a:t> B</a:t>
                      </a:r>
                      <a:endParaRPr lang="en-AU" sz="1100" dirty="0"/>
                    </a:p>
                  </a:txBody>
                  <a:tcPr marL="42490" marR="42490" marT="21246" marB="21246" anchor="ctr"/>
                </a:tc>
                <a:tc>
                  <a:txBody>
                    <a:bodyPr/>
                    <a:lstStyle/>
                    <a:p>
                      <a:pPr algn="ctr"/>
                      <a:r>
                        <a:rPr lang="en-AU" sz="1100" dirty="0" smtClean="0"/>
                        <a:t>22</a:t>
                      </a:r>
                      <a:endParaRPr lang="en-AU" sz="1100" dirty="0"/>
                    </a:p>
                  </a:txBody>
                  <a:tcPr marL="42490" marR="42490" marT="21246" marB="21246" anchor="ctr"/>
                </a:tc>
                <a:tc>
                  <a:txBody>
                    <a:bodyPr/>
                    <a:lstStyle/>
                    <a:p>
                      <a:pPr algn="ctr"/>
                      <a:r>
                        <a:rPr lang="en-AU" sz="1100" dirty="0" smtClean="0"/>
                        <a:t>78</a:t>
                      </a:r>
                      <a:endParaRPr lang="en-AU" sz="1100" dirty="0"/>
                    </a:p>
                  </a:txBody>
                  <a:tcPr marL="42490" marR="42490" marT="21246" marB="21246" anchor="ctr"/>
                </a:tc>
                <a:tc>
                  <a:txBody>
                    <a:bodyPr/>
                    <a:lstStyle/>
                    <a:p>
                      <a:pPr algn="ctr"/>
                      <a:r>
                        <a:rPr lang="en-AU" sz="1100" dirty="0" smtClean="0"/>
                        <a:t>100</a:t>
                      </a:r>
                      <a:endParaRPr lang="en-AU" sz="1100" dirty="0"/>
                    </a:p>
                  </a:txBody>
                  <a:tcPr marL="42490" marR="42490" marT="21246" marB="21246" anchor="ctr"/>
                </a:tc>
              </a:tr>
              <a:tr h="537816">
                <a:tc>
                  <a:txBody>
                    <a:bodyPr/>
                    <a:lstStyle/>
                    <a:p>
                      <a:pPr algn="ctr"/>
                      <a:r>
                        <a:rPr lang="en-AU" sz="1100" dirty="0" smtClean="0"/>
                        <a:t>Total</a:t>
                      </a:r>
                      <a:endParaRPr lang="en-AU" sz="1100" dirty="0"/>
                    </a:p>
                  </a:txBody>
                  <a:tcPr marL="42490" marR="42490" marT="21246" marB="21246" anchor="ctr"/>
                </a:tc>
                <a:tc>
                  <a:txBody>
                    <a:bodyPr/>
                    <a:lstStyle/>
                    <a:p>
                      <a:pPr algn="ctr"/>
                      <a:r>
                        <a:rPr lang="en-AU" sz="1100" dirty="0" smtClean="0"/>
                        <a:t>32</a:t>
                      </a:r>
                      <a:endParaRPr lang="en-AU" sz="1100" dirty="0"/>
                    </a:p>
                  </a:txBody>
                  <a:tcPr marL="42490" marR="42490" marT="21246" marB="21246" anchor="ctr"/>
                </a:tc>
                <a:tc>
                  <a:txBody>
                    <a:bodyPr/>
                    <a:lstStyle/>
                    <a:p>
                      <a:pPr algn="ctr"/>
                      <a:r>
                        <a:rPr lang="en-AU" sz="1100" dirty="0" smtClean="0"/>
                        <a:t>168</a:t>
                      </a:r>
                      <a:endParaRPr lang="en-AU" sz="1100" dirty="0"/>
                    </a:p>
                  </a:txBody>
                  <a:tcPr marL="42490" marR="42490" marT="21246" marB="21246" anchor="ctr"/>
                </a:tc>
                <a:tc>
                  <a:txBody>
                    <a:bodyPr/>
                    <a:lstStyle/>
                    <a:p>
                      <a:pPr algn="ctr"/>
                      <a:r>
                        <a:rPr lang="en-AU" sz="1100" dirty="0" smtClean="0"/>
                        <a:t>200</a:t>
                      </a:r>
                      <a:endParaRPr lang="en-AU" sz="1100" dirty="0"/>
                    </a:p>
                  </a:txBody>
                  <a:tcPr marL="42490" marR="42490" marT="21246" marB="21246" anchor="ctr"/>
                </a:tc>
              </a:tr>
            </a:tbl>
          </a:graphicData>
        </a:graphic>
      </p:graphicFrame>
    </p:spTree>
    <p:extLst>
      <p:ext uri="{BB962C8B-B14F-4D97-AF65-F5344CB8AC3E}">
        <p14:creationId xmlns:p14="http://schemas.microsoft.com/office/powerpoint/2010/main" val="239969590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latin typeface="+mj-lt"/>
              </a:rPr>
              <a:t>Odds Ratio (OR)</a:t>
            </a:r>
            <a:endParaRPr lang="en-AU" dirty="0">
              <a:latin typeface="+mj-lt"/>
            </a:endParaRPr>
          </a:p>
        </p:txBody>
      </p:sp>
      <p:sp>
        <p:nvSpPr>
          <p:cNvPr id="3" name="Content Placeholder 2"/>
          <p:cNvSpPr>
            <a:spLocks noGrp="1"/>
          </p:cNvSpPr>
          <p:nvPr>
            <p:ph idx="1"/>
          </p:nvPr>
        </p:nvSpPr>
        <p:spPr>
          <a:xfrm>
            <a:off x="889000" y="1600200"/>
            <a:ext cx="9321800" cy="4485807"/>
          </a:xfrm>
        </p:spPr>
        <p:txBody>
          <a:bodyPr>
            <a:normAutofit/>
          </a:bodyPr>
          <a:lstStyle/>
          <a:p>
            <a:r>
              <a:rPr lang="en-AU" sz="2400" dirty="0"/>
              <a:t>Odds ratio (OR) is the ratio of the odds in two groups of subjects</a:t>
            </a:r>
          </a:p>
          <a:p>
            <a:r>
              <a:rPr lang="en-AU" sz="2400" dirty="0"/>
              <a:t>The OR is a ‘relative’ type of effect size</a:t>
            </a:r>
          </a:p>
          <a:p>
            <a:r>
              <a:rPr lang="en-AU" sz="2400" dirty="0"/>
              <a:t>The OR of the outcome being present is the ratio of the odds of the outcome being present in the intervention group and the odds of the outcome being present in the control group</a:t>
            </a:r>
          </a:p>
          <a:p>
            <a:r>
              <a:rPr lang="en-AU" sz="2400" dirty="0"/>
              <a:t>Minimum possible value for OR is zero</a:t>
            </a:r>
          </a:p>
          <a:p>
            <a:r>
              <a:rPr lang="en-AU" sz="2400" dirty="0"/>
              <a:t>Maximum possible value for OR is plus infinity</a:t>
            </a:r>
          </a:p>
          <a:p>
            <a:r>
              <a:rPr lang="en-AU" sz="2400" dirty="0"/>
              <a:t>A value of 1 for OR indicates no difference between compared groups</a:t>
            </a:r>
          </a:p>
          <a:p>
            <a:endParaRPr lang="en-AU" sz="2400" dirty="0"/>
          </a:p>
        </p:txBody>
      </p:sp>
    </p:spTree>
    <p:extLst>
      <p:ext uri="{BB962C8B-B14F-4D97-AF65-F5344CB8AC3E}">
        <p14:creationId xmlns:p14="http://schemas.microsoft.com/office/powerpoint/2010/main" val="410706460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3765"/>
            <a:ext cx="8229600" cy="1143000"/>
          </a:xfrm>
        </p:spPr>
        <p:txBody>
          <a:bodyPr>
            <a:normAutofit/>
          </a:bodyPr>
          <a:lstStyle/>
          <a:p>
            <a:r>
              <a:rPr lang="en-AU" dirty="0" smtClean="0">
                <a:latin typeface="+mj-lt"/>
              </a:rPr>
              <a:t>Odds Ratio</a:t>
            </a:r>
            <a:endParaRPr lang="en-AU" dirty="0">
              <a:latin typeface="+mj-lt"/>
            </a:endParaRPr>
          </a:p>
        </p:txBody>
      </p:sp>
      <p:sp>
        <p:nvSpPr>
          <p:cNvPr id="3" name="Content Placeholder 2"/>
          <p:cNvSpPr>
            <a:spLocks noGrp="1"/>
          </p:cNvSpPr>
          <p:nvPr>
            <p:ph sz="half" idx="1"/>
          </p:nvPr>
        </p:nvSpPr>
        <p:spPr>
          <a:xfrm>
            <a:off x="762000" y="1676399"/>
            <a:ext cx="5257800" cy="5264135"/>
          </a:xfrm>
        </p:spPr>
        <p:txBody>
          <a:bodyPr>
            <a:noAutofit/>
          </a:bodyPr>
          <a:lstStyle/>
          <a:p>
            <a:r>
              <a:rPr lang="en-AU" sz="2000" dirty="0"/>
              <a:t>The odds ratio (OR) is the ratio of odds of an event in one group and the odds of an event in another group</a:t>
            </a:r>
          </a:p>
          <a:p>
            <a:r>
              <a:rPr lang="en-AU" sz="2000" dirty="0"/>
              <a:t>It is an estimate of the relative effect size of an intervention or treatment</a:t>
            </a:r>
          </a:p>
          <a:p>
            <a:r>
              <a:rPr lang="en-AU" sz="2000" dirty="0"/>
              <a:t>OR = (a/b)/(c/d)</a:t>
            </a:r>
          </a:p>
          <a:p>
            <a:endParaRPr lang="en-AU" sz="2000" dirty="0"/>
          </a:p>
          <a:p>
            <a:pPr marL="342900" lvl="3" indent="-342900">
              <a:buFont typeface="Arial" panose="020B0604020202020204" pitchFamily="34" charset="0"/>
              <a:buChar char="•"/>
            </a:pPr>
            <a:r>
              <a:rPr lang="en-AU" sz="2000" dirty="0"/>
              <a:t>Example: </a:t>
            </a:r>
          </a:p>
          <a:p>
            <a:pPr marL="800100" lvl="4" indent="-342900">
              <a:buFont typeface="Arial" panose="020B0604020202020204" pitchFamily="34" charset="0"/>
              <a:buChar char="•"/>
            </a:pPr>
            <a:r>
              <a:rPr lang="en-AU" sz="2000" dirty="0"/>
              <a:t>OR = (10/90)/(22/78)</a:t>
            </a:r>
          </a:p>
          <a:p>
            <a:pPr marL="800100" lvl="4" indent="-342900">
              <a:buFont typeface="Arial" panose="020B0604020202020204" pitchFamily="34" charset="0"/>
              <a:buChar char="•"/>
            </a:pPr>
            <a:r>
              <a:rPr lang="en-AU" sz="2000" dirty="0"/>
              <a:t>OR = 0.39</a:t>
            </a:r>
          </a:p>
          <a:p>
            <a:pPr marL="800100" lvl="3" indent="-342900">
              <a:buFont typeface="Arial" panose="020B0604020202020204" pitchFamily="34" charset="0"/>
              <a:buChar char="•"/>
            </a:pPr>
            <a:r>
              <a:rPr lang="en-AU" sz="2000" dirty="0"/>
              <a:t>Patients who take Drug A are 61% less likely to have a MI patients who take Drug B</a:t>
            </a:r>
          </a:p>
        </p:txBody>
      </p:sp>
      <p:graphicFrame>
        <p:nvGraphicFramePr>
          <p:cNvPr id="5" name="Content Placeholder 3"/>
          <p:cNvGraphicFramePr>
            <a:graphicFrameLocks noGrp="1"/>
          </p:cNvGraphicFramePr>
          <p:nvPr>
            <p:ph idx="1"/>
            <p:extLst/>
          </p:nvPr>
        </p:nvGraphicFramePr>
        <p:xfrm>
          <a:off x="6600056" y="1539935"/>
          <a:ext cx="3456384" cy="2123608"/>
        </p:xfrm>
        <a:graphic>
          <a:graphicData uri="http://schemas.openxmlformats.org/drawingml/2006/table">
            <a:tbl>
              <a:tblPr firstRow="1" bandRow="1">
                <a:tableStyleId>{5C22544A-7EE6-4342-B048-85BDC9FD1C3A}</a:tableStyleId>
              </a:tblPr>
              <a:tblGrid>
                <a:gridCol w="864096"/>
                <a:gridCol w="864096"/>
                <a:gridCol w="864096"/>
                <a:gridCol w="864096"/>
              </a:tblGrid>
              <a:tr h="530902">
                <a:tc>
                  <a:txBody>
                    <a:bodyPr/>
                    <a:lstStyle/>
                    <a:p>
                      <a:pPr algn="ctr"/>
                      <a:endParaRPr lang="en-AU" sz="1100" dirty="0"/>
                    </a:p>
                  </a:txBody>
                  <a:tcPr marL="42490" marR="42490" marT="21246" marB="21246" anchor="ctr"/>
                </a:tc>
                <a:tc>
                  <a:txBody>
                    <a:bodyPr/>
                    <a:lstStyle/>
                    <a:p>
                      <a:pPr algn="ctr"/>
                      <a:r>
                        <a:rPr lang="en-AU" sz="1100" dirty="0" smtClean="0"/>
                        <a:t>Outcome </a:t>
                      </a:r>
                    </a:p>
                    <a:p>
                      <a:pPr algn="ctr"/>
                      <a:r>
                        <a:rPr lang="en-AU" sz="1100" dirty="0" smtClean="0"/>
                        <a:t>YES</a:t>
                      </a:r>
                      <a:endParaRPr lang="en-AU" sz="1100" dirty="0"/>
                    </a:p>
                  </a:txBody>
                  <a:tcPr marL="42490" marR="42490" marT="21246" marB="21246" anchor="ctr"/>
                </a:tc>
                <a:tc>
                  <a:txBody>
                    <a:bodyPr/>
                    <a:lstStyle/>
                    <a:p>
                      <a:pPr algn="ctr"/>
                      <a:r>
                        <a:rPr lang="en-AU" sz="1100" dirty="0" smtClean="0"/>
                        <a:t>Outcome</a:t>
                      </a:r>
                      <a:r>
                        <a:rPr lang="en-AU" sz="1100" baseline="0" dirty="0" smtClean="0"/>
                        <a:t> </a:t>
                      </a:r>
                    </a:p>
                    <a:p>
                      <a:pPr algn="ctr"/>
                      <a:r>
                        <a:rPr lang="en-AU" sz="1100" baseline="0" dirty="0" smtClean="0"/>
                        <a:t>NO</a:t>
                      </a:r>
                      <a:endParaRPr lang="en-AU" sz="1100" dirty="0"/>
                    </a:p>
                  </a:txBody>
                  <a:tcPr marL="42490" marR="42490" marT="21246" marB="2124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Total</a:t>
                      </a:r>
                    </a:p>
                  </a:txBody>
                  <a:tcPr marL="42490" marR="42490" marT="21246" marB="21246" anchor="ctr"/>
                </a:tc>
              </a:tr>
              <a:tr h="5309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Intervention</a:t>
                      </a:r>
                      <a:r>
                        <a:rPr lang="en-AU" sz="1100" baseline="0" dirty="0" smtClean="0"/>
                        <a:t> Group</a:t>
                      </a:r>
                      <a:endParaRPr lang="en-AU" sz="1100" dirty="0" smtClean="0"/>
                    </a:p>
                  </a:txBody>
                  <a:tcPr marL="42490" marR="42490" marT="21246" marB="21246" anchor="ctr"/>
                </a:tc>
                <a:tc>
                  <a:txBody>
                    <a:bodyPr/>
                    <a:lstStyle/>
                    <a:p>
                      <a:pPr algn="ctr"/>
                      <a:r>
                        <a:rPr lang="en-AU" sz="1100" dirty="0" smtClean="0"/>
                        <a:t>a</a:t>
                      </a:r>
                      <a:endParaRPr lang="en-AU" sz="1100" dirty="0"/>
                    </a:p>
                  </a:txBody>
                  <a:tcPr marL="42490" marR="42490" marT="21246" marB="21246" anchor="ctr"/>
                </a:tc>
                <a:tc>
                  <a:txBody>
                    <a:bodyPr/>
                    <a:lstStyle/>
                    <a:p>
                      <a:pPr algn="ctr"/>
                      <a:r>
                        <a:rPr lang="en-AU" sz="1100" dirty="0" smtClean="0"/>
                        <a:t>b</a:t>
                      </a:r>
                      <a:endParaRPr lang="en-AU" sz="1100" dirty="0"/>
                    </a:p>
                  </a:txBody>
                  <a:tcPr marL="42490" marR="42490" marT="21246" marB="21246" anchor="ctr"/>
                </a:tc>
                <a:tc>
                  <a:txBody>
                    <a:bodyPr/>
                    <a:lstStyle/>
                    <a:p>
                      <a:pPr algn="ctr"/>
                      <a:r>
                        <a:rPr lang="en-AU" sz="1100" dirty="0" smtClean="0"/>
                        <a:t>a</a:t>
                      </a:r>
                      <a:r>
                        <a:rPr lang="en-AU" sz="1100" baseline="0" dirty="0" smtClean="0"/>
                        <a:t> </a:t>
                      </a:r>
                      <a:r>
                        <a:rPr lang="en-AU" sz="1100" dirty="0" smtClean="0"/>
                        <a:t>+ b </a:t>
                      </a:r>
                      <a:endParaRPr lang="en-AU" sz="1100" dirty="0"/>
                    </a:p>
                  </a:txBody>
                  <a:tcPr marL="42490" marR="42490" marT="21246" marB="21246" anchor="ctr"/>
                </a:tc>
              </a:tr>
              <a:tr h="530902">
                <a:tc>
                  <a:txBody>
                    <a:bodyPr/>
                    <a:lstStyle/>
                    <a:p>
                      <a:pPr algn="ctr"/>
                      <a:r>
                        <a:rPr lang="en-AU" sz="1100" dirty="0" smtClean="0"/>
                        <a:t>Control Group</a:t>
                      </a:r>
                      <a:endParaRPr lang="en-AU" sz="1100" dirty="0"/>
                    </a:p>
                  </a:txBody>
                  <a:tcPr marL="42490" marR="42490" marT="21246" marB="21246" anchor="ctr"/>
                </a:tc>
                <a:tc>
                  <a:txBody>
                    <a:bodyPr/>
                    <a:lstStyle/>
                    <a:p>
                      <a:pPr algn="ctr"/>
                      <a:r>
                        <a:rPr lang="en-AU" sz="1100" dirty="0" smtClean="0"/>
                        <a:t>c</a:t>
                      </a:r>
                      <a:endParaRPr lang="en-AU" sz="1100" dirty="0"/>
                    </a:p>
                  </a:txBody>
                  <a:tcPr marL="42490" marR="42490" marT="21246" marB="21246" anchor="ctr"/>
                </a:tc>
                <a:tc>
                  <a:txBody>
                    <a:bodyPr/>
                    <a:lstStyle/>
                    <a:p>
                      <a:pPr algn="ctr"/>
                      <a:r>
                        <a:rPr lang="en-AU" sz="1100" dirty="0" smtClean="0"/>
                        <a:t>d</a:t>
                      </a:r>
                      <a:endParaRPr lang="en-AU" sz="1100" dirty="0"/>
                    </a:p>
                  </a:txBody>
                  <a:tcPr marL="42490" marR="42490" marT="21246" marB="21246" anchor="ctr"/>
                </a:tc>
                <a:tc>
                  <a:txBody>
                    <a:bodyPr/>
                    <a:lstStyle/>
                    <a:p>
                      <a:pPr algn="ctr"/>
                      <a:r>
                        <a:rPr lang="en-AU" sz="1100" dirty="0" smtClean="0"/>
                        <a:t>c</a:t>
                      </a:r>
                      <a:r>
                        <a:rPr lang="en-AU" sz="1100" baseline="0" dirty="0" smtClean="0"/>
                        <a:t> + d</a:t>
                      </a:r>
                      <a:endParaRPr lang="en-AU" sz="1100" dirty="0"/>
                    </a:p>
                  </a:txBody>
                  <a:tcPr marL="42490" marR="42490" marT="21246" marB="21246" anchor="ctr"/>
                </a:tc>
              </a:tr>
              <a:tr h="530902">
                <a:tc>
                  <a:txBody>
                    <a:bodyPr/>
                    <a:lstStyle/>
                    <a:p>
                      <a:pPr algn="ctr"/>
                      <a:r>
                        <a:rPr lang="en-AU" sz="1100" dirty="0" smtClean="0"/>
                        <a:t>Total</a:t>
                      </a:r>
                      <a:endParaRPr lang="en-AU" sz="1100" dirty="0"/>
                    </a:p>
                  </a:txBody>
                  <a:tcPr marL="42490" marR="42490" marT="21246" marB="21246" anchor="ctr"/>
                </a:tc>
                <a:tc>
                  <a:txBody>
                    <a:bodyPr/>
                    <a:lstStyle/>
                    <a:p>
                      <a:pPr algn="ctr"/>
                      <a:r>
                        <a:rPr lang="en-AU" sz="1100" dirty="0" smtClean="0"/>
                        <a:t>a</a:t>
                      </a:r>
                      <a:r>
                        <a:rPr lang="en-AU" sz="1100" baseline="0" dirty="0" smtClean="0"/>
                        <a:t> + c</a:t>
                      </a:r>
                      <a:endParaRPr lang="en-AU" sz="1100" dirty="0"/>
                    </a:p>
                  </a:txBody>
                  <a:tcPr marL="42490" marR="42490" marT="21246" marB="21246" anchor="ctr"/>
                </a:tc>
                <a:tc>
                  <a:txBody>
                    <a:bodyPr/>
                    <a:lstStyle/>
                    <a:p>
                      <a:pPr algn="ctr"/>
                      <a:r>
                        <a:rPr lang="en-AU" sz="1100" dirty="0" smtClean="0"/>
                        <a:t>b + d</a:t>
                      </a:r>
                      <a:endParaRPr lang="en-AU" sz="1100" dirty="0"/>
                    </a:p>
                  </a:txBody>
                  <a:tcPr marL="42490" marR="42490" marT="21246" marB="21246" anchor="ctr"/>
                </a:tc>
                <a:tc>
                  <a:txBody>
                    <a:bodyPr/>
                    <a:lstStyle/>
                    <a:p>
                      <a:pPr algn="ctr"/>
                      <a:r>
                        <a:rPr lang="en-AU" sz="1100" dirty="0" smtClean="0"/>
                        <a:t>a + b + c + d</a:t>
                      </a:r>
                      <a:endParaRPr lang="en-AU" sz="1100" dirty="0"/>
                    </a:p>
                  </a:txBody>
                  <a:tcPr marL="42490" marR="42490" marT="21246" marB="21246" anchor="ctr"/>
                </a:tc>
              </a:tr>
            </a:tbl>
          </a:graphicData>
        </a:graphic>
      </p:graphicFrame>
      <p:graphicFrame>
        <p:nvGraphicFramePr>
          <p:cNvPr id="6" name="Content Placeholder 3"/>
          <p:cNvGraphicFramePr>
            <a:graphicFrameLocks noGrp="1"/>
          </p:cNvGraphicFramePr>
          <p:nvPr>
            <p:ph idx="1"/>
            <p:extLst/>
          </p:nvPr>
        </p:nvGraphicFramePr>
        <p:xfrm>
          <a:off x="6600056" y="3988207"/>
          <a:ext cx="3456384" cy="2123608"/>
        </p:xfrm>
        <a:graphic>
          <a:graphicData uri="http://schemas.openxmlformats.org/drawingml/2006/table">
            <a:tbl>
              <a:tblPr firstRow="1" bandRow="1">
                <a:tableStyleId>{5C22544A-7EE6-4342-B048-85BDC9FD1C3A}</a:tableStyleId>
              </a:tblPr>
              <a:tblGrid>
                <a:gridCol w="864096"/>
                <a:gridCol w="864096"/>
                <a:gridCol w="864096"/>
                <a:gridCol w="864096"/>
              </a:tblGrid>
              <a:tr h="530902">
                <a:tc>
                  <a:txBody>
                    <a:bodyPr/>
                    <a:lstStyle/>
                    <a:p>
                      <a:pPr algn="ctr"/>
                      <a:endParaRPr lang="en-AU" sz="1100" dirty="0"/>
                    </a:p>
                  </a:txBody>
                  <a:tcPr marL="42490" marR="42490" marT="21246" marB="21246" anchor="ctr"/>
                </a:tc>
                <a:tc>
                  <a:txBody>
                    <a:bodyPr/>
                    <a:lstStyle/>
                    <a:p>
                      <a:pPr algn="ctr"/>
                      <a:r>
                        <a:rPr lang="en-AU" sz="1100" dirty="0" smtClean="0"/>
                        <a:t>Outcome </a:t>
                      </a:r>
                    </a:p>
                    <a:p>
                      <a:pPr algn="ctr"/>
                      <a:r>
                        <a:rPr lang="en-AU" sz="1100" dirty="0" smtClean="0"/>
                        <a:t>MI</a:t>
                      </a:r>
                      <a:endParaRPr lang="en-AU" sz="1100" dirty="0"/>
                    </a:p>
                  </a:txBody>
                  <a:tcPr marL="42490" marR="42490" marT="21246" marB="21246" anchor="ctr"/>
                </a:tc>
                <a:tc>
                  <a:txBody>
                    <a:bodyPr/>
                    <a:lstStyle/>
                    <a:p>
                      <a:pPr algn="ctr"/>
                      <a:r>
                        <a:rPr lang="en-AU" sz="1100" dirty="0" smtClean="0"/>
                        <a:t>Outcome</a:t>
                      </a:r>
                      <a:r>
                        <a:rPr lang="en-AU" sz="1100" baseline="0" dirty="0" smtClean="0"/>
                        <a:t> </a:t>
                      </a:r>
                    </a:p>
                    <a:p>
                      <a:pPr algn="ctr"/>
                      <a:r>
                        <a:rPr lang="en-AU" sz="1100" baseline="0" dirty="0" smtClean="0"/>
                        <a:t>NO MI</a:t>
                      </a:r>
                      <a:endParaRPr lang="en-AU" sz="1100" dirty="0"/>
                    </a:p>
                  </a:txBody>
                  <a:tcPr marL="42490" marR="42490" marT="21246" marB="2124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Total</a:t>
                      </a:r>
                    </a:p>
                  </a:txBody>
                  <a:tcPr marL="42490" marR="42490" marT="21246" marB="21246" anchor="ctr"/>
                </a:tc>
              </a:tr>
              <a:tr h="5309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100" dirty="0" smtClean="0"/>
                        <a:t>Drug A</a:t>
                      </a:r>
                    </a:p>
                  </a:txBody>
                  <a:tcPr marL="42490" marR="42490" marT="21246" marB="21246" anchor="ctr"/>
                </a:tc>
                <a:tc>
                  <a:txBody>
                    <a:bodyPr/>
                    <a:lstStyle/>
                    <a:p>
                      <a:pPr algn="ctr"/>
                      <a:r>
                        <a:rPr lang="en-AU" sz="1100" dirty="0" smtClean="0"/>
                        <a:t>10</a:t>
                      </a:r>
                      <a:endParaRPr lang="en-AU" sz="1100" dirty="0"/>
                    </a:p>
                  </a:txBody>
                  <a:tcPr marL="42490" marR="42490" marT="21246" marB="21246" anchor="ctr"/>
                </a:tc>
                <a:tc>
                  <a:txBody>
                    <a:bodyPr/>
                    <a:lstStyle/>
                    <a:p>
                      <a:pPr algn="ctr"/>
                      <a:r>
                        <a:rPr lang="en-AU" sz="1100" dirty="0" smtClean="0"/>
                        <a:t>90</a:t>
                      </a:r>
                      <a:endParaRPr lang="en-AU" sz="1100" dirty="0"/>
                    </a:p>
                  </a:txBody>
                  <a:tcPr marL="42490" marR="42490" marT="21246" marB="21246" anchor="ctr"/>
                </a:tc>
                <a:tc>
                  <a:txBody>
                    <a:bodyPr/>
                    <a:lstStyle/>
                    <a:p>
                      <a:pPr algn="ctr"/>
                      <a:r>
                        <a:rPr lang="en-AU" sz="1100" dirty="0" smtClean="0"/>
                        <a:t>100</a:t>
                      </a:r>
                      <a:endParaRPr lang="en-AU" sz="1100" dirty="0"/>
                    </a:p>
                  </a:txBody>
                  <a:tcPr marL="42490" marR="42490" marT="21246" marB="21246" anchor="ctr"/>
                </a:tc>
              </a:tr>
              <a:tr h="530902">
                <a:tc>
                  <a:txBody>
                    <a:bodyPr/>
                    <a:lstStyle/>
                    <a:p>
                      <a:pPr algn="ctr"/>
                      <a:r>
                        <a:rPr lang="en-AU" sz="1100" dirty="0" smtClean="0"/>
                        <a:t>Drug</a:t>
                      </a:r>
                      <a:r>
                        <a:rPr lang="en-AU" sz="1100" baseline="0" dirty="0" smtClean="0"/>
                        <a:t> B</a:t>
                      </a:r>
                      <a:endParaRPr lang="en-AU" sz="1100" dirty="0"/>
                    </a:p>
                  </a:txBody>
                  <a:tcPr marL="42490" marR="42490" marT="21246" marB="21246" anchor="ctr"/>
                </a:tc>
                <a:tc>
                  <a:txBody>
                    <a:bodyPr/>
                    <a:lstStyle/>
                    <a:p>
                      <a:pPr algn="ctr"/>
                      <a:r>
                        <a:rPr lang="en-AU" sz="1100" dirty="0" smtClean="0"/>
                        <a:t>22</a:t>
                      </a:r>
                      <a:endParaRPr lang="en-AU" sz="1100" dirty="0"/>
                    </a:p>
                  </a:txBody>
                  <a:tcPr marL="42490" marR="42490" marT="21246" marB="21246" anchor="ctr"/>
                </a:tc>
                <a:tc>
                  <a:txBody>
                    <a:bodyPr/>
                    <a:lstStyle/>
                    <a:p>
                      <a:pPr algn="ctr"/>
                      <a:r>
                        <a:rPr lang="en-AU" sz="1100" dirty="0" smtClean="0"/>
                        <a:t>78</a:t>
                      </a:r>
                      <a:endParaRPr lang="en-AU" sz="1100" dirty="0"/>
                    </a:p>
                  </a:txBody>
                  <a:tcPr marL="42490" marR="42490" marT="21246" marB="21246" anchor="ctr"/>
                </a:tc>
                <a:tc>
                  <a:txBody>
                    <a:bodyPr/>
                    <a:lstStyle/>
                    <a:p>
                      <a:pPr algn="ctr"/>
                      <a:r>
                        <a:rPr lang="en-AU" sz="1100" dirty="0" smtClean="0"/>
                        <a:t>100</a:t>
                      </a:r>
                      <a:endParaRPr lang="en-AU" sz="1100" dirty="0"/>
                    </a:p>
                  </a:txBody>
                  <a:tcPr marL="42490" marR="42490" marT="21246" marB="21246" anchor="ctr"/>
                </a:tc>
              </a:tr>
              <a:tr h="530902">
                <a:tc>
                  <a:txBody>
                    <a:bodyPr/>
                    <a:lstStyle/>
                    <a:p>
                      <a:pPr algn="ctr"/>
                      <a:r>
                        <a:rPr lang="en-AU" sz="1100" dirty="0" smtClean="0"/>
                        <a:t>Total</a:t>
                      </a:r>
                      <a:endParaRPr lang="en-AU" sz="1100" dirty="0"/>
                    </a:p>
                  </a:txBody>
                  <a:tcPr marL="42490" marR="42490" marT="21246" marB="21246" anchor="ctr"/>
                </a:tc>
                <a:tc>
                  <a:txBody>
                    <a:bodyPr/>
                    <a:lstStyle/>
                    <a:p>
                      <a:pPr algn="ctr"/>
                      <a:r>
                        <a:rPr lang="en-AU" sz="1100" dirty="0" smtClean="0"/>
                        <a:t>32</a:t>
                      </a:r>
                      <a:endParaRPr lang="en-AU" sz="1100" dirty="0"/>
                    </a:p>
                  </a:txBody>
                  <a:tcPr marL="42490" marR="42490" marT="21246" marB="21246" anchor="ctr"/>
                </a:tc>
                <a:tc>
                  <a:txBody>
                    <a:bodyPr/>
                    <a:lstStyle/>
                    <a:p>
                      <a:pPr algn="ctr"/>
                      <a:r>
                        <a:rPr lang="en-AU" sz="1100" dirty="0" smtClean="0"/>
                        <a:t>168</a:t>
                      </a:r>
                      <a:endParaRPr lang="en-AU" sz="1100" dirty="0"/>
                    </a:p>
                  </a:txBody>
                  <a:tcPr marL="42490" marR="42490" marT="21246" marB="21246" anchor="ctr"/>
                </a:tc>
                <a:tc>
                  <a:txBody>
                    <a:bodyPr/>
                    <a:lstStyle/>
                    <a:p>
                      <a:pPr algn="ctr"/>
                      <a:r>
                        <a:rPr lang="en-AU" sz="1100" dirty="0" smtClean="0"/>
                        <a:t>200</a:t>
                      </a:r>
                      <a:endParaRPr lang="en-AU" sz="1100" dirty="0"/>
                    </a:p>
                  </a:txBody>
                  <a:tcPr marL="42490" marR="42490" marT="21246" marB="21246" anchor="ctr"/>
                </a:tc>
              </a:tr>
            </a:tbl>
          </a:graphicData>
        </a:graphic>
      </p:graphicFrame>
    </p:spTree>
    <p:extLst>
      <p:ext uri="{BB962C8B-B14F-4D97-AF65-F5344CB8AC3E}">
        <p14:creationId xmlns:p14="http://schemas.microsoft.com/office/powerpoint/2010/main" val="186722244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AU" dirty="0" smtClean="0">
                <a:latin typeface="+mj-lt"/>
              </a:rPr>
              <a:t>Interpreting RR and OR</a:t>
            </a:r>
            <a:endParaRPr lang="en-AU" dirty="0">
              <a:latin typeface="+mj-lt"/>
            </a:endParaRPr>
          </a:p>
        </p:txBody>
      </p:sp>
      <p:sp>
        <p:nvSpPr>
          <p:cNvPr id="3" name="Content Placeholder 2"/>
          <p:cNvSpPr>
            <a:spLocks noGrp="1"/>
          </p:cNvSpPr>
          <p:nvPr>
            <p:ph idx="1"/>
          </p:nvPr>
        </p:nvSpPr>
        <p:spPr>
          <a:xfrm>
            <a:off x="850900" y="1616650"/>
            <a:ext cx="5915637" cy="4525963"/>
          </a:xfrm>
        </p:spPr>
        <p:txBody>
          <a:bodyPr>
            <a:noAutofit/>
          </a:bodyPr>
          <a:lstStyle/>
          <a:p>
            <a:r>
              <a:rPr lang="en-AU" sz="2400" dirty="0"/>
              <a:t>When the RR or OR  is 1 (the null value), there is no difference between two groups – the risk of the outcome is the same in both groups</a:t>
            </a:r>
          </a:p>
          <a:p>
            <a:r>
              <a:rPr lang="en-AU" sz="2400" dirty="0"/>
              <a:t>When the RR or OR  is less than 1, the outcome occurs less in the intervention group than the control group</a:t>
            </a:r>
          </a:p>
          <a:p>
            <a:r>
              <a:rPr lang="en-AU" sz="2400" dirty="0"/>
              <a:t>When the RR or OR  is greater than 1, the outcome occurs more in the intervention group than the control group</a:t>
            </a:r>
          </a:p>
          <a:p>
            <a:endParaRPr lang="en-AU" sz="1800" dirty="0"/>
          </a:p>
          <a:p>
            <a:endParaRPr lang="en-AU" sz="1600" dirty="0"/>
          </a:p>
        </p:txBody>
      </p:sp>
      <p:grpSp>
        <p:nvGrpSpPr>
          <p:cNvPr id="58" name="Group 57"/>
          <p:cNvGrpSpPr/>
          <p:nvPr/>
        </p:nvGrpSpPr>
        <p:grpSpPr>
          <a:xfrm>
            <a:off x="7170025" y="2367464"/>
            <a:ext cx="2810102" cy="1512168"/>
            <a:chOff x="5818309" y="1484784"/>
            <a:chExt cx="2810102" cy="1512168"/>
          </a:xfrm>
        </p:grpSpPr>
        <p:grpSp>
          <p:nvGrpSpPr>
            <p:cNvPr id="20" name="Group 19"/>
            <p:cNvGrpSpPr/>
            <p:nvPr/>
          </p:nvGrpSpPr>
          <p:grpSpPr>
            <a:xfrm>
              <a:off x="5818309" y="1628800"/>
              <a:ext cx="2798786" cy="1224756"/>
              <a:chOff x="5714602" y="1268760"/>
              <a:chExt cx="2798786" cy="1224756"/>
            </a:xfrm>
          </p:grpSpPr>
          <p:cxnSp>
            <p:nvCxnSpPr>
              <p:cNvPr id="6" name="Straight Connector 5"/>
              <p:cNvCxnSpPr/>
              <p:nvPr/>
            </p:nvCxnSpPr>
            <p:spPr>
              <a:xfrm>
                <a:off x="5868144" y="2132856"/>
                <a:ext cx="126014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82204" y="2124184"/>
                <a:ext cx="301686" cy="369332"/>
              </a:xfrm>
              <a:prstGeom prst="rect">
                <a:avLst/>
              </a:prstGeom>
              <a:noFill/>
            </p:spPr>
            <p:txBody>
              <a:bodyPr wrap="none" rtlCol="0">
                <a:spAutoFit/>
              </a:bodyPr>
              <a:lstStyle/>
              <a:p>
                <a:r>
                  <a:rPr lang="en-AU" dirty="0" smtClean="0">
                    <a:solidFill>
                      <a:prstClr val="black"/>
                    </a:solidFill>
                  </a:rPr>
                  <a:t>1</a:t>
                </a:r>
                <a:endParaRPr lang="en-AU" dirty="0">
                  <a:solidFill>
                    <a:prstClr val="black"/>
                  </a:solidFill>
                </a:endParaRPr>
              </a:p>
            </p:txBody>
          </p:sp>
          <p:cxnSp>
            <p:nvCxnSpPr>
              <p:cNvPr id="12" name="Straight Connector 11"/>
              <p:cNvCxnSpPr/>
              <p:nvPr/>
            </p:nvCxnSpPr>
            <p:spPr>
              <a:xfrm flipV="1">
                <a:off x="7128284" y="2060848"/>
                <a:ext cx="0" cy="140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092280" y="2132856"/>
                <a:ext cx="126014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62936" y="2124184"/>
                <a:ext cx="1387063" cy="369332"/>
              </a:xfrm>
              <a:prstGeom prst="rect">
                <a:avLst/>
              </a:prstGeom>
              <a:noFill/>
            </p:spPr>
            <p:txBody>
              <a:bodyPr wrap="square" rtlCol="0">
                <a:spAutoFit/>
              </a:bodyPr>
              <a:lstStyle/>
              <a:p>
                <a:r>
                  <a:rPr lang="en-AU" dirty="0" smtClean="0">
                    <a:solidFill>
                      <a:prstClr val="black"/>
                    </a:solidFill>
                  </a:rPr>
                  <a:t>RR/OR ≤ 1 </a:t>
                </a:r>
                <a:endParaRPr lang="en-AU" dirty="0">
                  <a:solidFill>
                    <a:prstClr val="black"/>
                  </a:solidFill>
                </a:endParaRPr>
              </a:p>
            </p:txBody>
          </p:sp>
          <p:sp>
            <p:nvSpPr>
              <p:cNvPr id="17" name="TextBox 16"/>
              <p:cNvSpPr txBox="1"/>
              <p:nvPr/>
            </p:nvSpPr>
            <p:spPr>
              <a:xfrm>
                <a:off x="7327919" y="2124184"/>
                <a:ext cx="1137424" cy="369332"/>
              </a:xfrm>
              <a:prstGeom prst="rect">
                <a:avLst/>
              </a:prstGeom>
              <a:noFill/>
            </p:spPr>
            <p:txBody>
              <a:bodyPr wrap="square" rtlCol="0">
                <a:spAutoFit/>
              </a:bodyPr>
              <a:lstStyle/>
              <a:p>
                <a:r>
                  <a:rPr lang="en-AU" dirty="0" smtClean="0">
                    <a:solidFill>
                      <a:prstClr val="black"/>
                    </a:solidFill>
                  </a:rPr>
                  <a:t>RR/OR ≥ 1 </a:t>
                </a:r>
                <a:endParaRPr lang="en-AU" dirty="0">
                  <a:solidFill>
                    <a:prstClr val="black"/>
                  </a:solidFill>
                </a:endParaRPr>
              </a:p>
            </p:txBody>
          </p:sp>
          <p:sp>
            <p:nvSpPr>
              <p:cNvPr id="18" name="TextBox 17"/>
              <p:cNvSpPr txBox="1"/>
              <p:nvPr/>
            </p:nvSpPr>
            <p:spPr>
              <a:xfrm>
                <a:off x="5714602" y="1268760"/>
                <a:ext cx="1329344" cy="738664"/>
              </a:xfrm>
              <a:prstGeom prst="rect">
                <a:avLst/>
              </a:prstGeom>
              <a:noFill/>
            </p:spPr>
            <p:txBody>
              <a:bodyPr wrap="square" rtlCol="0">
                <a:spAutoFit/>
              </a:bodyPr>
              <a:lstStyle/>
              <a:p>
                <a:pPr algn="ctr"/>
                <a:r>
                  <a:rPr lang="en-AU" sz="1400" dirty="0">
                    <a:solidFill>
                      <a:prstClr val="black"/>
                    </a:solidFill>
                  </a:rPr>
                  <a:t>Outcome less in intervention vs control</a:t>
                </a:r>
              </a:p>
            </p:txBody>
          </p:sp>
          <p:sp>
            <p:nvSpPr>
              <p:cNvPr id="19" name="TextBox 18"/>
              <p:cNvSpPr txBox="1"/>
              <p:nvPr/>
            </p:nvSpPr>
            <p:spPr>
              <a:xfrm>
                <a:off x="7078226" y="1268760"/>
                <a:ext cx="1435162" cy="738664"/>
              </a:xfrm>
              <a:prstGeom prst="rect">
                <a:avLst/>
              </a:prstGeom>
              <a:noFill/>
            </p:spPr>
            <p:txBody>
              <a:bodyPr wrap="square" rtlCol="0">
                <a:spAutoFit/>
              </a:bodyPr>
              <a:lstStyle/>
              <a:p>
                <a:pPr algn="ctr"/>
                <a:r>
                  <a:rPr lang="en-AU" sz="1400" dirty="0">
                    <a:solidFill>
                      <a:prstClr val="black"/>
                    </a:solidFill>
                  </a:rPr>
                  <a:t>Outcome greater in intervention vs control</a:t>
                </a:r>
              </a:p>
            </p:txBody>
          </p:sp>
        </p:grpSp>
        <p:sp>
          <p:nvSpPr>
            <p:cNvPr id="54" name="Rectangle 53"/>
            <p:cNvSpPr/>
            <p:nvPr/>
          </p:nvSpPr>
          <p:spPr>
            <a:xfrm>
              <a:off x="5818309" y="1484784"/>
              <a:ext cx="2810102" cy="1512168"/>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prstClr val="white"/>
                </a:solidFill>
              </a:endParaRPr>
            </a:p>
          </p:txBody>
        </p:sp>
      </p:grpSp>
    </p:spTree>
    <p:extLst>
      <p:ext uri="{BB962C8B-B14F-4D97-AF65-F5344CB8AC3E}">
        <p14:creationId xmlns:p14="http://schemas.microsoft.com/office/powerpoint/2010/main" val="259281835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latin typeface="+mj-lt"/>
              </a:rPr>
              <a:t>Interpreting RR and OR</a:t>
            </a:r>
            <a:endParaRPr lang="en-AU" dirty="0">
              <a:latin typeface="+mj-lt"/>
            </a:endParaRPr>
          </a:p>
        </p:txBody>
      </p:sp>
      <p:sp>
        <p:nvSpPr>
          <p:cNvPr id="3" name="Content Placeholder 2"/>
          <p:cNvSpPr>
            <a:spLocks noGrp="1"/>
          </p:cNvSpPr>
          <p:nvPr>
            <p:ph idx="1"/>
          </p:nvPr>
        </p:nvSpPr>
        <p:spPr>
          <a:xfrm>
            <a:off x="939800" y="1600200"/>
            <a:ext cx="5876280" cy="5069160"/>
          </a:xfrm>
        </p:spPr>
        <p:txBody>
          <a:bodyPr>
            <a:noAutofit/>
          </a:bodyPr>
          <a:lstStyle/>
          <a:p>
            <a:r>
              <a:rPr lang="en-AU" sz="2000" dirty="0"/>
              <a:t>RR and OR are usually presented with 95% Confidence Intervals (CIs) and a p value. </a:t>
            </a:r>
          </a:p>
          <a:p>
            <a:r>
              <a:rPr lang="en-AU" sz="2000" dirty="0"/>
              <a:t>When the 95%CIs cross the null value, the result is not statistically significant. When the 95%CI do not cross the null value and p ≤ 0.05, the difference is statistically significant. </a:t>
            </a:r>
          </a:p>
          <a:p>
            <a:r>
              <a:rPr lang="en-AU" sz="2000" dirty="0"/>
              <a:t>From our example:</a:t>
            </a:r>
          </a:p>
          <a:p>
            <a:r>
              <a:rPr lang="en-AU" sz="2000" dirty="0"/>
              <a:t>RR 0.45 (95%CI 0.23 - 0.91; p ≤ 0.05)</a:t>
            </a:r>
          </a:p>
          <a:p>
            <a:r>
              <a:rPr lang="en-AU" sz="2000" dirty="0"/>
              <a:t>OR 0.39 (95%CI 0.18 - 0.88; p ≤ 0.05)</a:t>
            </a:r>
          </a:p>
          <a:p>
            <a:pPr marL="0" indent="0">
              <a:buNone/>
            </a:pPr>
            <a:endParaRPr lang="en-AU" sz="1800" dirty="0"/>
          </a:p>
        </p:txBody>
      </p:sp>
      <p:grpSp>
        <p:nvGrpSpPr>
          <p:cNvPr id="21" name="Group 20"/>
          <p:cNvGrpSpPr/>
          <p:nvPr/>
        </p:nvGrpSpPr>
        <p:grpSpPr>
          <a:xfrm>
            <a:off x="7450005" y="2587960"/>
            <a:ext cx="2702407" cy="432668"/>
            <a:chOff x="5762936" y="2060848"/>
            <a:chExt cx="2702407" cy="432668"/>
          </a:xfrm>
        </p:grpSpPr>
        <p:cxnSp>
          <p:nvCxnSpPr>
            <p:cNvPr id="22" name="Straight Connector 21"/>
            <p:cNvCxnSpPr/>
            <p:nvPr/>
          </p:nvCxnSpPr>
          <p:spPr>
            <a:xfrm>
              <a:off x="5868144" y="2132856"/>
              <a:ext cx="126014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982204" y="2124184"/>
              <a:ext cx="301686" cy="369332"/>
            </a:xfrm>
            <a:prstGeom prst="rect">
              <a:avLst/>
            </a:prstGeom>
            <a:noFill/>
          </p:spPr>
          <p:txBody>
            <a:bodyPr wrap="none" rtlCol="0">
              <a:spAutoFit/>
            </a:bodyPr>
            <a:lstStyle/>
            <a:p>
              <a:r>
                <a:rPr lang="en-AU" dirty="0" smtClean="0">
                  <a:solidFill>
                    <a:prstClr val="black"/>
                  </a:solidFill>
                </a:rPr>
                <a:t>1</a:t>
              </a:r>
              <a:endParaRPr lang="en-AU" dirty="0">
                <a:solidFill>
                  <a:prstClr val="black"/>
                </a:solidFill>
              </a:endParaRPr>
            </a:p>
          </p:txBody>
        </p:sp>
        <p:cxnSp>
          <p:nvCxnSpPr>
            <p:cNvPr id="24" name="Straight Connector 23"/>
            <p:cNvCxnSpPr/>
            <p:nvPr/>
          </p:nvCxnSpPr>
          <p:spPr>
            <a:xfrm flipV="1">
              <a:off x="7128284" y="2060848"/>
              <a:ext cx="0" cy="140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092280" y="2132856"/>
              <a:ext cx="126014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62936" y="2124184"/>
              <a:ext cx="1387063" cy="369332"/>
            </a:xfrm>
            <a:prstGeom prst="rect">
              <a:avLst/>
            </a:prstGeom>
            <a:noFill/>
          </p:spPr>
          <p:txBody>
            <a:bodyPr wrap="square" rtlCol="0">
              <a:spAutoFit/>
            </a:bodyPr>
            <a:lstStyle/>
            <a:p>
              <a:r>
                <a:rPr lang="en-AU" dirty="0" smtClean="0">
                  <a:solidFill>
                    <a:prstClr val="black"/>
                  </a:solidFill>
                </a:rPr>
                <a:t>RR/OR ≤ 1 </a:t>
              </a:r>
              <a:endParaRPr lang="en-AU" dirty="0">
                <a:solidFill>
                  <a:prstClr val="black"/>
                </a:solidFill>
              </a:endParaRPr>
            </a:p>
          </p:txBody>
        </p:sp>
        <p:sp>
          <p:nvSpPr>
            <p:cNvPr id="27" name="TextBox 26"/>
            <p:cNvSpPr txBox="1"/>
            <p:nvPr/>
          </p:nvSpPr>
          <p:spPr>
            <a:xfrm>
              <a:off x="7327919" y="2124184"/>
              <a:ext cx="1137424" cy="369332"/>
            </a:xfrm>
            <a:prstGeom prst="rect">
              <a:avLst/>
            </a:prstGeom>
            <a:noFill/>
          </p:spPr>
          <p:txBody>
            <a:bodyPr wrap="square" rtlCol="0">
              <a:spAutoFit/>
            </a:bodyPr>
            <a:lstStyle/>
            <a:p>
              <a:r>
                <a:rPr lang="en-AU" dirty="0" smtClean="0">
                  <a:solidFill>
                    <a:prstClr val="black"/>
                  </a:solidFill>
                </a:rPr>
                <a:t>RR/OR ≥ 1 </a:t>
              </a:r>
              <a:endParaRPr lang="en-AU" dirty="0">
                <a:solidFill>
                  <a:prstClr val="black"/>
                </a:solidFill>
              </a:endParaRPr>
            </a:p>
          </p:txBody>
        </p:sp>
      </p:grpSp>
      <p:grpSp>
        <p:nvGrpSpPr>
          <p:cNvPr id="30" name="Group 29"/>
          <p:cNvGrpSpPr/>
          <p:nvPr/>
        </p:nvGrpSpPr>
        <p:grpSpPr>
          <a:xfrm>
            <a:off x="7440479" y="4099508"/>
            <a:ext cx="2702407" cy="432668"/>
            <a:chOff x="5762936" y="2060848"/>
            <a:chExt cx="2702407" cy="432668"/>
          </a:xfrm>
        </p:grpSpPr>
        <p:cxnSp>
          <p:nvCxnSpPr>
            <p:cNvPr id="31" name="Straight Connector 30"/>
            <p:cNvCxnSpPr/>
            <p:nvPr/>
          </p:nvCxnSpPr>
          <p:spPr>
            <a:xfrm>
              <a:off x="5868144" y="2132856"/>
              <a:ext cx="1260140"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82204" y="2124184"/>
              <a:ext cx="301686" cy="369332"/>
            </a:xfrm>
            <a:prstGeom prst="rect">
              <a:avLst/>
            </a:prstGeom>
            <a:noFill/>
          </p:spPr>
          <p:txBody>
            <a:bodyPr wrap="none" rtlCol="0">
              <a:spAutoFit/>
            </a:bodyPr>
            <a:lstStyle/>
            <a:p>
              <a:r>
                <a:rPr lang="en-AU" dirty="0" smtClean="0">
                  <a:solidFill>
                    <a:prstClr val="black"/>
                  </a:solidFill>
                </a:rPr>
                <a:t>1</a:t>
              </a:r>
              <a:endParaRPr lang="en-AU" dirty="0">
                <a:solidFill>
                  <a:prstClr val="black"/>
                </a:solidFill>
              </a:endParaRPr>
            </a:p>
          </p:txBody>
        </p:sp>
        <p:cxnSp>
          <p:nvCxnSpPr>
            <p:cNvPr id="33" name="Straight Connector 32"/>
            <p:cNvCxnSpPr/>
            <p:nvPr/>
          </p:nvCxnSpPr>
          <p:spPr>
            <a:xfrm flipV="1">
              <a:off x="7128284" y="2060848"/>
              <a:ext cx="0" cy="140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92280" y="2132856"/>
              <a:ext cx="126014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762936" y="2124184"/>
              <a:ext cx="1387063" cy="369332"/>
            </a:xfrm>
            <a:prstGeom prst="rect">
              <a:avLst/>
            </a:prstGeom>
            <a:noFill/>
          </p:spPr>
          <p:txBody>
            <a:bodyPr wrap="square" rtlCol="0">
              <a:spAutoFit/>
            </a:bodyPr>
            <a:lstStyle/>
            <a:p>
              <a:r>
                <a:rPr lang="en-AU" dirty="0" smtClean="0">
                  <a:solidFill>
                    <a:prstClr val="black"/>
                  </a:solidFill>
                </a:rPr>
                <a:t>RR/OR ≤ 1 </a:t>
              </a:r>
              <a:endParaRPr lang="en-AU" dirty="0">
                <a:solidFill>
                  <a:prstClr val="black"/>
                </a:solidFill>
              </a:endParaRPr>
            </a:p>
          </p:txBody>
        </p:sp>
        <p:sp>
          <p:nvSpPr>
            <p:cNvPr id="36" name="TextBox 35"/>
            <p:cNvSpPr txBox="1"/>
            <p:nvPr/>
          </p:nvSpPr>
          <p:spPr>
            <a:xfrm>
              <a:off x="7327919" y="2124184"/>
              <a:ext cx="1137424" cy="369332"/>
            </a:xfrm>
            <a:prstGeom prst="rect">
              <a:avLst/>
            </a:prstGeom>
            <a:noFill/>
          </p:spPr>
          <p:txBody>
            <a:bodyPr wrap="square" rtlCol="0">
              <a:spAutoFit/>
            </a:bodyPr>
            <a:lstStyle/>
            <a:p>
              <a:r>
                <a:rPr lang="en-AU" dirty="0" smtClean="0">
                  <a:solidFill>
                    <a:prstClr val="black"/>
                  </a:solidFill>
                </a:rPr>
                <a:t>RR/OR ≥ 1 </a:t>
              </a:r>
              <a:endParaRPr lang="en-AU" dirty="0">
                <a:solidFill>
                  <a:prstClr val="black"/>
                </a:solidFill>
              </a:endParaRPr>
            </a:p>
          </p:txBody>
        </p:sp>
      </p:grpSp>
      <p:cxnSp>
        <p:nvCxnSpPr>
          <p:cNvPr id="40" name="Straight Connector 39"/>
          <p:cNvCxnSpPr/>
          <p:nvPr/>
        </p:nvCxnSpPr>
        <p:spPr>
          <a:xfrm>
            <a:off x="7680176" y="2515952"/>
            <a:ext cx="1656184"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256241" y="2384884"/>
            <a:ext cx="725835"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753928" y="2227920"/>
            <a:ext cx="1158497"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77918" y="4015172"/>
            <a:ext cx="938981"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884077" y="3884104"/>
            <a:ext cx="725835"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120337" y="3727140"/>
            <a:ext cx="689829"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450004" y="1723865"/>
            <a:ext cx="2474538" cy="307777"/>
          </a:xfrm>
          <a:prstGeom prst="rect">
            <a:avLst/>
          </a:prstGeom>
          <a:noFill/>
        </p:spPr>
        <p:txBody>
          <a:bodyPr wrap="square" rtlCol="0">
            <a:spAutoFit/>
          </a:bodyPr>
          <a:lstStyle/>
          <a:p>
            <a:pPr algn="ctr"/>
            <a:r>
              <a:rPr lang="en-AU" sz="1400" dirty="0">
                <a:solidFill>
                  <a:prstClr val="black"/>
                </a:solidFill>
              </a:rPr>
              <a:t>Not statistically significant:</a:t>
            </a:r>
          </a:p>
        </p:txBody>
      </p:sp>
      <p:sp>
        <p:nvSpPr>
          <p:cNvPr id="53" name="TextBox 52"/>
          <p:cNvSpPr txBox="1"/>
          <p:nvPr/>
        </p:nvSpPr>
        <p:spPr>
          <a:xfrm>
            <a:off x="7449863" y="3308041"/>
            <a:ext cx="2474538" cy="307777"/>
          </a:xfrm>
          <a:prstGeom prst="rect">
            <a:avLst/>
          </a:prstGeom>
          <a:noFill/>
        </p:spPr>
        <p:txBody>
          <a:bodyPr wrap="square" rtlCol="0">
            <a:spAutoFit/>
          </a:bodyPr>
          <a:lstStyle/>
          <a:p>
            <a:pPr algn="ctr"/>
            <a:r>
              <a:rPr lang="en-AU" sz="1400" dirty="0">
                <a:solidFill>
                  <a:prstClr val="black"/>
                </a:solidFill>
              </a:rPr>
              <a:t>Statistically significant:</a:t>
            </a:r>
          </a:p>
        </p:txBody>
      </p:sp>
      <p:sp>
        <p:nvSpPr>
          <p:cNvPr id="55" name="Rectangle 54"/>
          <p:cNvSpPr/>
          <p:nvPr/>
        </p:nvSpPr>
        <p:spPr>
          <a:xfrm>
            <a:off x="7355703" y="1628800"/>
            <a:ext cx="2810102" cy="1512168"/>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prstClr val="white"/>
              </a:solidFill>
            </a:endParaRPr>
          </a:p>
        </p:txBody>
      </p:sp>
      <p:sp>
        <p:nvSpPr>
          <p:cNvPr id="56" name="Rectangle 55"/>
          <p:cNvSpPr/>
          <p:nvPr/>
        </p:nvSpPr>
        <p:spPr>
          <a:xfrm>
            <a:off x="7355703" y="3259088"/>
            <a:ext cx="2810102" cy="1512168"/>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prstClr val="white"/>
              </a:solidFill>
            </a:endParaRPr>
          </a:p>
        </p:txBody>
      </p:sp>
    </p:spTree>
    <p:extLst>
      <p:ext uri="{BB962C8B-B14F-4D97-AF65-F5344CB8AC3E}">
        <p14:creationId xmlns:p14="http://schemas.microsoft.com/office/powerpoint/2010/main" val="259731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GB" sz="3600" smtClean="0"/>
              <a:t>Data</a:t>
            </a:r>
          </a:p>
        </p:txBody>
      </p:sp>
      <p:sp>
        <p:nvSpPr>
          <p:cNvPr id="33795" name="Content Placeholder 2"/>
          <p:cNvSpPr>
            <a:spLocks noGrp="1"/>
          </p:cNvSpPr>
          <p:nvPr>
            <p:ph idx="1"/>
          </p:nvPr>
        </p:nvSpPr>
        <p:spPr/>
        <p:txBody>
          <a:bodyPr/>
          <a:lstStyle/>
          <a:p>
            <a:pPr>
              <a:lnSpc>
                <a:spcPct val="200000"/>
              </a:lnSpc>
            </a:pPr>
            <a:r>
              <a:rPr lang="en-GB" sz="2400" smtClean="0"/>
              <a:t>We can think of the who, how and why question referring to </a:t>
            </a:r>
          </a:p>
          <a:p>
            <a:pPr lvl="1">
              <a:lnSpc>
                <a:spcPct val="200000"/>
              </a:lnSpc>
            </a:pPr>
            <a:r>
              <a:rPr lang="en-GB" smtClean="0">
                <a:solidFill>
                  <a:srgbClr val="FF0000"/>
                </a:solidFill>
              </a:rPr>
              <a:t>Pragmatics</a:t>
            </a:r>
            <a:r>
              <a:rPr lang="en-GB" smtClean="0"/>
              <a:t> of data collection</a:t>
            </a:r>
          </a:p>
          <a:p>
            <a:pPr marL="1200150" lvl="3" indent="-342900">
              <a:lnSpc>
                <a:spcPct val="200000"/>
              </a:lnSpc>
            </a:pPr>
            <a:r>
              <a:rPr lang="en-GB" sz="2400" smtClean="0"/>
              <a:t>is the study of language from the point of view of usage</a:t>
            </a:r>
          </a:p>
          <a:p>
            <a:pPr lvl="1">
              <a:lnSpc>
                <a:spcPct val="200000"/>
              </a:lnSpc>
            </a:pPr>
            <a:r>
              <a:rPr lang="en-GB" smtClean="0"/>
              <a:t>Where and what refer to data </a:t>
            </a:r>
            <a:r>
              <a:rPr lang="en-GB" smtClean="0">
                <a:solidFill>
                  <a:srgbClr val="FF0000"/>
                </a:solidFill>
              </a:rPr>
              <a:t>semantics</a:t>
            </a:r>
          </a:p>
          <a:p>
            <a:pPr lvl="2">
              <a:lnSpc>
                <a:spcPct val="200000"/>
              </a:lnSpc>
            </a:pPr>
            <a:r>
              <a:rPr lang="en-GB" smtClean="0"/>
              <a:t>study of meaning and is related to both </a:t>
            </a:r>
            <a:r>
              <a:rPr lang="en-GB" smtClean="0">
                <a:solidFill>
                  <a:srgbClr val="FF0000"/>
                </a:solidFill>
              </a:rPr>
              <a:t>philosophy</a:t>
            </a:r>
            <a:r>
              <a:rPr lang="en-GB" smtClean="0"/>
              <a:t> and </a:t>
            </a:r>
            <a:r>
              <a:rPr lang="en-GB" smtClean="0">
                <a:solidFill>
                  <a:srgbClr val="FF0000"/>
                </a:solidFill>
              </a:rPr>
              <a:t>logic</a:t>
            </a:r>
          </a:p>
          <a:p>
            <a:endParaRPr lang="en-GB" smtClean="0"/>
          </a:p>
        </p:txBody>
      </p:sp>
    </p:spTree>
    <p:extLst>
      <p:ext uri="{BB962C8B-B14F-4D97-AF65-F5344CB8AC3E}">
        <p14:creationId xmlns:p14="http://schemas.microsoft.com/office/powerpoint/2010/main" val="43727996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Choosing an effect size</a:t>
            </a:r>
            <a:endParaRPr lang="en-AU" dirty="0"/>
          </a:p>
        </p:txBody>
      </p:sp>
      <p:sp>
        <p:nvSpPr>
          <p:cNvPr id="3" name="Content Placeholder 2"/>
          <p:cNvSpPr>
            <a:spLocks noGrp="1"/>
          </p:cNvSpPr>
          <p:nvPr>
            <p:ph idx="1"/>
          </p:nvPr>
        </p:nvSpPr>
        <p:spPr>
          <a:xfrm>
            <a:off x="850900" y="1346199"/>
            <a:ext cx="9359900" cy="4807470"/>
          </a:xfrm>
        </p:spPr>
        <p:txBody>
          <a:bodyPr/>
          <a:lstStyle/>
          <a:p>
            <a:r>
              <a:rPr lang="en-AU" dirty="0" smtClean="0"/>
              <a:t>Relative or absolute?</a:t>
            </a:r>
          </a:p>
          <a:p>
            <a:r>
              <a:rPr lang="en-AU" dirty="0" smtClean="0"/>
              <a:t>Relative risk or odds ratio?</a:t>
            </a:r>
          </a:p>
          <a:p>
            <a:pPr marL="879300" lvl="1" indent="-514350">
              <a:buFont typeface="+mj-lt"/>
              <a:buAutoNum type="arabicPeriod"/>
            </a:pPr>
            <a:r>
              <a:rPr lang="en-AU" dirty="0"/>
              <a:t>The relative risk is easy to interpret</a:t>
            </a:r>
          </a:p>
          <a:p>
            <a:pPr marL="879300" lvl="1" indent="-514350">
              <a:buFont typeface="+mj-lt"/>
              <a:buAutoNum type="arabicPeriod"/>
            </a:pPr>
            <a:r>
              <a:rPr lang="en-AU" dirty="0"/>
              <a:t>Relative risk can be misleading</a:t>
            </a:r>
          </a:p>
          <a:p>
            <a:pPr marL="879300" lvl="1" indent="-514350">
              <a:buFont typeface="+mj-lt"/>
              <a:buAutoNum type="arabicPeriod"/>
            </a:pPr>
            <a:r>
              <a:rPr lang="en-AU" dirty="0"/>
              <a:t>Odds ratio has superior statistical properties</a:t>
            </a:r>
          </a:p>
          <a:p>
            <a:r>
              <a:rPr lang="en-AU" dirty="0" smtClean="0"/>
              <a:t>Reviewer decision</a:t>
            </a:r>
          </a:p>
          <a:p>
            <a:r>
              <a:rPr lang="en-AU" dirty="0" smtClean="0"/>
              <a:t>We recommend either of the below approaches:</a:t>
            </a:r>
          </a:p>
          <a:p>
            <a:pPr lvl="1"/>
            <a:r>
              <a:rPr lang="en-AU" dirty="0"/>
              <a:t>Odds ratio </a:t>
            </a:r>
          </a:p>
          <a:p>
            <a:pPr lvl="1"/>
            <a:r>
              <a:rPr lang="en-AU" dirty="0"/>
              <a:t>Relative risk </a:t>
            </a:r>
            <a:r>
              <a:rPr lang="en-AU" b="1" dirty="0"/>
              <a:t>and</a:t>
            </a:r>
            <a:r>
              <a:rPr lang="en-AU" dirty="0"/>
              <a:t> risk difference </a:t>
            </a:r>
          </a:p>
          <a:p>
            <a:pPr marL="0" indent="0">
              <a:buNone/>
            </a:pPr>
            <a:endParaRPr lang="en-AU" dirty="0" smtClean="0"/>
          </a:p>
        </p:txBody>
      </p:sp>
    </p:spTree>
    <p:extLst>
      <p:ext uri="{BB962C8B-B14F-4D97-AF65-F5344CB8AC3E}">
        <p14:creationId xmlns:p14="http://schemas.microsoft.com/office/powerpoint/2010/main" val="398211288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latin typeface="+mj-lt"/>
              </a:rPr>
              <a:t>Continuous data</a:t>
            </a:r>
            <a:endParaRPr lang="en-AU" dirty="0">
              <a:latin typeface="+mj-lt"/>
            </a:endParaRPr>
          </a:p>
        </p:txBody>
      </p:sp>
      <p:sp>
        <p:nvSpPr>
          <p:cNvPr id="3" name="Content Placeholder 2"/>
          <p:cNvSpPr>
            <a:spLocks noGrp="1"/>
          </p:cNvSpPr>
          <p:nvPr>
            <p:ph idx="1"/>
          </p:nvPr>
        </p:nvSpPr>
        <p:spPr>
          <a:xfrm>
            <a:off x="749300" y="1417639"/>
            <a:ext cx="9461500" cy="4492832"/>
          </a:xfrm>
        </p:spPr>
        <p:txBody>
          <a:bodyPr>
            <a:normAutofit/>
          </a:bodyPr>
          <a:lstStyle/>
          <a:p>
            <a:endParaRPr lang="en-US" sz="2400" dirty="0"/>
          </a:p>
          <a:p>
            <a:r>
              <a:rPr lang="en-US" sz="2400" dirty="0"/>
              <a:t>Continuous data are where an outcome is a value in a range</a:t>
            </a:r>
          </a:p>
          <a:p>
            <a:r>
              <a:rPr lang="en-US" sz="2400" dirty="0"/>
              <a:t>For example: weight, length of stay, blood pressure etc. </a:t>
            </a:r>
          </a:p>
          <a:p>
            <a:r>
              <a:rPr lang="en-US" sz="2400" dirty="0"/>
              <a:t>Typically measured as a mean ± standard deviation</a:t>
            </a:r>
          </a:p>
          <a:p>
            <a:endParaRPr lang="en-AU" sz="2400" dirty="0"/>
          </a:p>
          <a:p>
            <a:r>
              <a:rPr lang="en-AU" sz="2400" dirty="0"/>
              <a:t>The mean difference (or the difference in means) measures the absolute difference between the mean value of an outcome in two groups</a:t>
            </a:r>
            <a:endParaRPr lang="en-AU" dirty="0"/>
          </a:p>
          <a:p>
            <a:pPr marL="0" indent="0">
              <a:buNone/>
            </a:pPr>
            <a:endParaRPr lang="en-US" sz="2000" dirty="0"/>
          </a:p>
          <a:p>
            <a:pPr marL="0" indent="0">
              <a:buNone/>
            </a:pPr>
            <a:endParaRPr lang="en-AU" dirty="0"/>
          </a:p>
        </p:txBody>
      </p:sp>
    </p:spTree>
    <p:extLst>
      <p:ext uri="{BB962C8B-B14F-4D97-AF65-F5344CB8AC3E}">
        <p14:creationId xmlns:p14="http://schemas.microsoft.com/office/powerpoint/2010/main" val="137925073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000" dirty="0"/>
              <a:t>Weighted mean difference (MD)</a:t>
            </a:r>
          </a:p>
        </p:txBody>
      </p:sp>
      <p:sp>
        <p:nvSpPr>
          <p:cNvPr id="3" name="Content Placeholder 2"/>
          <p:cNvSpPr>
            <a:spLocks noGrp="1"/>
          </p:cNvSpPr>
          <p:nvPr>
            <p:ph idx="1"/>
          </p:nvPr>
        </p:nvSpPr>
        <p:spPr>
          <a:xfrm>
            <a:off x="1117601" y="1600200"/>
            <a:ext cx="8627534" cy="3490186"/>
          </a:xfrm>
        </p:spPr>
        <p:txBody>
          <a:bodyPr/>
          <a:lstStyle/>
          <a:p>
            <a:r>
              <a:rPr lang="en-US" sz="2600" dirty="0"/>
              <a:t>Weighted mean difference (MD) or difference of means is used for continuous outcomes </a:t>
            </a:r>
            <a:r>
              <a:rPr lang="en-AU" sz="2600" dirty="0"/>
              <a:t>if all studies included in meta-analysis measure the same outcome on the same measurement instrument</a:t>
            </a:r>
          </a:p>
          <a:p>
            <a:r>
              <a:rPr lang="en-AU" sz="2600" dirty="0"/>
              <a:t>The results are expressed in the natural (clinical) units used for the measurement instrument</a:t>
            </a:r>
            <a:endParaRPr lang="en-US" sz="2600" dirty="0"/>
          </a:p>
          <a:p>
            <a:pPr marL="0" indent="0">
              <a:buNone/>
            </a:pPr>
            <a:endParaRPr lang="en-AU" dirty="0"/>
          </a:p>
        </p:txBody>
      </p:sp>
    </p:spTree>
    <p:extLst>
      <p:ext uri="{BB962C8B-B14F-4D97-AF65-F5344CB8AC3E}">
        <p14:creationId xmlns:p14="http://schemas.microsoft.com/office/powerpoint/2010/main" val="93067362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dirty="0" smtClean="0">
                <a:latin typeface="+mj-lt"/>
              </a:rPr>
              <a:t>Standardized mean difference (SMD)</a:t>
            </a:r>
            <a:endParaRPr lang="en-AU" dirty="0">
              <a:latin typeface="+mj-lt"/>
            </a:endParaRPr>
          </a:p>
        </p:txBody>
      </p:sp>
      <p:sp>
        <p:nvSpPr>
          <p:cNvPr id="3" name="Content Placeholder 2"/>
          <p:cNvSpPr>
            <a:spLocks noGrp="1"/>
          </p:cNvSpPr>
          <p:nvPr>
            <p:ph idx="1"/>
          </p:nvPr>
        </p:nvSpPr>
        <p:spPr>
          <a:xfrm>
            <a:off x="609600" y="1879600"/>
            <a:ext cx="9398000" cy="4071494"/>
          </a:xfrm>
        </p:spPr>
        <p:txBody>
          <a:bodyPr>
            <a:normAutofit/>
          </a:bodyPr>
          <a:lstStyle/>
          <a:p>
            <a:r>
              <a:rPr lang="en-US" dirty="0"/>
              <a:t>The standardized mean difference (SMD)</a:t>
            </a:r>
            <a:r>
              <a:rPr lang="en-AU" dirty="0"/>
              <a:t> is used for continuous outcomes if studies included in meta-analysis measured the same outcome but on different measurement instruments</a:t>
            </a:r>
          </a:p>
          <a:p>
            <a:r>
              <a:rPr lang="en-AU" dirty="0"/>
              <a:t>The results are expressed in units of standard deviation</a:t>
            </a:r>
          </a:p>
        </p:txBody>
      </p:sp>
    </p:spTree>
    <p:extLst>
      <p:ext uri="{BB962C8B-B14F-4D97-AF65-F5344CB8AC3E}">
        <p14:creationId xmlns:p14="http://schemas.microsoft.com/office/powerpoint/2010/main" val="86614441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latin typeface="+mj-lt"/>
              </a:rPr>
              <a:t>WMD and SMD</a:t>
            </a:r>
            <a:endParaRPr lang="en-AU" dirty="0">
              <a:latin typeface="+mj-lt"/>
            </a:endParaRPr>
          </a:p>
        </p:txBody>
      </p:sp>
      <p:sp>
        <p:nvSpPr>
          <p:cNvPr id="3" name="Content Placeholder 2"/>
          <p:cNvSpPr>
            <a:spLocks noGrp="1"/>
          </p:cNvSpPr>
          <p:nvPr>
            <p:ph idx="1"/>
          </p:nvPr>
        </p:nvSpPr>
        <p:spPr>
          <a:xfrm>
            <a:off x="952500" y="1600200"/>
            <a:ext cx="9258300" cy="4610493"/>
          </a:xfrm>
        </p:spPr>
        <p:txBody>
          <a:bodyPr/>
          <a:lstStyle/>
          <a:p>
            <a:r>
              <a:rPr lang="en-AU" sz="2600" dirty="0"/>
              <a:t>Both WMD and SMD are absolute types of effect sizes</a:t>
            </a:r>
          </a:p>
          <a:p>
            <a:r>
              <a:rPr lang="en-AU" sz="2600" dirty="0"/>
              <a:t>Minimum possible value for both WMD and SMD is minus infinity</a:t>
            </a:r>
          </a:p>
          <a:p>
            <a:r>
              <a:rPr lang="en-AU" sz="2600" dirty="0"/>
              <a:t>Maximum possible value for both WMD and SMD is plus infinity</a:t>
            </a:r>
          </a:p>
          <a:p>
            <a:r>
              <a:rPr lang="en-AU" sz="2600" dirty="0"/>
              <a:t>A value of zero for both WMD and SMD indicates no difference between compared groups</a:t>
            </a:r>
          </a:p>
          <a:p>
            <a:endParaRPr lang="en-AU" sz="2400" dirty="0"/>
          </a:p>
          <a:p>
            <a:endParaRPr lang="en-AU" sz="2400" dirty="0"/>
          </a:p>
          <a:p>
            <a:endParaRPr lang="en-AU" dirty="0"/>
          </a:p>
        </p:txBody>
      </p:sp>
    </p:spTree>
    <p:extLst>
      <p:ext uri="{BB962C8B-B14F-4D97-AF65-F5344CB8AC3E}">
        <p14:creationId xmlns:p14="http://schemas.microsoft.com/office/powerpoint/2010/main" val="313499426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GB" altLang="en-US" sz="3600" b="1" smtClean="0"/>
              <a:t>Limitation and Mitigation Strategy </a:t>
            </a:r>
            <a:endParaRPr lang="en-GB" altLang="en-US" sz="3600" smtClean="0"/>
          </a:p>
        </p:txBody>
      </p:sp>
      <p:sp>
        <p:nvSpPr>
          <p:cNvPr id="3" name="Content Placeholder 2"/>
          <p:cNvSpPr>
            <a:spLocks noGrp="1"/>
          </p:cNvSpPr>
          <p:nvPr>
            <p:ph idx="1"/>
          </p:nvPr>
        </p:nvSpPr>
        <p:spPr/>
        <p:txBody>
          <a:bodyPr/>
          <a:lstStyle/>
          <a:p>
            <a:pPr>
              <a:lnSpc>
                <a:spcPct val="150000"/>
              </a:lnSpc>
              <a:defRPr/>
            </a:pPr>
            <a:r>
              <a:rPr lang="en-GB" sz="2400" dirty="0" smtClean="0"/>
              <a:t>Strength </a:t>
            </a:r>
            <a:endParaRPr lang="en-GB" sz="2400" dirty="0"/>
          </a:p>
          <a:p>
            <a:pPr>
              <a:lnSpc>
                <a:spcPct val="150000"/>
              </a:lnSpc>
              <a:defRPr/>
            </a:pPr>
            <a:r>
              <a:rPr lang="en-GB" sz="2400" dirty="0" smtClean="0"/>
              <a:t>Limitation </a:t>
            </a:r>
            <a:endParaRPr lang="en-GB" sz="2400" dirty="0"/>
          </a:p>
          <a:p>
            <a:pPr>
              <a:lnSpc>
                <a:spcPct val="150000"/>
              </a:lnSpc>
              <a:defRPr/>
            </a:pPr>
            <a:r>
              <a:rPr lang="en-GB" sz="2400" dirty="0" smtClean="0"/>
              <a:t>Strategies </a:t>
            </a:r>
            <a:r>
              <a:rPr lang="en-GB" sz="2400" dirty="0"/>
              <a:t>to overcome the limitation </a:t>
            </a:r>
          </a:p>
          <a:p>
            <a:pPr>
              <a:lnSpc>
                <a:spcPct val="150000"/>
              </a:lnSpc>
              <a:defRPr/>
            </a:pPr>
            <a:r>
              <a:rPr lang="en-GB" sz="2400" dirty="0"/>
              <a:t>Conclusion and other information 	</a:t>
            </a:r>
          </a:p>
          <a:p>
            <a:pPr>
              <a:lnSpc>
                <a:spcPct val="150000"/>
              </a:lnSpc>
              <a:defRPr/>
            </a:pPr>
            <a:r>
              <a:rPr lang="en-GB" sz="2400" dirty="0" smtClean="0"/>
              <a:t>Key </a:t>
            </a:r>
            <a:r>
              <a:rPr lang="en-GB" sz="2400" dirty="0"/>
              <a:t>conclusions of study authors </a:t>
            </a:r>
          </a:p>
          <a:p>
            <a:pPr marL="0" indent="0">
              <a:buFont typeface="Wingdings" panose="05000000000000000000" pitchFamily="2" charset="2"/>
              <a:buNone/>
              <a:defRPr/>
            </a:pPr>
            <a:r>
              <a:rPr lang="en-GB" dirty="0"/>
              <a:t>	</a:t>
            </a:r>
          </a:p>
          <a:p>
            <a:pPr>
              <a:defRPr/>
            </a:pPr>
            <a:endParaRPr lang="en-GB" dirty="0"/>
          </a:p>
          <a:p>
            <a:pPr marL="0" indent="0">
              <a:buFont typeface="Wingdings" panose="05000000000000000000" pitchFamily="2" charset="2"/>
              <a:buNone/>
              <a:defRPr/>
            </a:pPr>
            <a:r>
              <a:rPr lang="en-GB" dirty="0"/>
              <a:t>	</a:t>
            </a:r>
          </a:p>
          <a:p>
            <a:pPr>
              <a:defRPr/>
            </a:pPr>
            <a:endParaRPr lang="en-GB"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2097089" y="150813"/>
            <a:ext cx="7997825" cy="838200"/>
          </a:xfrm>
          <a:prstGeom prst="rect">
            <a:avLst/>
          </a:prstGeom>
          <a:noFill/>
          <a:ln w="9525">
            <a:noFill/>
            <a:round/>
            <a:headEnd/>
            <a:tailEnd/>
          </a:ln>
        </p:spPr>
        <p:txBody>
          <a:bodyPr lIns="0" tIns="0" rIns="0" bIns="0" anchor="b"/>
          <a:lstStyle/>
          <a:p>
            <a:pPr eaLnBrk="1" hangingPunct="1">
              <a:lnSpc>
                <a:spcPct val="90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3200" b="1" dirty="0">
              <a:solidFill>
                <a:srgbClr val="FFFFFF"/>
              </a:solidFill>
              <a:effectLst>
                <a:outerShdw blurRad="38100" dist="38100" dir="2700000" algn="tl">
                  <a:srgbClr val="000000">
                    <a:alpha val="43137"/>
                  </a:srgbClr>
                </a:outerShdw>
              </a:effectLst>
              <a:latin typeface="Trebuchet MS" pitchFamily="32" charset="0"/>
              <a:cs typeface="Lucida Sans Unicode" charset="0"/>
            </a:endParaRPr>
          </a:p>
        </p:txBody>
      </p:sp>
      <p:sp>
        <p:nvSpPr>
          <p:cNvPr id="64515" name="Text Box 2"/>
          <p:cNvSpPr txBox="1">
            <a:spLocks noChangeArrowheads="1"/>
          </p:cNvSpPr>
          <p:nvPr/>
        </p:nvSpPr>
        <p:spPr bwMode="auto">
          <a:xfrm>
            <a:off x="2286000" y="1219200"/>
            <a:ext cx="75628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8925" indent="-288925">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MS PGothic" panose="020B0600070205080204" pitchFamily="34" charset="-128"/>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MS PGothic" panose="020B0600070205080204" pitchFamily="34" charset="-128"/>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MS PGothic" panose="020B0600070205080204" pitchFamily="34" charset="-128"/>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MS PGothic" panose="020B0600070205080204" pitchFamily="34" charset="-128"/>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MS PGothic" panose="020B0600070205080204" pitchFamily="34" charset="-128"/>
              </a:defRPr>
            </a:lvl9pPr>
          </a:lstStyle>
          <a:p>
            <a:pPr eaLnBrk="1" hangingPunct="1">
              <a:spcBef>
                <a:spcPts val="1200"/>
              </a:spcBef>
              <a:buClr>
                <a:srgbClr val="DFB20F"/>
              </a:buClr>
              <a:buSzPct val="85000"/>
            </a:pPr>
            <a:endParaRPr lang="en-US" altLang="en-US">
              <a:solidFill>
                <a:srgbClr val="FFFFFF"/>
              </a:solidFill>
              <a:latin typeface="Trebuchet MS" panose="020B0603020202020204" pitchFamily="34" charset="0"/>
            </a:endParaRPr>
          </a:p>
        </p:txBody>
      </p:sp>
      <p:sp>
        <p:nvSpPr>
          <p:cNvPr id="64516" name="Content Placeholder 4"/>
          <p:cNvSpPr>
            <a:spLocks noGrp="1"/>
          </p:cNvSpPr>
          <p:nvPr>
            <p:ph idx="1"/>
          </p:nvPr>
        </p:nvSpPr>
        <p:spPr bwMode="auto">
          <a:xfrm>
            <a:off x="932873" y="1647825"/>
            <a:ext cx="9277927" cy="447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tLang="en-US" dirty="0" smtClean="0"/>
              <a:t>Problems in data reporting</a:t>
            </a:r>
          </a:p>
          <a:p>
            <a:pPr eaLnBrk="1" hangingPunct="1"/>
            <a:r>
              <a:rPr lang="en-US" altLang="en-US" dirty="0" smtClean="0"/>
              <a:t>Inconsistencies in published papers </a:t>
            </a:r>
          </a:p>
          <a:p>
            <a:pPr eaLnBrk="1" hangingPunct="1"/>
            <a:r>
              <a:rPr lang="en-US" altLang="en-US" dirty="0" smtClean="0"/>
              <a:t>Data reported in graphs</a:t>
            </a:r>
          </a:p>
        </p:txBody>
      </p:sp>
      <p:sp>
        <p:nvSpPr>
          <p:cNvPr id="64517" name="Title 5"/>
          <p:cNvSpPr>
            <a:spLocks noGrp="1"/>
          </p:cNvSpPr>
          <p:nvPr>
            <p:ph type="title"/>
          </p:nvPr>
        </p:nvSpPr>
        <p:spPr/>
        <p:txBody>
          <a:bodyPr/>
          <a:lstStyle/>
          <a:p>
            <a:pPr eaLnBrk="1" hangingPunct="1"/>
            <a:r>
              <a:rPr lang="en-US" altLang="en-US" smtClean="0"/>
              <a:t>Challenges in Data Extraction </a:t>
            </a:r>
          </a:p>
        </p:txBody>
      </p:sp>
    </p:spTree>
    <p:extLst>
      <p:ext uri="{BB962C8B-B14F-4D97-AF65-F5344CB8AC3E}">
        <p14:creationId xmlns:p14="http://schemas.microsoft.com/office/powerpoint/2010/main" val="30184131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a:xfrm>
            <a:off x="838200" y="365125"/>
            <a:ext cx="10515600" cy="1006475"/>
          </a:xfrm>
        </p:spPr>
        <p:txBody>
          <a:bodyPr/>
          <a:lstStyle/>
          <a:p>
            <a:pPr eaLnBrk="1" hangingPunct="1"/>
            <a:r>
              <a:rPr lang="en-AU" altLang="en-US" sz="3600" smtClean="0">
                <a:solidFill>
                  <a:srgbClr val="FF0000"/>
                </a:solidFill>
              </a:rPr>
              <a:t>Activity 7</a:t>
            </a:r>
            <a:endParaRPr lang="en-AU" altLang="en-US" sz="3600" i="1" smtClean="0">
              <a:solidFill>
                <a:srgbClr val="FF0000"/>
              </a:solidFill>
            </a:endParaRPr>
          </a:p>
        </p:txBody>
      </p:sp>
      <p:sp>
        <p:nvSpPr>
          <p:cNvPr id="138243" name="Content Placeholder 2"/>
          <p:cNvSpPr>
            <a:spLocks noGrp="1"/>
          </p:cNvSpPr>
          <p:nvPr>
            <p:ph idx="1"/>
          </p:nvPr>
        </p:nvSpPr>
        <p:spPr>
          <a:xfrm>
            <a:off x="595313" y="1600200"/>
            <a:ext cx="10248900" cy="3414713"/>
          </a:xfrm>
        </p:spPr>
        <p:txBody>
          <a:bodyPr/>
          <a:lstStyle/>
          <a:p>
            <a:pPr eaLnBrk="1" hangingPunct="1">
              <a:lnSpc>
                <a:spcPct val="150000"/>
              </a:lnSpc>
            </a:pPr>
            <a:r>
              <a:rPr lang="en-AU" altLang="en-US" sz="2400" smtClean="0"/>
              <a:t>Develop data extraction tool</a:t>
            </a:r>
          </a:p>
          <a:p>
            <a:pPr eaLnBrk="1" hangingPunct="1">
              <a:lnSpc>
                <a:spcPct val="150000"/>
              </a:lnSpc>
            </a:pPr>
            <a:r>
              <a:rPr lang="en-AU" altLang="en-US" sz="2400" smtClean="0"/>
              <a:t>Extract data from critical appraised articles </a:t>
            </a:r>
          </a:p>
          <a:p>
            <a:pPr eaLnBrk="1" hangingPunct="1">
              <a:lnSpc>
                <a:spcPct val="150000"/>
              </a:lnSpc>
            </a:pPr>
            <a:r>
              <a:rPr lang="en-AU" altLang="en-US" sz="2400" smtClean="0"/>
              <a:t>Enter the data using Excel spreadsheet </a:t>
            </a:r>
          </a:p>
          <a:p>
            <a:pPr eaLnBrk="1" hangingPunct="1">
              <a:lnSpc>
                <a:spcPct val="150000"/>
              </a:lnSpc>
            </a:pPr>
            <a:r>
              <a:rPr lang="en-AU" altLang="en-US" sz="2400" smtClean="0"/>
              <a:t>Compare your result with your colleague </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3"/>
          <p:cNvSpPr>
            <a:spLocks noGrp="1"/>
          </p:cNvSpPr>
          <p:nvPr>
            <p:ph type="ctrTitle"/>
          </p:nvPr>
        </p:nvSpPr>
        <p:spPr>
          <a:xfrm>
            <a:off x="914400" y="685800"/>
            <a:ext cx="5756275" cy="2100263"/>
          </a:xfrm>
        </p:spPr>
        <p:txBody>
          <a:bodyPr/>
          <a:lstStyle/>
          <a:p>
            <a:r>
              <a:rPr lang="en-GB" altLang="en-US" smtClean="0"/>
              <a:t>Data synthesis </a:t>
            </a:r>
          </a:p>
        </p:txBody>
      </p:sp>
      <p:sp>
        <p:nvSpPr>
          <p:cNvPr id="154627" name="Subtitle 4"/>
          <p:cNvSpPr>
            <a:spLocks noGrp="1"/>
          </p:cNvSpPr>
          <p:nvPr>
            <p:ph type="subTitle" idx="1"/>
          </p:nvPr>
        </p:nvSpPr>
        <p:spPr>
          <a:xfrm>
            <a:off x="1408113" y="3135313"/>
            <a:ext cx="8955087" cy="2840037"/>
          </a:xfrm>
        </p:spPr>
        <p:txBody>
          <a:bodyPr/>
          <a:lstStyle/>
          <a:p>
            <a:pPr marL="514350" indent="-514350" algn="l">
              <a:buFont typeface="+mj-lt"/>
              <a:buAutoNum type="arabicPeriod"/>
              <a:defRPr/>
            </a:pPr>
            <a:r>
              <a:rPr lang="en-AU" altLang="en-US" dirty="0" smtClean="0">
                <a:solidFill>
                  <a:schemeClr val="tx1">
                    <a:lumMod val="85000"/>
                    <a:lumOff val="15000"/>
                  </a:schemeClr>
                </a:solidFill>
              </a:rPr>
              <a:t>Qualitative Synthesis</a:t>
            </a:r>
          </a:p>
          <a:p>
            <a:pPr marL="1200150" lvl="1" indent="-457200">
              <a:defRPr/>
            </a:pPr>
            <a:r>
              <a:rPr lang="en-AU" altLang="en-US" sz="2800" dirty="0" smtClean="0">
                <a:solidFill>
                  <a:schemeClr val="tx1">
                    <a:lumMod val="85000"/>
                    <a:lumOff val="15000"/>
                  </a:schemeClr>
                </a:solidFill>
              </a:rPr>
              <a:t>Systematic review   </a:t>
            </a:r>
            <a:r>
              <a:rPr lang="en-AU" altLang="en-US" dirty="0" smtClean="0">
                <a:solidFill>
                  <a:srgbClr val="0000FF"/>
                </a:solidFill>
              </a:rPr>
              <a:t/>
            </a:r>
            <a:br>
              <a:rPr lang="en-AU" altLang="en-US" dirty="0" smtClean="0">
                <a:solidFill>
                  <a:srgbClr val="0000FF"/>
                </a:solidFill>
              </a:rPr>
            </a:br>
            <a:endParaRPr lang="en-AU" altLang="en-US" dirty="0" smtClean="0">
              <a:solidFill>
                <a:srgbClr val="0000FF"/>
              </a:solidFill>
            </a:endParaRPr>
          </a:p>
          <a:p>
            <a:pPr marL="514350" indent="-514350" algn="l">
              <a:buFont typeface="+mj-lt"/>
              <a:buAutoNum type="arabicPeriod"/>
              <a:defRPr/>
            </a:pPr>
            <a:r>
              <a:rPr lang="en-AU" altLang="en-US" dirty="0" smtClean="0">
                <a:solidFill>
                  <a:schemeClr val="tx1">
                    <a:lumMod val="85000"/>
                    <a:lumOff val="15000"/>
                  </a:schemeClr>
                </a:solidFill>
              </a:rPr>
              <a:t>Quantitative synthesis </a:t>
            </a:r>
          </a:p>
          <a:p>
            <a:pPr marL="1200150" lvl="1" indent="-457200">
              <a:defRPr/>
            </a:pPr>
            <a:r>
              <a:rPr lang="en-AU" sz="2800" dirty="0" smtClean="0">
                <a:solidFill>
                  <a:schemeClr val="tx1">
                    <a:lumMod val="85000"/>
                    <a:lumOff val="15000"/>
                  </a:schemeClr>
                </a:solidFill>
              </a:rPr>
              <a:t>Meta analysis </a:t>
            </a:r>
            <a:endParaRPr lang="en-GB" sz="2800" dirty="0" smtClean="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lstStyle/>
          <a:p>
            <a:pPr eaLnBrk="1" hangingPunct="1"/>
            <a:r>
              <a:rPr lang="en-AU" altLang="en-US" smtClean="0"/>
              <a:t>Data Synthesis </a:t>
            </a:r>
          </a:p>
        </p:txBody>
      </p:sp>
      <p:sp>
        <p:nvSpPr>
          <p:cNvPr id="3" name="Content Placeholder 2"/>
          <p:cNvSpPr>
            <a:spLocks noGrp="1"/>
          </p:cNvSpPr>
          <p:nvPr>
            <p:ph idx="1"/>
          </p:nvPr>
        </p:nvSpPr>
        <p:spPr>
          <a:xfrm>
            <a:off x="609600" y="1481138"/>
            <a:ext cx="8966200" cy="5529262"/>
          </a:xfrm>
        </p:spPr>
        <p:txBody>
          <a:bodyPr/>
          <a:lstStyle/>
          <a:p>
            <a:pPr eaLnBrk="1" hangingPunct="1">
              <a:defRPr/>
            </a:pPr>
            <a:r>
              <a:rPr lang="en-AU" sz="2400" dirty="0" smtClean="0"/>
              <a:t>Approaches to synthesis</a:t>
            </a:r>
            <a:endParaRPr lang="en-US" sz="2400" dirty="0" smtClean="0"/>
          </a:p>
          <a:p>
            <a:pPr lvl="1" eaLnBrk="1" hangingPunct="1">
              <a:defRPr/>
            </a:pPr>
            <a:r>
              <a:rPr lang="en-US" sz="2000" dirty="0"/>
              <a:t>Narrative</a:t>
            </a:r>
            <a:endParaRPr lang="en-AU" sz="2000" dirty="0"/>
          </a:p>
          <a:p>
            <a:pPr lvl="1" eaLnBrk="1" hangingPunct="1">
              <a:defRPr/>
            </a:pPr>
            <a:r>
              <a:rPr lang="en-US" sz="2000" dirty="0"/>
              <a:t>Meta-analysis</a:t>
            </a:r>
            <a:endParaRPr lang="en-AU" sz="2000" dirty="0"/>
          </a:p>
          <a:p>
            <a:pPr lvl="1" eaLnBrk="1" hangingPunct="1">
              <a:defRPr/>
            </a:pPr>
            <a:r>
              <a:rPr lang="en-US" sz="2000" dirty="0"/>
              <a:t>Graphical</a:t>
            </a:r>
            <a:endParaRPr lang="en-AU" sz="2000" dirty="0"/>
          </a:p>
          <a:p>
            <a:pPr lvl="1" eaLnBrk="1" hangingPunct="1">
              <a:defRPr/>
            </a:pPr>
            <a:r>
              <a:rPr lang="en-US" sz="2000" dirty="0"/>
              <a:t>Tabular</a:t>
            </a:r>
          </a:p>
          <a:p>
            <a:pPr eaLnBrk="1" hangingPunct="1">
              <a:defRPr/>
            </a:pPr>
            <a:r>
              <a:rPr lang="en-AU" sz="2400" dirty="0" smtClean="0"/>
              <a:t>All systematic reviews must include a narrative synthesis</a:t>
            </a:r>
          </a:p>
          <a:p>
            <a:pPr eaLnBrk="1" hangingPunct="1">
              <a:defRPr/>
            </a:pPr>
            <a:r>
              <a:rPr lang="en-AU" sz="2400" dirty="0"/>
              <a:t>Essential Requirements:</a:t>
            </a:r>
          </a:p>
          <a:p>
            <a:pPr marL="857250" lvl="1" indent="-457200" eaLnBrk="1" hangingPunct="1">
              <a:defRPr/>
            </a:pPr>
            <a:r>
              <a:rPr lang="en-AU" sz="2000" dirty="0"/>
              <a:t>Description of the search and study inclusion process</a:t>
            </a:r>
          </a:p>
          <a:p>
            <a:pPr marL="857250" lvl="1" indent="-457200" eaLnBrk="1" hangingPunct="1">
              <a:defRPr/>
            </a:pPr>
            <a:r>
              <a:rPr lang="en-AU" sz="2000" dirty="0"/>
              <a:t>Descriptive summary of the included studies</a:t>
            </a:r>
          </a:p>
          <a:p>
            <a:pPr marL="857250" lvl="1" indent="-457200" eaLnBrk="1" hangingPunct="1">
              <a:defRPr/>
            </a:pPr>
            <a:r>
              <a:rPr lang="en-AU" sz="2000" dirty="0"/>
              <a:t>Indication of study quality</a:t>
            </a:r>
          </a:p>
          <a:p>
            <a:pPr marL="857250" lvl="1" indent="-457200" eaLnBrk="1" hangingPunct="1">
              <a:defRPr/>
            </a:pPr>
            <a:r>
              <a:rPr lang="en-AU" sz="2000" dirty="0"/>
              <a:t>Findings of the review</a:t>
            </a:r>
          </a:p>
          <a:p>
            <a:pPr eaLnBrk="1" hangingPunct="1">
              <a:defRPr/>
            </a:pPr>
            <a:endParaRPr lang="en-AU" sz="2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GB" smtClean="0"/>
              <a:t>Models</a:t>
            </a:r>
          </a:p>
        </p:txBody>
      </p:sp>
      <p:sp>
        <p:nvSpPr>
          <p:cNvPr id="34819" name="Content Placeholder 2"/>
          <p:cNvSpPr>
            <a:spLocks noGrp="1"/>
          </p:cNvSpPr>
          <p:nvPr>
            <p:ph idx="1"/>
          </p:nvPr>
        </p:nvSpPr>
        <p:spPr>
          <a:xfrm>
            <a:off x="609600" y="1555750"/>
            <a:ext cx="10972800" cy="5302250"/>
          </a:xfrm>
        </p:spPr>
        <p:txBody>
          <a:bodyPr/>
          <a:lstStyle/>
          <a:p>
            <a:r>
              <a:rPr lang="en-GB" sz="2400" smtClean="0"/>
              <a:t>Statistics includes the process of finding out about patterns in the real world using data</a:t>
            </a:r>
          </a:p>
          <a:p>
            <a:endParaRPr lang="en-GB" sz="1100" smtClean="0"/>
          </a:p>
          <a:p>
            <a:r>
              <a:rPr lang="en-GB" sz="2400" smtClean="0"/>
              <a:t>When solving statistical problems it is often helpful to make models of real world situations based on;</a:t>
            </a:r>
          </a:p>
          <a:p>
            <a:pPr lvl="1"/>
            <a:r>
              <a:rPr lang="en-GB" sz="2000" smtClean="0">
                <a:solidFill>
                  <a:srgbClr val="0000FF"/>
                </a:solidFill>
              </a:rPr>
              <a:t> </a:t>
            </a:r>
            <a:r>
              <a:rPr lang="en-GB" smtClean="0">
                <a:solidFill>
                  <a:srgbClr val="0000FF"/>
                </a:solidFill>
              </a:rPr>
              <a:t>Observed data</a:t>
            </a:r>
          </a:p>
          <a:p>
            <a:pPr lvl="1"/>
            <a:r>
              <a:rPr lang="en-GB" smtClean="0">
                <a:solidFill>
                  <a:srgbClr val="0000FF"/>
                </a:solidFill>
              </a:rPr>
              <a:t>Assumptions about the context, and </a:t>
            </a:r>
          </a:p>
          <a:p>
            <a:pPr lvl="1"/>
            <a:r>
              <a:rPr lang="en-GB" smtClean="0">
                <a:solidFill>
                  <a:srgbClr val="0000FF"/>
                </a:solidFill>
              </a:rPr>
              <a:t>Theoretical probability</a:t>
            </a:r>
          </a:p>
          <a:p>
            <a:endParaRPr lang="en-GB" sz="1100" smtClean="0"/>
          </a:p>
          <a:p>
            <a:r>
              <a:rPr lang="en-GB" sz="2400" smtClean="0"/>
              <a:t>The model can then be used to make predictions, test assumptions, and solve problems</a:t>
            </a:r>
          </a:p>
          <a:p>
            <a:endParaRPr lang="en-GB" sz="1600" smtClean="0"/>
          </a:p>
        </p:txBody>
      </p:sp>
    </p:spTree>
    <p:extLst>
      <p:ext uri="{BB962C8B-B14F-4D97-AF65-F5344CB8AC3E}">
        <p14:creationId xmlns:p14="http://schemas.microsoft.com/office/powerpoint/2010/main" val="395326706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3" y="838200"/>
            <a:ext cx="10479087" cy="657225"/>
          </a:xfrm>
        </p:spPr>
        <p:txBody>
          <a:bodyPr>
            <a:noAutofit/>
          </a:bodyPr>
          <a:lstStyle/>
          <a:p>
            <a:pPr>
              <a:defRPr/>
            </a:pPr>
            <a:r>
              <a:rPr lang="en-GB" dirty="0" smtClean="0">
                <a:solidFill>
                  <a:schemeClr val="tx2">
                    <a:lumMod val="75000"/>
                  </a:schemeClr>
                </a:solidFill>
              </a:rPr>
              <a:t/>
            </a:r>
            <a:br>
              <a:rPr lang="en-GB" dirty="0" smtClean="0">
                <a:solidFill>
                  <a:schemeClr val="tx2">
                    <a:lumMod val="75000"/>
                  </a:schemeClr>
                </a:solidFill>
              </a:rPr>
            </a:br>
            <a:r>
              <a:rPr lang="en-GB" sz="3600" b="1" dirty="0" smtClean="0">
                <a:solidFill>
                  <a:schemeClr val="tx2">
                    <a:lumMod val="75000"/>
                  </a:schemeClr>
                </a:solidFill>
              </a:rPr>
              <a:t>The </a:t>
            </a:r>
            <a:r>
              <a:rPr lang="en-GB" sz="3600" b="1" dirty="0">
                <a:solidFill>
                  <a:schemeClr val="tx2">
                    <a:lumMod val="75000"/>
                  </a:schemeClr>
                </a:solidFill>
              </a:rPr>
              <a:t>synthesis </a:t>
            </a:r>
            <a:endParaRPr lang="en-GB" dirty="0">
              <a:solidFill>
                <a:schemeClr val="tx2">
                  <a:lumMod val="75000"/>
                </a:schemeClr>
              </a:solidFill>
            </a:endParaRPr>
          </a:p>
        </p:txBody>
      </p:sp>
      <p:sp>
        <p:nvSpPr>
          <p:cNvPr id="3" name="Subtitle 2"/>
          <p:cNvSpPr>
            <a:spLocks noGrp="1"/>
          </p:cNvSpPr>
          <p:nvPr>
            <p:ph type="subTitle" idx="1"/>
          </p:nvPr>
        </p:nvSpPr>
        <p:spPr>
          <a:xfrm>
            <a:off x="609600" y="1495425"/>
            <a:ext cx="10972800" cy="4376738"/>
          </a:xfrm>
        </p:spPr>
        <p:txBody>
          <a:bodyPr>
            <a:normAutofit lnSpcReduction="10000"/>
          </a:bodyPr>
          <a:lstStyle/>
          <a:p>
            <a:pPr marL="342900" indent="-342900" algn="l">
              <a:buFont typeface="Arial" panose="020B0604020202020204" pitchFamily="34" charset="0"/>
              <a:buChar char="•"/>
              <a:defRPr/>
            </a:pPr>
            <a:r>
              <a:rPr lang="en-GB" sz="2400" dirty="0" smtClean="0"/>
              <a:t>The </a:t>
            </a:r>
            <a:r>
              <a:rPr lang="en-GB" sz="2400" dirty="0"/>
              <a:t>key element of a systematic review is the synthesis</a:t>
            </a:r>
            <a:r>
              <a:rPr lang="en-GB" sz="2400" dirty="0" smtClean="0"/>
              <a:t>:</a:t>
            </a:r>
          </a:p>
          <a:p>
            <a:pPr marL="914400" lvl="1" indent="-457200" algn="l">
              <a:lnSpc>
                <a:spcPct val="150000"/>
              </a:lnSpc>
              <a:buFont typeface="Wingdings" panose="05000000000000000000" pitchFamily="2" charset="2"/>
              <a:buChar char="§"/>
              <a:defRPr/>
            </a:pPr>
            <a:r>
              <a:rPr lang="en-GB" dirty="0" smtClean="0">
                <a:solidFill>
                  <a:schemeClr val="tx1"/>
                </a:solidFill>
              </a:rPr>
              <a:t>Brings </a:t>
            </a:r>
            <a:r>
              <a:rPr lang="en-GB" dirty="0">
                <a:solidFill>
                  <a:schemeClr val="tx1"/>
                </a:solidFill>
              </a:rPr>
              <a:t>together the </a:t>
            </a:r>
            <a:r>
              <a:rPr lang="en-GB" dirty="0" smtClean="0">
                <a:solidFill>
                  <a:schemeClr val="tx1"/>
                </a:solidFill>
              </a:rPr>
              <a:t>findings </a:t>
            </a:r>
            <a:r>
              <a:rPr lang="en-GB" dirty="0">
                <a:solidFill>
                  <a:schemeClr val="tx1"/>
                </a:solidFill>
              </a:rPr>
              <a:t>from the set of included studies in order to draw conclusions based on the body of </a:t>
            </a:r>
            <a:r>
              <a:rPr lang="en-GB" dirty="0" smtClean="0">
                <a:solidFill>
                  <a:schemeClr val="tx1"/>
                </a:solidFill>
              </a:rPr>
              <a:t>evidence</a:t>
            </a:r>
          </a:p>
          <a:p>
            <a:pPr marL="914400" lvl="1" indent="-457200" algn="l">
              <a:lnSpc>
                <a:spcPct val="150000"/>
              </a:lnSpc>
              <a:buFont typeface="Wingdings" panose="05000000000000000000" pitchFamily="2" charset="2"/>
              <a:buChar char="§"/>
              <a:defRPr/>
            </a:pPr>
            <a:r>
              <a:rPr lang="en-GB" dirty="0" smtClean="0">
                <a:solidFill>
                  <a:schemeClr val="tx1"/>
                </a:solidFill>
              </a:rPr>
              <a:t>Two </a:t>
            </a:r>
            <a:r>
              <a:rPr lang="en-GB" dirty="0">
                <a:solidFill>
                  <a:schemeClr val="tx1"/>
                </a:solidFill>
              </a:rPr>
              <a:t>main approaches </a:t>
            </a:r>
            <a:r>
              <a:rPr lang="en-GB" dirty="0" smtClean="0">
                <a:solidFill>
                  <a:schemeClr val="tx1"/>
                </a:solidFill>
              </a:rPr>
              <a:t>are</a:t>
            </a:r>
          </a:p>
          <a:p>
            <a:pPr marL="1371600" lvl="2" indent="-457200" algn="l">
              <a:lnSpc>
                <a:spcPct val="150000"/>
              </a:lnSpc>
              <a:buFont typeface="Wingdings" panose="05000000000000000000" pitchFamily="2" charset="2"/>
              <a:buChar char="§"/>
              <a:defRPr/>
            </a:pPr>
            <a:r>
              <a:rPr lang="en-GB" sz="2400" b="1" dirty="0" smtClean="0">
                <a:solidFill>
                  <a:schemeClr val="tx1"/>
                </a:solidFill>
              </a:rPr>
              <a:t>Quantitative</a:t>
            </a:r>
            <a:r>
              <a:rPr lang="en-GB" sz="2400" dirty="0" smtClean="0">
                <a:solidFill>
                  <a:schemeClr val="tx1"/>
                </a:solidFill>
              </a:rPr>
              <a:t> (</a:t>
            </a:r>
            <a:r>
              <a:rPr lang="en-GB" sz="2400" b="1" dirty="0" smtClean="0">
                <a:solidFill>
                  <a:schemeClr val="tx1"/>
                </a:solidFill>
              </a:rPr>
              <a:t>statistical pooling</a:t>
            </a:r>
            <a:r>
              <a:rPr lang="en-GB" sz="2400" dirty="0" smtClean="0">
                <a:solidFill>
                  <a:schemeClr val="tx1"/>
                </a:solidFill>
              </a:rPr>
              <a:t>) and </a:t>
            </a:r>
            <a:r>
              <a:rPr lang="en-GB" sz="2400" b="1" dirty="0" smtClean="0">
                <a:solidFill>
                  <a:schemeClr val="tx1"/>
                </a:solidFill>
              </a:rPr>
              <a:t>narrative</a:t>
            </a:r>
          </a:p>
          <a:p>
            <a:pPr marL="1371600" lvl="2" indent="-457200" algn="l">
              <a:lnSpc>
                <a:spcPct val="150000"/>
              </a:lnSpc>
              <a:buFont typeface="Wingdings" panose="05000000000000000000" pitchFamily="2" charset="2"/>
              <a:buChar char="§"/>
              <a:defRPr/>
            </a:pPr>
            <a:r>
              <a:rPr lang="en-GB" sz="2400" dirty="0" smtClean="0">
                <a:solidFill>
                  <a:schemeClr val="tx1"/>
                </a:solidFill>
              </a:rPr>
              <a:t>Sometimes </a:t>
            </a:r>
            <a:r>
              <a:rPr lang="en-GB" sz="2400" b="1" dirty="0" smtClean="0">
                <a:solidFill>
                  <a:schemeClr val="tx1"/>
                </a:solidFill>
              </a:rPr>
              <a:t>both approaches </a:t>
            </a:r>
            <a:r>
              <a:rPr lang="en-GB" sz="2400" dirty="0" smtClean="0">
                <a:solidFill>
                  <a:schemeClr val="tx1"/>
                </a:solidFill>
              </a:rPr>
              <a:t>are used to synthesise the same set of data</a:t>
            </a:r>
          </a:p>
          <a:p>
            <a:pPr marL="1371600" lvl="2" indent="-457200" algn="l">
              <a:lnSpc>
                <a:spcPct val="150000"/>
              </a:lnSpc>
              <a:buFont typeface="Wingdings" panose="05000000000000000000" pitchFamily="2" charset="2"/>
              <a:buChar char="§"/>
              <a:defRPr/>
            </a:pPr>
            <a:r>
              <a:rPr lang="en-AU" sz="2400" dirty="0">
                <a:solidFill>
                  <a:schemeClr val="tx1"/>
                </a:solidFill>
              </a:rPr>
              <a:t>All systematic reviews must include a narrative </a:t>
            </a:r>
            <a:r>
              <a:rPr lang="en-AU" sz="2400" dirty="0" smtClean="0">
                <a:solidFill>
                  <a:schemeClr val="tx1"/>
                </a:solidFill>
              </a:rPr>
              <a:t>synthesis</a:t>
            </a:r>
            <a:endParaRPr lang="en-AU" sz="2400" dirty="0">
              <a:solidFill>
                <a:schemeClr val="tx1"/>
              </a:solidFill>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a:xfrm>
            <a:off x="900113" y="484188"/>
            <a:ext cx="10710862" cy="965200"/>
          </a:xfrm>
        </p:spPr>
        <p:txBody>
          <a:bodyPr/>
          <a:lstStyle/>
          <a:p>
            <a:pPr>
              <a:defRPr/>
            </a:pPr>
            <a:r>
              <a:rPr lang="en-AU" sz="3600" b="1" dirty="0" smtClean="0">
                <a:solidFill>
                  <a:schemeClr val="tx2">
                    <a:lumMod val="75000"/>
                  </a:schemeClr>
                </a:solidFill>
              </a:rPr>
              <a:t>Presenting Systematic Review Results </a:t>
            </a:r>
            <a:endParaRPr lang="en-AU" sz="4000" dirty="0" smtClean="0">
              <a:solidFill>
                <a:schemeClr val="tx2">
                  <a:lumMod val="75000"/>
                </a:schemeClr>
              </a:solidFill>
            </a:endParaRPr>
          </a:p>
        </p:txBody>
      </p:sp>
      <p:sp>
        <p:nvSpPr>
          <p:cNvPr id="3" name="Content Placeholder 2"/>
          <p:cNvSpPr>
            <a:spLocks noGrp="1"/>
          </p:cNvSpPr>
          <p:nvPr>
            <p:ph idx="1"/>
          </p:nvPr>
        </p:nvSpPr>
        <p:spPr>
          <a:xfrm>
            <a:off x="431800" y="1584325"/>
            <a:ext cx="11425238" cy="5130800"/>
          </a:xfrm>
        </p:spPr>
        <p:txBody>
          <a:bodyPr>
            <a:normAutofit/>
          </a:bodyPr>
          <a:lstStyle/>
          <a:p>
            <a:pPr>
              <a:buFont typeface="Wingdings" panose="05000000000000000000" pitchFamily="2" charset="2"/>
              <a:buChar char="§"/>
              <a:defRPr/>
            </a:pPr>
            <a:r>
              <a:rPr lang="en-AU" sz="2200" dirty="0" smtClean="0"/>
              <a:t>The  systematic review </a:t>
            </a:r>
            <a:r>
              <a:rPr lang="en-AU" sz="2200" dirty="0"/>
              <a:t>results should be organized into the </a:t>
            </a:r>
            <a:r>
              <a:rPr lang="en-AU" sz="2200" b="1" dirty="0">
                <a:solidFill>
                  <a:srgbClr val="7030A0"/>
                </a:solidFill>
              </a:rPr>
              <a:t>following </a:t>
            </a:r>
            <a:r>
              <a:rPr lang="en-AU" sz="2200" b="1" dirty="0" smtClean="0">
                <a:solidFill>
                  <a:srgbClr val="7030A0"/>
                </a:solidFill>
              </a:rPr>
              <a:t>headings:</a:t>
            </a:r>
          </a:p>
          <a:p>
            <a:pPr marL="914400" lvl="1" indent="-457200">
              <a:lnSpc>
                <a:spcPct val="150000"/>
              </a:lnSpc>
              <a:buFont typeface="+mj-lt"/>
              <a:buAutoNum type="alphaLcPeriod"/>
              <a:defRPr/>
            </a:pPr>
            <a:r>
              <a:rPr lang="en-AU" sz="2200" dirty="0" smtClean="0"/>
              <a:t>Description </a:t>
            </a:r>
            <a:r>
              <a:rPr lang="en-AU" sz="2200" dirty="0"/>
              <a:t>of studies </a:t>
            </a:r>
          </a:p>
          <a:p>
            <a:pPr marL="914400" lvl="1" indent="-457200">
              <a:lnSpc>
                <a:spcPct val="150000"/>
              </a:lnSpc>
              <a:buFont typeface="+mj-lt"/>
              <a:buAutoNum type="alphaLcPeriod"/>
              <a:defRPr/>
            </a:pPr>
            <a:r>
              <a:rPr lang="en-AU" sz="2200" dirty="0" smtClean="0"/>
              <a:t>Assessment </a:t>
            </a:r>
            <a:r>
              <a:rPr lang="en-AU" sz="2200" dirty="0"/>
              <a:t>of methodological quality </a:t>
            </a:r>
          </a:p>
          <a:p>
            <a:pPr marL="914400" lvl="1" indent="-457200">
              <a:lnSpc>
                <a:spcPct val="150000"/>
              </a:lnSpc>
              <a:buFont typeface="+mj-lt"/>
              <a:buAutoNum type="alphaLcPeriod"/>
              <a:defRPr/>
            </a:pPr>
            <a:r>
              <a:rPr lang="en-AU" sz="2200" dirty="0" smtClean="0"/>
              <a:t>Review </a:t>
            </a:r>
            <a:r>
              <a:rPr lang="en-AU" sz="2200" dirty="0"/>
              <a:t>results </a:t>
            </a:r>
          </a:p>
          <a:p>
            <a:pPr marL="914400" lvl="1" indent="-457200">
              <a:lnSpc>
                <a:spcPct val="150000"/>
              </a:lnSpc>
              <a:buFont typeface="+mj-lt"/>
              <a:buAutoNum type="alphaLcPeriod"/>
              <a:defRPr/>
            </a:pPr>
            <a:r>
              <a:rPr lang="en-AU" sz="2200" dirty="0" smtClean="0"/>
              <a:t>Meta-analysis </a:t>
            </a:r>
            <a:r>
              <a:rPr lang="en-AU" sz="2200" dirty="0"/>
              <a:t>of quantitative research </a:t>
            </a:r>
            <a:r>
              <a:rPr lang="en-AU" sz="2200" dirty="0" smtClean="0"/>
              <a:t>findings (where performed)</a:t>
            </a:r>
          </a:p>
          <a:p>
            <a:pPr lvl="1">
              <a:lnSpc>
                <a:spcPct val="150000"/>
              </a:lnSpc>
              <a:buFont typeface="Wingdings" panose="05000000000000000000" pitchFamily="2" charset="2"/>
              <a:buChar char="§"/>
              <a:defRPr/>
            </a:pPr>
            <a:endParaRPr lang="en-AU" sz="2200" dirty="0"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a:xfrm>
            <a:off x="957263" y="673100"/>
            <a:ext cx="10625137" cy="633413"/>
          </a:xfrm>
        </p:spPr>
        <p:txBody>
          <a:bodyPr/>
          <a:lstStyle/>
          <a:p>
            <a:pPr>
              <a:defRPr/>
            </a:pPr>
            <a:r>
              <a:rPr lang="en-AU" sz="3600" b="1" dirty="0" smtClean="0">
                <a:solidFill>
                  <a:schemeClr val="tx2">
                    <a:lumMod val="75000"/>
                  </a:schemeClr>
                </a:solidFill>
              </a:rPr>
              <a:t>Synthesis of Review Results: Description of studies</a:t>
            </a:r>
          </a:p>
        </p:txBody>
      </p:sp>
      <p:sp>
        <p:nvSpPr>
          <p:cNvPr id="3" name="Content Placeholder 2"/>
          <p:cNvSpPr>
            <a:spLocks noGrp="1"/>
          </p:cNvSpPr>
          <p:nvPr>
            <p:ph idx="1"/>
          </p:nvPr>
        </p:nvSpPr>
        <p:spPr>
          <a:xfrm>
            <a:off x="609600" y="1597025"/>
            <a:ext cx="10972800" cy="4997450"/>
          </a:xfrm>
        </p:spPr>
        <p:txBody>
          <a:bodyPr>
            <a:normAutofit fontScale="92500"/>
          </a:bodyPr>
          <a:lstStyle/>
          <a:p>
            <a:pPr>
              <a:lnSpc>
                <a:spcPct val="150000"/>
              </a:lnSpc>
              <a:buFont typeface="Wingdings" panose="05000000000000000000" pitchFamily="2" charset="2"/>
              <a:buChar char="§"/>
              <a:defRPr/>
            </a:pPr>
            <a:r>
              <a:rPr lang="en-AU" sz="2400" b="1" dirty="0" smtClean="0"/>
              <a:t>Description of studies includes: </a:t>
            </a:r>
            <a:endParaRPr lang="en-AU" sz="2400" b="1" dirty="0"/>
          </a:p>
          <a:p>
            <a:pPr lvl="1">
              <a:lnSpc>
                <a:spcPct val="150000"/>
              </a:lnSpc>
              <a:buFont typeface="Wingdings" panose="05000000000000000000" pitchFamily="2" charset="2"/>
              <a:buChar char="§"/>
              <a:defRPr/>
            </a:pPr>
            <a:r>
              <a:rPr lang="en-AU" dirty="0"/>
              <a:t>T</a:t>
            </a:r>
            <a:r>
              <a:rPr lang="en-AU" dirty="0" smtClean="0"/>
              <a:t>he </a:t>
            </a:r>
            <a:r>
              <a:rPr lang="en-AU" b="1" dirty="0"/>
              <a:t>type and number of papers identified </a:t>
            </a:r>
            <a:r>
              <a:rPr lang="en-AU" dirty="0"/>
              <a:t>by the search and the numbers of studies that were included and excluded from the </a:t>
            </a:r>
            <a:r>
              <a:rPr lang="en-AU" dirty="0" smtClean="0"/>
              <a:t>review</a:t>
            </a:r>
          </a:p>
          <a:p>
            <a:pPr lvl="1">
              <a:lnSpc>
                <a:spcPct val="150000"/>
              </a:lnSpc>
              <a:buFont typeface="Wingdings" panose="05000000000000000000" pitchFamily="2" charset="2"/>
              <a:buChar char="§"/>
              <a:defRPr/>
            </a:pPr>
            <a:r>
              <a:rPr lang="en-AU" b="1" dirty="0" smtClean="0"/>
              <a:t>A PRISMA flowchart </a:t>
            </a:r>
            <a:r>
              <a:rPr lang="en-AU" dirty="0" smtClean="0"/>
              <a:t>outlining the stages</a:t>
            </a:r>
          </a:p>
          <a:p>
            <a:pPr lvl="1">
              <a:lnSpc>
                <a:spcPct val="150000"/>
              </a:lnSpc>
              <a:buFont typeface="Wingdings" panose="05000000000000000000" pitchFamily="2" charset="2"/>
              <a:buChar char="§"/>
              <a:defRPr/>
            </a:pPr>
            <a:r>
              <a:rPr lang="en-AU" dirty="0"/>
              <a:t>Details of </a:t>
            </a:r>
            <a:r>
              <a:rPr lang="en-AU" b="1" dirty="0"/>
              <a:t>all full text articles </a:t>
            </a:r>
            <a:r>
              <a:rPr lang="en-AU" dirty="0"/>
              <a:t>that were retrieved for critical appraisal</a:t>
            </a:r>
            <a:endParaRPr lang="en-AU" dirty="0" smtClean="0"/>
          </a:p>
          <a:p>
            <a:pPr lvl="1">
              <a:lnSpc>
                <a:spcPct val="150000"/>
              </a:lnSpc>
              <a:buFont typeface="Wingdings" panose="05000000000000000000" pitchFamily="2" charset="2"/>
              <a:buChar char="§"/>
              <a:defRPr/>
            </a:pPr>
            <a:r>
              <a:rPr lang="en-AU" dirty="0" smtClean="0"/>
              <a:t>Separate </a:t>
            </a:r>
            <a:r>
              <a:rPr lang="en-AU" dirty="0"/>
              <a:t>appendices </a:t>
            </a:r>
            <a:r>
              <a:rPr lang="en-AU" dirty="0" smtClean="0"/>
              <a:t>for </a:t>
            </a:r>
            <a:r>
              <a:rPr lang="en-AU" dirty="0"/>
              <a:t>details of </a:t>
            </a:r>
            <a:r>
              <a:rPr lang="en-AU" b="1" dirty="0"/>
              <a:t>included and excluded </a:t>
            </a:r>
            <a:r>
              <a:rPr lang="en-AU" dirty="0" smtClean="0"/>
              <a:t>studies (incl reasons for exclusion)</a:t>
            </a:r>
          </a:p>
          <a:p>
            <a:pPr lvl="1">
              <a:lnSpc>
                <a:spcPct val="150000"/>
              </a:lnSpc>
              <a:buFont typeface="Wingdings" panose="05000000000000000000" pitchFamily="2" charset="2"/>
              <a:buChar char="§"/>
              <a:defRPr/>
            </a:pPr>
            <a:r>
              <a:rPr lang="en-AU" dirty="0" smtClean="0"/>
              <a:t>Details of included studies</a:t>
            </a:r>
            <a:endParaRPr lang="en-AU" dirty="0"/>
          </a:p>
          <a:p>
            <a:pPr>
              <a:lnSpc>
                <a:spcPct val="150000"/>
              </a:lnSpc>
              <a:defRPr/>
            </a:pPr>
            <a:endParaRPr lang="en-AU"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3"/>
          <p:cNvSpPr>
            <a:spLocks noGrp="1"/>
          </p:cNvSpPr>
          <p:nvPr>
            <p:ph type="title"/>
          </p:nvPr>
        </p:nvSpPr>
        <p:spPr>
          <a:xfrm>
            <a:off x="914400" y="150813"/>
            <a:ext cx="10653713" cy="682625"/>
          </a:xfrm>
        </p:spPr>
        <p:txBody>
          <a:bodyPr/>
          <a:lstStyle/>
          <a:p>
            <a:pPr>
              <a:defRPr/>
            </a:pPr>
            <a:r>
              <a:rPr lang="en-AU" sz="3600" b="1" dirty="0" smtClean="0">
                <a:solidFill>
                  <a:schemeClr val="tx2">
                    <a:lumMod val="75000"/>
                  </a:schemeClr>
                </a:solidFill>
              </a:rPr>
              <a:t>Synthesis of Review Results: Description of studies</a:t>
            </a:r>
          </a:p>
        </p:txBody>
      </p:sp>
      <p:pic>
        <p:nvPicPr>
          <p:cNvPr id="15053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025" y="1035050"/>
            <a:ext cx="6432550" cy="548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2"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69075" y="1241425"/>
            <a:ext cx="5622925"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3" name="TextBox 6"/>
          <p:cNvSpPr txBox="1">
            <a:spLocks noChangeArrowheads="1"/>
          </p:cNvSpPr>
          <p:nvPr/>
        </p:nvSpPr>
        <p:spPr bwMode="auto">
          <a:xfrm>
            <a:off x="6972300" y="5976938"/>
            <a:ext cx="2781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Pct val="60000"/>
              <a:buFontTx/>
              <a:buNone/>
            </a:pPr>
            <a:r>
              <a:rPr lang="en-AU" altLang="en-US" sz="1000">
                <a:latin typeface="Calibri" panose="020F0502020204030204" pitchFamily="34" charset="0"/>
              </a:rPr>
              <a:t>From Helou et al 2016 </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a:xfrm>
            <a:off x="838200" y="365125"/>
            <a:ext cx="10515600" cy="627063"/>
          </a:xfrm>
        </p:spPr>
        <p:txBody>
          <a:bodyPr/>
          <a:lstStyle/>
          <a:p>
            <a:pPr>
              <a:defRPr/>
            </a:pPr>
            <a:r>
              <a:rPr lang="en-AU" sz="3600" b="1" dirty="0" smtClean="0">
                <a:solidFill>
                  <a:schemeClr val="tx2">
                    <a:lumMod val="75000"/>
                  </a:schemeClr>
                </a:solidFill>
              </a:rPr>
              <a:t>Synthesis of Review Results: Description of studies</a:t>
            </a:r>
            <a:endParaRPr lang="en-GB" sz="3600" dirty="0" smtClean="0">
              <a:solidFill>
                <a:schemeClr val="tx2">
                  <a:lumMod val="75000"/>
                </a:schemeClr>
              </a:solidFill>
            </a:endParaRPr>
          </a:p>
        </p:txBody>
      </p:sp>
      <p:pic>
        <p:nvPicPr>
          <p:cNvPr id="15257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28638" y="1312863"/>
            <a:ext cx="10972800" cy="4876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7663"/>
            <a:ext cx="12192000" cy="508000"/>
          </a:xfrm>
        </p:spPr>
        <p:txBody>
          <a:bodyPr>
            <a:noAutofit/>
          </a:bodyPr>
          <a:lstStyle/>
          <a:p>
            <a:pPr algn="ctr">
              <a:defRPr/>
            </a:pPr>
            <a:r>
              <a:rPr lang="en-US" sz="3200" b="1" dirty="0" smtClean="0">
                <a:solidFill>
                  <a:schemeClr val="tx2">
                    <a:lumMod val="75000"/>
                  </a:schemeClr>
                </a:solidFill>
                <a:effectLst>
                  <a:outerShdw blurRad="38100" dist="38100" dir="2700000" algn="tl">
                    <a:srgbClr val="000000">
                      <a:alpha val="43137"/>
                    </a:srgbClr>
                  </a:outerShdw>
                </a:effectLst>
                <a:latin typeface="Perpetua" pitchFamily="18" charset="0"/>
              </a:rPr>
              <a:t>Results..Systematic review incidence preeclampsia in SSAs</a:t>
            </a:r>
            <a:endParaRPr lang="en-US" sz="3200" dirty="0">
              <a:solidFill>
                <a:schemeClr val="tx2">
                  <a:lumMod val="75000"/>
                </a:schemeClr>
              </a:solidFill>
            </a:endParaRPr>
          </a:p>
        </p:txBody>
      </p:sp>
      <p:sp>
        <p:nvSpPr>
          <p:cNvPr id="4" name="Date Placeholder 3"/>
          <p:cNvSpPr>
            <a:spLocks noGrp="1"/>
          </p:cNvSpPr>
          <p:nvPr>
            <p:ph type="dt" sz="quarter" idx="4294967295"/>
          </p:nvPr>
        </p:nvSpPr>
        <p:spPr bwMode="auto">
          <a:xfrm>
            <a:off x="4165600" y="6248400"/>
            <a:ext cx="3860800" cy="457200"/>
          </a:xfrm>
          <a:prstGeom prst="rect">
            <a:avLst/>
          </a:prstGeom>
          <a:ln>
            <a:miter lim="800000"/>
            <a:headEnd/>
            <a:tailEnd/>
          </a:ln>
        </p:spPr>
        <p:txBody>
          <a:bodyPr/>
          <a:lstStyle/>
          <a:p>
            <a:pPr algn="ctr" eaLnBrk="1" fontAlgn="auto" hangingPunct="1">
              <a:spcBef>
                <a:spcPts val="0"/>
              </a:spcBef>
              <a:spcAft>
                <a:spcPts val="0"/>
              </a:spcAft>
              <a:defRPr/>
            </a:pPr>
            <a:fld id="{2637CA9C-A5AB-4BF5-A540-B468A36B2E31}" type="datetime3">
              <a:rPr lang="en-US" sz="1000">
                <a:latin typeface="+mn-lt"/>
                <a:cs typeface="Arial" charset="0"/>
              </a:rPr>
              <a:pPr algn="ctr" eaLnBrk="1" fontAlgn="auto" hangingPunct="1">
                <a:spcBef>
                  <a:spcPts val="0"/>
                </a:spcBef>
                <a:spcAft>
                  <a:spcPts val="0"/>
                </a:spcAft>
                <a:defRPr/>
              </a:pPr>
              <a:t>17 February 2022</a:t>
            </a:fld>
            <a:endParaRPr lang="en-US" sz="1000">
              <a:latin typeface="+mn-lt"/>
              <a:cs typeface="Arial" charset="0"/>
            </a:endParaRPr>
          </a:p>
        </p:txBody>
      </p:sp>
      <p:sp>
        <p:nvSpPr>
          <p:cNvPr id="5" name="Footer Placeholder 4"/>
          <p:cNvSpPr>
            <a:spLocks noGrp="1"/>
          </p:cNvSpPr>
          <p:nvPr>
            <p:ph type="ftr" sz="quarter" idx="10"/>
          </p:nvPr>
        </p:nvSpPr>
        <p:spPr>
          <a:xfrm>
            <a:off x="8737600" y="6248400"/>
            <a:ext cx="2844800" cy="457200"/>
          </a:xfrm>
        </p:spPr>
        <p:txBody>
          <a:bodyPr/>
          <a:lstStyle/>
          <a:p>
            <a:pPr algn="r">
              <a:defRPr/>
            </a:pPr>
            <a:r>
              <a:rPr lang="en-US" smtClean="0">
                <a:cs typeface="+mn-cs"/>
              </a:rPr>
              <a:t>Institute of Public Health</a:t>
            </a:r>
            <a:endParaRPr lang="en-US">
              <a:cs typeface="+mn-cs"/>
            </a:endParaRPr>
          </a:p>
        </p:txBody>
      </p:sp>
      <p:sp>
        <p:nvSpPr>
          <p:cNvPr id="6" name="Slide Number Placeholder 5"/>
          <p:cNvSpPr>
            <a:spLocks noGrp="1"/>
          </p:cNvSpPr>
          <p:nvPr>
            <p:ph type="sldNum" sz="quarter" idx="11"/>
          </p:nvPr>
        </p:nvSpPr>
        <p:spPr>
          <a:xfrm>
            <a:off x="8610600" y="6356350"/>
            <a:ext cx="2743200" cy="365125"/>
          </a:xfrm>
        </p:spPr>
        <p:txBody>
          <a:bodyPr/>
          <a:lstStyle/>
          <a:p>
            <a:pPr>
              <a:defRPr/>
            </a:pPr>
            <a:fld id="{DF5216E6-3174-4262-9D0C-C58FC022CC92}" type="slidenum">
              <a:rPr lang="en-US" smtClean="0"/>
              <a:pPr>
                <a:defRPr/>
              </a:pPr>
              <a:t>155</a:t>
            </a:fld>
            <a:endParaRPr lang="en-US"/>
          </a:p>
        </p:txBody>
      </p:sp>
      <p:pic>
        <p:nvPicPr>
          <p:cNvPr id="15360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855663"/>
            <a:ext cx="12192000" cy="6002337"/>
          </a:xfrm>
        </p:spPr>
      </p:pic>
    </p:spTree>
  </p:cSld>
  <p:clrMapOvr>
    <a:masterClrMapping/>
  </p:clrMapOvr>
  <p:transition spd="slow"/>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a:xfrm>
            <a:off x="838200" y="365125"/>
            <a:ext cx="10515600" cy="471488"/>
          </a:xfrm>
        </p:spPr>
        <p:txBody>
          <a:bodyPr/>
          <a:lstStyle/>
          <a:p>
            <a:pPr>
              <a:defRPr/>
            </a:pPr>
            <a:r>
              <a:rPr lang="en-AU" sz="3200" b="1" dirty="0" smtClean="0">
                <a:solidFill>
                  <a:schemeClr val="tx2">
                    <a:lumMod val="75000"/>
                  </a:schemeClr>
                </a:solidFill>
              </a:rPr>
              <a:t>Synthesis of Review Results : Methodological quality</a:t>
            </a:r>
            <a:endParaRPr lang="en-GB" sz="3200" dirty="0" smtClean="0">
              <a:solidFill>
                <a:schemeClr val="tx2">
                  <a:lumMod val="75000"/>
                </a:schemeClr>
              </a:solidFill>
            </a:endParaRPr>
          </a:p>
        </p:txBody>
      </p:sp>
      <p:pic>
        <p:nvPicPr>
          <p:cNvPr id="15565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4525" y="1211263"/>
            <a:ext cx="10779125" cy="49657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a:xfrm>
            <a:off x="838200" y="365125"/>
            <a:ext cx="10515600" cy="652463"/>
          </a:xfrm>
        </p:spPr>
        <p:txBody>
          <a:bodyPr/>
          <a:lstStyle/>
          <a:p>
            <a:pPr>
              <a:defRPr/>
            </a:pPr>
            <a:r>
              <a:rPr lang="en-AU" sz="3200" b="1" dirty="0" smtClean="0">
                <a:solidFill>
                  <a:schemeClr val="tx2">
                    <a:lumMod val="75000"/>
                  </a:schemeClr>
                </a:solidFill>
              </a:rPr>
              <a:t>Synthesis of Review Results : Methodological quality</a:t>
            </a:r>
            <a:endParaRPr lang="en-GB" sz="3200" dirty="0" smtClean="0">
              <a:solidFill>
                <a:schemeClr val="tx2">
                  <a:lumMod val="75000"/>
                </a:schemeClr>
              </a:solidFill>
            </a:endParaRPr>
          </a:p>
        </p:txBody>
      </p:sp>
      <p:pic>
        <p:nvPicPr>
          <p:cNvPr id="15667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6738" y="1312863"/>
            <a:ext cx="11179175" cy="48641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a:xfrm>
            <a:off x="885825" y="766763"/>
            <a:ext cx="10972800" cy="592137"/>
          </a:xfrm>
        </p:spPr>
        <p:txBody>
          <a:bodyPr/>
          <a:lstStyle/>
          <a:p>
            <a:pPr>
              <a:defRPr/>
            </a:pPr>
            <a:r>
              <a:rPr lang="en-AU" sz="3600" b="1" dirty="0" smtClean="0">
                <a:solidFill>
                  <a:schemeClr val="tx2">
                    <a:lumMod val="75000"/>
                  </a:schemeClr>
                </a:solidFill>
              </a:rPr>
              <a:t>Synthesis of Review Results: Review results</a:t>
            </a:r>
            <a:endParaRPr lang="en-GB" sz="3600" dirty="0" smtClean="0">
              <a:solidFill>
                <a:schemeClr val="tx2">
                  <a:lumMod val="75000"/>
                </a:schemeClr>
              </a:solidFill>
            </a:endParaRPr>
          </a:p>
        </p:txBody>
      </p:sp>
      <p:sp>
        <p:nvSpPr>
          <p:cNvPr id="157699" name="Content Placeholder 2"/>
          <p:cNvSpPr>
            <a:spLocks noGrp="1"/>
          </p:cNvSpPr>
          <p:nvPr>
            <p:ph idx="1"/>
          </p:nvPr>
        </p:nvSpPr>
        <p:spPr>
          <a:xfrm>
            <a:off x="488950" y="1481138"/>
            <a:ext cx="11093450" cy="4972050"/>
          </a:xfrm>
        </p:spPr>
        <p:txBody>
          <a:bodyPr/>
          <a:lstStyle/>
          <a:p>
            <a:pPr>
              <a:lnSpc>
                <a:spcPct val="150000"/>
              </a:lnSpc>
              <a:buFont typeface="Wingdings" panose="05000000000000000000" pitchFamily="2" charset="2"/>
              <a:buChar char="§"/>
            </a:pPr>
            <a:r>
              <a:rPr lang="en-AU" altLang="en-US" sz="2400" b="1" smtClean="0">
                <a:solidFill>
                  <a:srgbClr val="7030A0"/>
                </a:solidFill>
              </a:rPr>
              <a:t>Review results:</a:t>
            </a:r>
          </a:p>
          <a:p>
            <a:pPr lvl="1">
              <a:lnSpc>
                <a:spcPct val="150000"/>
              </a:lnSpc>
              <a:buFont typeface="Wingdings" panose="05000000000000000000" pitchFamily="2" charset="2"/>
              <a:buChar char="§"/>
            </a:pPr>
            <a:r>
              <a:rPr lang="en-AU" altLang="en-US" smtClean="0"/>
              <a:t>Include a detailed </a:t>
            </a:r>
            <a:r>
              <a:rPr lang="en-AU" altLang="en-US" b="1" smtClean="0"/>
              <a:t>description of the results of the review</a:t>
            </a:r>
          </a:p>
          <a:p>
            <a:pPr lvl="1">
              <a:lnSpc>
                <a:spcPct val="150000"/>
              </a:lnSpc>
              <a:buFont typeface="Wingdings" panose="05000000000000000000" pitchFamily="2" charset="2"/>
              <a:buChar char="§"/>
            </a:pPr>
            <a:r>
              <a:rPr lang="en-AU" altLang="en-US" smtClean="0"/>
              <a:t>No standardized approach so consider whether the specific review question can be used to structure the results section</a:t>
            </a:r>
          </a:p>
          <a:p>
            <a:pPr lvl="2">
              <a:lnSpc>
                <a:spcPct val="150000"/>
              </a:lnSpc>
              <a:buFont typeface="Wingdings" panose="05000000000000000000" pitchFamily="2" charset="2"/>
              <a:buChar char="§"/>
            </a:pPr>
            <a:r>
              <a:rPr lang="en-AU" altLang="en-US" smtClean="0"/>
              <a:t>If findings can be reported under the outcomes or if findings can be reported by study design </a:t>
            </a:r>
            <a:r>
              <a:rPr lang="en-AU" altLang="en-US" b="1" smtClean="0"/>
              <a:t>(e.g. RCT-based data, non-RCT data)</a:t>
            </a:r>
          </a:p>
          <a:p>
            <a:pPr lvl="1">
              <a:lnSpc>
                <a:spcPct val="150000"/>
              </a:lnSpc>
              <a:buFont typeface="Wingdings" panose="05000000000000000000" pitchFamily="2" charset="2"/>
              <a:buChar char="§"/>
            </a:pPr>
            <a:r>
              <a:rPr lang="en-AU" altLang="en-US" smtClean="0"/>
              <a:t>Generally findings are discussed textually and supported with </a:t>
            </a:r>
            <a:r>
              <a:rPr lang="en-AU" altLang="en-US" b="1" smtClean="0">
                <a:solidFill>
                  <a:srgbClr val="C00000"/>
                </a:solidFill>
              </a:rPr>
              <a:t>forest plots, tables and figures as appropriate </a:t>
            </a:r>
          </a:p>
          <a:p>
            <a:endParaRPr lang="en-GB" altLang="en-US" smtClean="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ctrTitle"/>
          </p:nvPr>
        </p:nvSpPr>
        <p:spPr/>
        <p:txBody>
          <a:bodyPr/>
          <a:lstStyle/>
          <a:p>
            <a:r>
              <a:rPr lang="en-GB" altLang="en-US" smtClean="0"/>
              <a:t>Meta-Analysis</a:t>
            </a:r>
          </a:p>
        </p:txBody>
      </p:sp>
      <p:sp>
        <p:nvSpPr>
          <p:cNvPr id="159747" name="Subtitle 2"/>
          <p:cNvSpPr>
            <a:spLocks noGrp="1"/>
          </p:cNvSpPr>
          <p:nvPr>
            <p:ph type="subTitle" idx="1"/>
          </p:nvPr>
        </p:nvSpPr>
        <p:spPr>
          <a:xfrm>
            <a:off x="1828800" y="3459163"/>
            <a:ext cx="8534400" cy="2020887"/>
          </a:xfrm>
        </p:spPr>
        <p:txBody>
          <a:bodyPr/>
          <a:lstStyle/>
          <a:p>
            <a:r>
              <a:rPr lang="en-GB" altLang="en-US" smtClean="0"/>
              <a:t>Quantitative Synthesis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GB" sz="3600" smtClean="0"/>
              <a:t>Statistical Modelling </a:t>
            </a:r>
          </a:p>
        </p:txBody>
      </p:sp>
      <p:sp>
        <p:nvSpPr>
          <p:cNvPr id="3" name="Content Placeholder 2"/>
          <p:cNvSpPr>
            <a:spLocks noGrp="1"/>
          </p:cNvSpPr>
          <p:nvPr>
            <p:ph idx="1"/>
          </p:nvPr>
        </p:nvSpPr>
        <p:spPr>
          <a:xfrm>
            <a:off x="609600" y="1600200"/>
            <a:ext cx="10972800" cy="5507038"/>
          </a:xfrm>
        </p:spPr>
        <p:txBody>
          <a:bodyPr/>
          <a:lstStyle/>
          <a:p>
            <a:pPr>
              <a:defRPr/>
            </a:pPr>
            <a:r>
              <a:rPr lang="en-GB" sz="2400" dirty="0" smtClean="0"/>
              <a:t>“If </a:t>
            </a:r>
            <a:r>
              <a:rPr lang="en-GB" sz="2400" dirty="0"/>
              <a:t>you torture the data long enough, it will confess." </a:t>
            </a:r>
            <a:r>
              <a:rPr lang="en-GB" sz="2000" dirty="0">
                <a:solidFill>
                  <a:srgbClr val="FF0000"/>
                </a:solidFill>
              </a:rPr>
              <a:t>Ronald H. </a:t>
            </a:r>
            <a:r>
              <a:rPr lang="en-GB" sz="2000" dirty="0" err="1">
                <a:solidFill>
                  <a:srgbClr val="FF0000"/>
                </a:solidFill>
              </a:rPr>
              <a:t>Coase</a:t>
            </a:r>
            <a:endParaRPr lang="en-GB" sz="2000" dirty="0">
              <a:solidFill>
                <a:srgbClr val="FF0000"/>
              </a:solidFill>
            </a:endParaRPr>
          </a:p>
          <a:p>
            <a:pPr lvl="1">
              <a:defRPr/>
            </a:pPr>
            <a:r>
              <a:rPr lang="en-GB" sz="2000" dirty="0"/>
              <a:t>We use models to "torture" the </a:t>
            </a:r>
            <a:r>
              <a:rPr lang="en-GB" sz="2000" dirty="0" smtClean="0"/>
              <a:t>data</a:t>
            </a:r>
          </a:p>
          <a:p>
            <a:pPr>
              <a:defRPr/>
            </a:pPr>
            <a:r>
              <a:rPr lang="en-GB" sz="2400" dirty="0"/>
              <a:t>Statistical models can be</a:t>
            </a:r>
            <a:r>
              <a:rPr lang="en-GB" sz="2400" dirty="0" smtClean="0"/>
              <a:t>;</a:t>
            </a:r>
          </a:p>
          <a:p>
            <a:pPr lvl="1">
              <a:defRPr/>
            </a:pPr>
            <a:r>
              <a:rPr lang="en-GB" dirty="0"/>
              <a:t>Deterministic</a:t>
            </a:r>
          </a:p>
          <a:p>
            <a:pPr lvl="2">
              <a:defRPr/>
            </a:pPr>
            <a:r>
              <a:rPr lang="en-GB" dirty="0"/>
              <a:t>Model parameters are exact</a:t>
            </a:r>
          </a:p>
          <a:p>
            <a:pPr marL="1371600" lvl="3" indent="0">
              <a:buFont typeface="Wingdings" panose="05000000000000000000" pitchFamily="2" charset="2"/>
              <a:buNone/>
              <a:defRPr/>
            </a:pPr>
            <a:r>
              <a:rPr lang="en-GB" sz="2400" b="1" dirty="0" smtClean="0">
                <a:solidFill>
                  <a:srgbClr val="FF0000"/>
                </a:solidFill>
              </a:rPr>
              <a:t>     E </a:t>
            </a:r>
            <a:r>
              <a:rPr lang="en-GB" sz="2400" b="1" dirty="0">
                <a:solidFill>
                  <a:srgbClr val="FF0000"/>
                </a:solidFill>
              </a:rPr>
              <a:t>= </a:t>
            </a:r>
            <a:r>
              <a:rPr lang="en-GB" sz="2400" b="1" dirty="0" smtClean="0">
                <a:solidFill>
                  <a:srgbClr val="FF0000"/>
                </a:solidFill>
              </a:rPr>
              <a:t>mc</a:t>
            </a:r>
            <a:r>
              <a:rPr lang="en-GB" sz="2400" b="1" baseline="30000" dirty="0" smtClean="0">
                <a:solidFill>
                  <a:srgbClr val="FF0000"/>
                </a:solidFill>
              </a:rPr>
              <a:t>2</a:t>
            </a:r>
            <a:endParaRPr lang="en-GB" sz="2400" b="1" baseline="30000" dirty="0">
              <a:solidFill>
                <a:srgbClr val="FF0000"/>
              </a:solidFill>
            </a:endParaRPr>
          </a:p>
          <a:p>
            <a:pPr lvl="2">
              <a:defRPr/>
            </a:pPr>
            <a:r>
              <a:rPr lang="en-GB" dirty="0"/>
              <a:t>The output of the model is fully determined by the parameter values and the initial conditions</a:t>
            </a:r>
          </a:p>
          <a:p>
            <a:pPr>
              <a:defRPr/>
            </a:pPr>
            <a:r>
              <a:rPr lang="en-GB" sz="2400" dirty="0" smtClean="0"/>
              <a:t>Stochastic;</a:t>
            </a:r>
            <a:endParaRPr lang="en-GB" sz="2400" dirty="0"/>
          </a:p>
          <a:p>
            <a:pPr lvl="1">
              <a:defRPr/>
            </a:pPr>
            <a:r>
              <a:rPr lang="en-GB" sz="2000" dirty="0"/>
              <a:t>Models possess some inherent randomness</a:t>
            </a:r>
          </a:p>
          <a:p>
            <a:pPr marL="914400" lvl="2" indent="0">
              <a:buFont typeface="Wingdings" panose="05000000000000000000" pitchFamily="2" charset="2"/>
              <a:buNone/>
              <a:defRPr/>
            </a:pPr>
            <a:r>
              <a:rPr lang="en-GB" sz="1800" b="1" dirty="0" smtClean="0">
                <a:solidFill>
                  <a:srgbClr val="FF0000"/>
                </a:solidFill>
              </a:rPr>
              <a:t>           g(y</a:t>
            </a:r>
            <a:r>
              <a:rPr lang="en-GB" sz="1800" b="1" dirty="0">
                <a:solidFill>
                  <a:srgbClr val="FF0000"/>
                </a:solidFill>
              </a:rPr>
              <a:t>) = </a:t>
            </a:r>
            <a:r>
              <a:rPr lang="el-GR" sz="1800" b="1" dirty="0" smtClean="0">
                <a:solidFill>
                  <a:srgbClr val="FF0000"/>
                </a:solidFill>
              </a:rPr>
              <a:t>β</a:t>
            </a:r>
            <a:r>
              <a:rPr lang="en-GB" sz="1800" b="1" baseline="-25000" dirty="0" smtClean="0">
                <a:solidFill>
                  <a:srgbClr val="FF0000"/>
                </a:solidFill>
              </a:rPr>
              <a:t>0</a:t>
            </a:r>
            <a:r>
              <a:rPr lang="en-GB" sz="1800" b="1" dirty="0" smtClean="0">
                <a:solidFill>
                  <a:srgbClr val="FF0000"/>
                </a:solidFill>
              </a:rPr>
              <a:t> + </a:t>
            </a:r>
            <a:r>
              <a:rPr lang="el-GR" sz="1800" b="1" dirty="0" smtClean="0">
                <a:solidFill>
                  <a:srgbClr val="FF0000"/>
                </a:solidFill>
              </a:rPr>
              <a:t>β</a:t>
            </a:r>
            <a:r>
              <a:rPr lang="en-GB" sz="1800" b="1" dirty="0" smtClean="0">
                <a:solidFill>
                  <a:srgbClr val="FF0000"/>
                </a:solidFill>
              </a:rPr>
              <a:t>X </a:t>
            </a:r>
            <a:r>
              <a:rPr lang="en-GB" sz="1800" b="1" dirty="0">
                <a:solidFill>
                  <a:srgbClr val="FF0000"/>
                </a:solidFill>
              </a:rPr>
              <a:t>+ </a:t>
            </a:r>
            <a:r>
              <a:rPr lang="el-GR" sz="1800" b="1" dirty="0" smtClean="0">
                <a:solidFill>
                  <a:srgbClr val="FF0000"/>
                </a:solidFill>
              </a:rPr>
              <a:t>ε</a:t>
            </a:r>
            <a:r>
              <a:rPr lang="en-GB" sz="1800" b="1" baseline="-25000" dirty="0" err="1" smtClean="0">
                <a:solidFill>
                  <a:srgbClr val="FF0000"/>
                </a:solidFill>
              </a:rPr>
              <a:t>ij</a:t>
            </a:r>
            <a:endParaRPr lang="en-GB" sz="1800" b="1" baseline="-25000" dirty="0">
              <a:solidFill>
                <a:srgbClr val="FF0000"/>
              </a:solidFill>
            </a:endParaRPr>
          </a:p>
          <a:p>
            <a:pPr lvl="1">
              <a:defRPr/>
            </a:pPr>
            <a:r>
              <a:rPr lang="en-GB" sz="2000" dirty="0" smtClean="0"/>
              <a:t>Output </a:t>
            </a:r>
            <a:r>
              <a:rPr lang="en-GB" sz="2000" dirty="0"/>
              <a:t>has </a:t>
            </a:r>
            <a:r>
              <a:rPr lang="en-GB" sz="2000" dirty="0" smtClean="0"/>
              <a:t>variation</a:t>
            </a:r>
          </a:p>
          <a:p>
            <a:pPr>
              <a:defRPr/>
            </a:pPr>
            <a:r>
              <a:rPr lang="en-GB" sz="2400" dirty="0"/>
              <a:t>The natural world is </a:t>
            </a:r>
            <a:r>
              <a:rPr lang="en-GB" sz="2400" dirty="0" smtClean="0"/>
              <a:t>buffeted </a:t>
            </a:r>
            <a:r>
              <a:rPr lang="en-GB" sz="2400" dirty="0"/>
              <a:t>by </a:t>
            </a:r>
            <a:r>
              <a:rPr lang="en-GB" sz="2400" dirty="0" err="1" smtClean="0"/>
              <a:t>stochasticity</a:t>
            </a:r>
            <a:endParaRPr lang="en-GB" sz="2400" dirty="0"/>
          </a:p>
        </p:txBody>
      </p:sp>
    </p:spTree>
    <p:extLst>
      <p:ext uri="{BB962C8B-B14F-4D97-AF65-F5344CB8AC3E}">
        <p14:creationId xmlns:p14="http://schemas.microsoft.com/office/powerpoint/2010/main" val="413197829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r>
              <a:rPr lang="en-GB" altLang="en-US" sz="3600" smtClean="0"/>
              <a:t>Dataset</a:t>
            </a:r>
          </a:p>
        </p:txBody>
      </p:sp>
      <p:graphicFrame>
        <p:nvGraphicFramePr>
          <p:cNvPr id="5" name="Table 4"/>
          <p:cNvGraphicFramePr>
            <a:graphicFrameLocks noGrp="1"/>
          </p:cNvGraphicFramePr>
          <p:nvPr/>
        </p:nvGraphicFramePr>
        <p:xfrm>
          <a:off x="417513" y="1892300"/>
          <a:ext cx="5307012" cy="5050040"/>
        </p:xfrm>
        <a:graphic>
          <a:graphicData uri="http://schemas.openxmlformats.org/drawingml/2006/table">
            <a:tbl>
              <a:tblPr firstRow="1" firstCol="1" bandRow="1">
                <a:tableStyleId>{073A0DAA-6AF3-43AB-8588-CEC1D06C72B9}</a:tableStyleId>
              </a:tblPr>
              <a:tblGrid>
                <a:gridCol w="447344"/>
                <a:gridCol w="2703809"/>
                <a:gridCol w="568739"/>
                <a:gridCol w="429564"/>
                <a:gridCol w="230580"/>
                <a:gridCol w="926976"/>
              </a:tblGrid>
              <a:tr h="163060">
                <a:tc>
                  <a:txBody>
                    <a:bodyPr/>
                    <a:lstStyle/>
                    <a:p>
                      <a:pPr>
                        <a:lnSpc>
                          <a:spcPct val="107000"/>
                        </a:lnSpc>
                        <a:spcAft>
                          <a:spcPts val="0"/>
                        </a:spcAft>
                      </a:pPr>
                      <a:r>
                        <a:rPr lang="en-US" sz="1000" dirty="0">
                          <a:effectLst/>
                        </a:rPr>
                        <a:t>S.N</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3">
                  <a:txBody>
                    <a:bodyPr/>
                    <a:lstStyle/>
                    <a:p>
                      <a:pPr>
                        <a:lnSpc>
                          <a:spcPct val="107000"/>
                        </a:lnSpc>
                        <a:spcAft>
                          <a:spcPts val="0"/>
                        </a:spcAft>
                      </a:pPr>
                      <a:r>
                        <a:rPr lang="en-US" sz="1000" dirty="0">
                          <a:effectLst/>
                        </a:rPr>
                        <a:t>Question </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hMerge="1">
                  <a:txBody>
                    <a:bodyPr/>
                    <a:lstStyle/>
                    <a:p>
                      <a:endParaRPr lang="en-GB"/>
                    </a:p>
                  </a:txBody>
                  <a:tcPr/>
                </a:tc>
                <a:tc gridSpan="2">
                  <a:txBody>
                    <a:bodyPr/>
                    <a:lstStyle/>
                    <a:p>
                      <a:pPr>
                        <a:lnSpc>
                          <a:spcPct val="107000"/>
                        </a:lnSpc>
                        <a:spcAft>
                          <a:spcPts val="0"/>
                        </a:spcAft>
                      </a:pPr>
                      <a:r>
                        <a:rPr lang="en-US" sz="1000">
                          <a:effectLst/>
                        </a:rPr>
                        <a:t>Answer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r>
              <a:tr h="163060">
                <a:tc>
                  <a:txBody>
                    <a:bodyPr/>
                    <a:lstStyle/>
                    <a:p>
                      <a:pPr>
                        <a:lnSpc>
                          <a:spcPct val="107000"/>
                        </a:lnSpc>
                        <a:spcAft>
                          <a:spcPts val="0"/>
                        </a:spcAft>
                      </a:pPr>
                      <a:r>
                        <a:rPr lang="en-US" sz="1000">
                          <a:effectLst/>
                        </a:rPr>
                        <a:t>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5">
                  <a:txBody>
                    <a:bodyPr/>
                    <a:lstStyle/>
                    <a:p>
                      <a:pPr>
                        <a:lnSpc>
                          <a:spcPct val="107000"/>
                        </a:lnSpc>
                        <a:spcAft>
                          <a:spcPts val="0"/>
                        </a:spcAft>
                      </a:pPr>
                      <a:r>
                        <a:rPr lang="en-US" sz="1000">
                          <a:effectLst/>
                        </a:rPr>
                        <a:t>General information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63060">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dirty="0">
                          <a:effectLst/>
                        </a:rPr>
                        <a:t>Study ID</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a:lnSpc>
                          <a:spcPct val="107000"/>
                        </a:lnSpc>
                        <a:spcAft>
                          <a:spcPts val="0"/>
                        </a:spcAft>
                      </a:pP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163060">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a:effectLst/>
                        </a:rPr>
                        <a:t>First Author and year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a:lnSpc>
                          <a:spcPct val="107000"/>
                        </a:lnSpc>
                        <a:spcAft>
                          <a:spcPts val="0"/>
                        </a:spcAft>
                      </a:pP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234737">
                <a:tc>
                  <a:txBody>
                    <a:bodyPr/>
                    <a:lstStyle/>
                    <a:p>
                      <a:pPr>
                        <a:lnSpc>
                          <a:spcPct val="107000"/>
                        </a:lnSpc>
                        <a:spcAft>
                          <a:spcPts val="0"/>
                        </a:spcAft>
                      </a:pPr>
                      <a:r>
                        <a:rPr lang="en-US" sz="1000" dirty="0">
                          <a:effectLst/>
                        </a:rPr>
                        <a:t> </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dirty="0">
                          <a:effectLst/>
                        </a:rPr>
                        <a:t>Study site (setting)</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a:lnSpc>
                          <a:spcPct val="107000"/>
                        </a:lnSpc>
                        <a:spcAft>
                          <a:spcPts val="0"/>
                        </a:spcAft>
                      </a:pPr>
                      <a:r>
                        <a:rPr lang="en-US" sz="900" dirty="0">
                          <a:effectLst/>
                        </a:rPr>
                        <a:t> </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a:lnSpc>
                          <a:spcPct val="107000"/>
                        </a:lnSpc>
                        <a:spcAft>
                          <a:spcPts val="0"/>
                        </a:spcAft>
                      </a:pP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163060">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a:effectLst/>
                        </a:rPr>
                        <a:t>Enrolment and follow up period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a:lnSpc>
                          <a:spcPct val="107000"/>
                        </a:lnSpc>
                        <a:spcAft>
                          <a:spcPts val="0"/>
                        </a:spcAft>
                      </a:pP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163060">
                <a:tc>
                  <a:txBody>
                    <a:bodyPr/>
                    <a:lstStyle/>
                    <a:p>
                      <a:pPr>
                        <a:lnSpc>
                          <a:spcPct val="107000"/>
                        </a:lnSpc>
                        <a:spcAft>
                          <a:spcPts val="0"/>
                        </a:spcAft>
                      </a:pPr>
                      <a:r>
                        <a:rPr lang="en-US" sz="1000">
                          <a:effectLst/>
                        </a:rPr>
                        <a:t>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5">
                  <a:txBody>
                    <a:bodyPr/>
                    <a:lstStyle/>
                    <a:p>
                      <a:pPr>
                        <a:lnSpc>
                          <a:spcPct val="107000"/>
                        </a:lnSpc>
                        <a:spcAft>
                          <a:spcPts val="0"/>
                        </a:spcAft>
                      </a:pPr>
                      <a:r>
                        <a:rPr lang="en-US" sz="1000">
                          <a:effectLst/>
                        </a:rPr>
                        <a:t>Study Characteristics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63060">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a:effectLst/>
                        </a:rPr>
                        <a:t>Study design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225645">
                <a:tc>
                  <a:txBody>
                    <a:bodyPr/>
                    <a:lstStyle/>
                    <a:p>
                      <a:pPr>
                        <a:lnSpc>
                          <a:spcPct val="107000"/>
                        </a:lnSpc>
                        <a:spcAft>
                          <a:spcPts val="0"/>
                        </a:spcAft>
                      </a:pPr>
                      <a:r>
                        <a:rPr lang="en-US" sz="1000" dirty="0">
                          <a:effectLst/>
                        </a:rPr>
                        <a:t> </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dirty="0">
                          <a:effectLst/>
                        </a:rPr>
                        <a:t>Inclusion criteria of the study</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a:lnSpc>
                          <a:spcPct val="107000"/>
                        </a:lnSpc>
                        <a:spcAft>
                          <a:spcPts val="0"/>
                        </a:spcAft>
                      </a:pPr>
                      <a:r>
                        <a:rPr lang="en-US" sz="900" dirty="0">
                          <a:effectLst/>
                        </a:rPr>
                        <a:t> </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293483">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a:effectLst/>
                        </a:rPr>
                        <a:t>Exclusion criteria of the study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a:lnSpc>
                          <a:spcPct val="107000"/>
                        </a:lnSpc>
                        <a:spcAft>
                          <a:spcPts val="0"/>
                        </a:spcAft>
                      </a:pPr>
                      <a:r>
                        <a:rPr lang="en-US" sz="900" dirty="0">
                          <a:effectLst/>
                        </a:rPr>
                        <a:t> </a:t>
                      </a:r>
                      <a:endParaRPr lang="en-GB" sz="900" dirty="0">
                        <a:effectLst/>
                      </a:endParaRPr>
                    </a:p>
                    <a:p>
                      <a:pPr>
                        <a:lnSpc>
                          <a:spcPct val="107000"/>
                        </a:lnSpc>
                        <a:spcAft>
                          <a:spcPts val="0"/>
                        </a:spcAft>
                      </a:pPr>
                      <a:r>
                        <a:rPr lang="en-US" sz="900" dirty="0">
                          <a:effectLst/>
                        </a:rPr>
                        <a:t> </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489180">
                <a:tc>
                  <a:txBody>
                    <a:bodyPr/>
                    <a:lstStyle/>
                    <a:p>
                      <a:pPr>
                        <a:lnSpc>
                          <a:spcPct val="107000"/>
                        </a:lnSpc>
                        <a:spcAft>
                          <a:spcPts val="0"/>
                        </a:spcAft>
                      </a:pPr>
                      <a:r>
                        <a:rPr lang="en-US" sz="1000">
                          <a:effectLst/>
                        </a:rPr>
                        <a:t>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dirty="0">
                          <a:effectLst/>
                        </a:rPr>
                        <a:t>Sample size </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a:lnSpc>
                          <a:spcPct val="107000"/>
                        </a:lnSpc>
                        <a:spcAft>
                          <a:spcPts val="0"/>
                        </a:spcAft>
                      </a:pPr>
                      <a:r>
                        <a:rPr lang="en-US" sz="1000">
                          <a:effectLst/>
                        </a:rPr>
                        <a:t>n</a:t>
                      </a:r>
                      <a:r>
                        <a:rPr lang="en-US" sz="900">
                          <a:effectLst/>
                        </a:rPr>
                        <a:t>=__________,  </a:t>
                      </a:r>
                      <a:r>
                        <a:rPr lang="en-US" sz="1000">
                          <a:effectLst/>
                        </a:rPr>
                        <a:t>n</a:t>
                      </a:r>
                      <a:r>
                        <a:rPr lang="en-US" sz="900" baseline="-25000">
                          <a:effectLst/>
                        </a:rPr>
                        <a:t>EFV</a:t>
                      </a:r>
                      <a:r>
                        <a:rPr lang="en-US" sz="900">
                          <a:effectLst/>
                        </a:rPr>
                        <a:t>=_________, </a:t>
                      </a:r>
                      <a:r>
                        <a:rPr lang="en-US" sz="1000">
                          <a:effectLst/>
                        </a:rPr>
                        <a:t>n</a:t>
                      </a:r>
                      <a:r>
                        <a:rPr lang="en-US" sz="900" baseline="-25000">
                          <a:effectLst/>
                        </a:rPr>
                        <a:t>NVP</a:t>
                      </a:r>
                      <a:r>
                        <a:rPr lang="en-US" sz="900">
                          <a:effectLst/>
                        </a:rPr>
                        <a:t>=_______</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163060">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a:effectLst/>
                        </a:rPr>
                        <a:t>Sampling methods</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marL="228600">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marL="228600">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163060">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a:effectLst/>
                        </a:rPr>
                        <a:t>Intervention/exposed group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163060">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a:effectLst/>
                        </a:rPr>
                        <a:t>Control/unexposed group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326120">
                <a:tc>
                  <a:txBody>
                    <a:bodyPr/>
                    <a:lstStyle/>
                    <a:p>
                      <a:pPr>
                        <a:lnSpc>
                          <a:spcPct val="107000"/>
                        </a:lnSpc>
                        <a:spcAft>
                          <a:spcPts val="0"/>
                        </a:spcAft>
                      </a:pPr>
                      <a:r>
                        <a:rPr lang="en-US" sz="1000">
                          <a:effectLst/>
                        </a:rPr>
                        <a:t>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2">
                  <a:txBody>
                    <a:bodyPr/>
                    <a:lstStyle/>
                    <a:p>
                      <a:pPr>
                        <a:lnSpc>
                          <a:spcPct val="107000"/>
                        </a:lnSpc>
                        <a:spcAft>
                          <a:spcPts val="0"/>
                        </a:spcAft>
                      </a:pPr>
                      <a:r>
                        <a:rPr lang="en-US" sz="1000">
                          <a:effectLst/>
                        </a:rPr>
                        <a:t>Statistical analysis</a:t>
                      </a:r>
                      <a:endParaRPr lang="en-GB" sz="900">
                        <a:effectLst/>
                      </a:endParaRPr>
                    </a:p>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gridSpan="3">
                  <a:txBody>
                    <a:bodyPr/>
                    <a:lstStyle/>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163060">
                <a:tc>
                  <a:txBody>
                    <a:bodyPr/>
                    <a:lstStyle/>
                    <a:p>
                      <a:pPr>
                        <a:lnSpc>
                          <a:spcPct val="107000"/>
                        </a:lnSpc>
                        <a:spcAft>
                          <a:spcPts val="0"/>
                        </a:spcAft>
                      </a:pPr>
                      <a:r>
                        <a:rPr lang="en-US" sz="1000">
                          <a:effectLst/>
                        </a:rPr>
                        <a:t>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5">
                  <a:txBody>
                    <a:bodyPr/>
                    <a:lstStyle/>
                    <a:p>
                      <a:pPr>
                        <a:lnSpc>
                          <a:spcPct val="107000"/>
                        </a:lnSpc>
                        <a:spcAft>
                          <a:spcPts val="0"/>
                        </a:spcAft>
                      </a:pPr>
                      <a:r>
                        <a:rPr lang="en-US" sz="1000">
                          <a:effectLst/>
                        </a:rPr>
                        <a:t>Result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63060">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a:txBody>
                    <a:bodyPr/>
                    <a:lstStyle/>
                    <a:p>
                      <a:pPr>
                        <a:lnSpc>
                          <a:spcPct val="107000"/>
                        </a:lnSpc>
                        <a:spcAft>
                          <a:spcPts val="0"/>
                        </a:spcAft>
                      </a:pPr>
                      <a:r>
                        <a:rPr lang="en-US" sz="1000">
                          <a:effectLst/>
                        </a:rPr>
                        <a:t>Length of follow up</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4">
                  <a:txBody>
                    <a:bodyPr/>
                    <a:lstStyle/>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163060">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a:txBody>
                    <a:bodyPr/>
                    <a:lstStyle/>
                    <a:p>
                      <a:pPr>
                        <a:lnSpc>
                          <a:spcPct val="107000"/>
                        </a:lnSpc>
                        <a:spcAft>
                          <a:spcPts val="0"/>
                        </a:spcAft>
                      </a:pPr>
                      <a:r>
                        <a:rPr lang="en-US" sz="1000">
                          <a:effectLst/>
                        </a:rPr>
                        <a:t>Participants include in the analysis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4">
                  <a:txBody>
                    <a:bodyPr/>
                    <a:lstStyle/>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293483">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a:txBody>
                    <a:bodyPr/>
                    <a:lstStyle/>
                    <a:p>
                      <a:pPr>
                        <a:lnSpc>
                          <a:spcPct val="107000"/>
                        </a:lnSpc>
                        <a:spcAft>
                          <a:spcPts val="0"/>
                        </a:spcAft>
                      </a:pPr>
                      <a:r>
                        <a:rPr lang="en-US" sz="1000">
                          <a:effectLst/>
                        </a:rPr>
                        <a:t>Lost to follow up/drop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4">
                  <a:txBody>
                    <a:bodyPr/>
                    <a:lstStyle/>
                    <a:p>
                      <a:pPr>
                        <a:lnSpc>
                          <a:spcPct val="107000"/>
                        </a:lnSpc>
                        <a:spcAft>
                          <a:spcPts val="0"/>
                        </a:spcAft>
                      </a:pPr>
                      <a:r>
                        <a:rPr lang="en-US" sz="900">
                          <a:effectLst/>
                        </a:rPr>
                        <a:t> </a:t>
                      </a:r>
                      <a:endParaRPr lang="en-GB" sz="900">
                        <a:effectLst/>
                      </a:endParaRPr>
                    </a:p>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163060">
                <a:tc>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a:txBody>
                    <a:bodyPr/>
                    <a:lstStyle/>
                    <a:p>
                      <a:pPr>
                        <a:lnSpc>
                          <a:spcPct val="107000"/>
                        </a:lnSpc>
                        <a:spcAft>
                          <a:spcPts val="0"/>
                        </a:spcAft>
                      </a:pPr>
                      <a:r>
                        <a:rPr lang="en-US" sz="1000">
                          <a:effectLst/>
                        </a:rPr>
                        <a:t>Number of total person-years</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4">
                  <a:txBody>
                    <a:bodyPr/>
                    <a:lstStyle/>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163060">
                <a:tc>
                  <a:txBody>
                    <a:bodyPr/>
                    <a:lstStyle/>
                    <a:p>
                      <a:pPr>
                        <a:lnSpc>
                          <a:spcPct val="107000"/>
                        </a:lnSpc>
                        <a:spcAft>
                          <a:spcPts val="0"/>
                        </a:spcAft>
                      </a:pPr>
                      <a:r>
                        <a:rPr lang="en-US" sz="1000">
                          <a:effectLst/>
                        </a:rPr>
                        <a:t>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a:txBody>
                    <a:bodyPr/>
                    <a:lstStyle/>
                    <a:p>
                      <a:pPr>
                        <a:lnSpc>
                          <a:spcPct val="107000"/>
                        </a:lnSpc>
                        <a:spcAft>
                          <a:spcPts val="0"/>
                        </a:spcAft>
                      </a:pPr>
                      <a:r>
                        <a:rPr lang="en-US" sz="1000">
                          <a:effectLst/>
                        </a:rPr>
                        <a:t>Participants  characteristics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4">
                  <a:txBody>
                    <a:bodyPr/>
                    <a:lstStyle/>
                    <a:p>
                      <a:pPr>
                        <a:lnSpc>
                          <a:spcPct val="107000"/>
                        </a:lnSpc>
                        <a:spcAft>
                          <a:spcPts val="0"/>
                        </a:spcAft>
                      </a:pPr>
                      <a:r>
                        <a:rPr lang="en-US"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hMerge="1">
                  <a:txBody>
                    <a:bodyPr/>
                    <a:lstStyle/>
                    <a:p>
                      <a:endParaRPr lang="en-GB"/>
                    </a:p>
                  </a:txBody>
                  <a:tcPr/>
                </a:tc>
              </a:tr>
              <a:tr h="293483">
                <a:tc rowSpan="2">
                  <a:txBody>
                    <a:bodyPr/>
                    <a:lstStyle/>
                    <a:p>
                      <a:pPr>
                        <a:lnSpc>
                          <a:spcPct val="107000"/>
                        </a:lnSpc>
                        <a:spcAft>
                          <a:spcPts val="0"/>
                        </a:spcAft>
                      </a:pPr>
                      <a:r>
                        <a:rPr lang="en-US" sz="10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a:txBody>
                    <a:bodyPr/>
                    <a:lstStyle/>
                    <a:p>
                      <a:pPr>
                        <a:lnSpc>
                          <a:spcPct val="107000"/>
                        </a:lnSpc>
                        <a:spcAft>
                          <a:spcPts val="0"/>
                        </a:spcAft>
                      </a:pPr>
                      <a:r>
                        <a:rPr lang="en-US" sz="1000">
                          <a:effectLst/>
                        </a:rPr>
                        <a:t>Categorical variables  n(%)</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3">
                  <a:txBody>
                    <a:bodyPr/>
                    <a:lstStyle/>
                    <a:p>
                      <a:pPr>
                        <a:lnSpc>
                          <a:spcPct val="107000"/>
                        </a:lnSpc>
                        <a:spcAft>
                          <a:spcPts val="0"/>
                        </a:spcAft>
                      </a:pPr>
                      <a:r>
                        <a:rPr lang="en-US" sz="900">
                          <a:effectLst/>
                        </a:rPr>
                        <a:t>Efavirenz (EFV),n(%)</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a:txBody>
                    <a:bodyPr/>
                    <a:lstStyle/>
                    <a:p>
                      <a:pPr>
                        <a:lnSpc>
                          <a:spcPct val="107000"/>
                        </a:lnSpc>
                        <a:spcAft>
                          <a:spcPts val="0"/>
                        </a:spcAft>
                      </a:pPr>
                      <a:r>
                        <a:rPr lang="en-US" sz="900">
                          <a:effectLst/>
                        </a:rPr>
                        <a:t>Nevirapine (NVP) n(%)</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r>
              <a:tr h="447807">
                <a:tc vMerge="1">
                  <a:txBody>
                    <a:bodyPr/>
                    <a:lstStyle/>
                    <a:p>
                      <a:endParaRPr lang="en-GB"/>
                    </a:p>
                  </a:txBody>
                  <a:tcPr/>
                </a:tc>
                <a:tc>
                  <a:txBody>
                    <a:bodyPr/>
                    <a:lstStyle/>
                    <a:p>
                      <a:pPr>
                        <a:lnSpc>
                          <a:spcPct val="107000"/>
                        </a:lnSpc>
                        <a:spcAft>
                          <a:spcPts val="0"/>
                        </a:spcAft>
                      </a:pPr>
                      <a:r>
                        <a:rPr lang="en-US" sz="1000" dirty="0">
                          <a:effectLst/>
                        </a:rPr>
                        <a:t>Gender:  Male =</a:t>
                      </a:r>
                      <a:endParaRPr lang="en-GB" sz="900" dirty="0">
                        <a:effectLst/>
                      </a:endParaRPr>
                    </a:p>
                    <a:p>
                      <a:pPr>
                        <a:lnSpc>
                          <a:spcPct val="107000"/>
                        </a:lnSpc>
                        <a:spcAft>
                          <a:spcPts val="0"/>
                        </a:spcAft>
                      </a:pPr>
                      <a:r>
                        <a:rPr lang="en-US" sz="1000" dirty="0">
                          <a:effectLst/>
                        </a:rPr>
                        <a:t>               Female= </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gridSpan="3">
                  <a:txBody>
                    <a:bodyPr/>
                    <a:lstStyle/>
                    <a:p>
                      <a:pPr>
                        <a:lnSpc>
                          <a:spcPct val="107000"/>
                        </a:lnSpc>
                        <a:spcAft>
                          <a:spcPts val="0"/>
                        </a:spcAft>
                      </a:pPr>
                      <a:r>
                        <a:rPr lang="en-US" sz="1000">
                          <a:effectLst/>
                        </a:rPr>
                        <a:t>Male =</a:t>
                      </a:r>
                      <a:endParaRPr lang="en-GB" sz="900">
                        <a:effectLst/>
                      </a:endParaRPr>
                    </a:p>
                    <a:p>
                      <a:pPr>
                        <a:lnSpc>
                          <a:spcPct val="107000"/>
                        </a:lnSpc>
                        <a:spcAft>
                          <a:spcPts val="0"/>
                        </a:spcAft>
                      </a:pPr>
                      <a:r>
                        <a:rPr lang="en-US" sz="1000">
                          <a:effectLst/>
                        </a:rPr>
                        <a:t>Female=</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c hMerge="1">
                  <a:txBody>
                    <a:bodyPr/>
                    <a:lstStyle/>
                    <a:p>
                      <a:endParaRPr lang="en-GB"/>
                    </a:p>
                  </a:txBody>
                  <a:tcPr/>
                </a:tc>
                <a:tc hMerge="1">
                  <a:txBody>
                    <a:bodyPr/>
                    <a:lstStyle/>
                    <a:p>
                      <a:pPr>
                        <a:lnSpc>
                          <a:spcPct val="107000"/>
                        </a:lnSpc>
                        <a:spcAft>
                          <a:spcPts val="0"/>
                        </a:spcAft>
                      </a:pPr>
                      <a:endParaRPr lang="en-GB" sz="400">
                        <a:effectLst/>
                        <a:latin typeface="Calibri" panose="020F0502020204030204" pitchFamily="34" charset="0"/>
                        <a:ea typeface="Calibri" panose="020F0502020204030204" pitchFamily="34" charset="0"/>
                        <a:cs typeface="Times New Roman" panose="02020603050405020304" pitchFamily="18" charset="0"/>
                      </a:endParaRPr>
                    </a:p>
                  </a:txBody>
                  <a:tcPr marL="26536" marR="26536" marT="0" marB="0"/>
                </a:tc>
                <a:tc>
                  <a:txBody>
                    <a:bodyPr/>
                    <a:lstStyle/>
                    <a:p>
                      <a:pPr>
                        <a:lnSpc>
                          <a:spcPct val="107000"/>
                        </a:lnSpc>
                        <a:spcAft>
                          <a:spcPts val="0"/>
                        </a:spcAft>
                      </a:pPr>
                      <a:r>
                        <a:rPr lang="en-US" sz="1000" dirty="0">
                          <a:effectLst/>
                        </a:rPr>
                        <a:t>Male =</a:t>
                      </a:r>
                      <a:endParaRPr lang="en-GB" sz="900" dirty="0">
                        <a:effectLst/>
                      </a:endParaRPr>
                    </a:p>
                    <a:p>
                      <a:pPr>
                        <a:lnSpc>
                          <a:spcPct val="107000"/>
                        </a:lnSpc>
                        <a:spcAft>
                          <a:spcPts val="0"/>
                        </a:spcAft>
                      </a:pPr>
                      <a:r>
                        <a:rPr lang="en-US" sz="1000" dirty="0">
                          <a:effectLst/>
                        </a:rPr>
                        <a:t>Female=</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6534" marR="26534" marT="0" marB="0"/>
                </a:tc>
              </a:tr>
            </a:tbl>
          </a:graphicData>
        </a:graphic>
      </p:graphicFrame>
      <p:graphicFrame>
        <p:nvGraphicFramePr>
          <p:cNvPr id="8" name="Table 7"/>
          <p:cNvGraphicFramePr>
            <a:graphicFrameLocks noGrp="1"/>
          </p:cNvGraphicFramePr>
          <p:nvPr/>
        </p:nvGraphicFramePr>
        <p:xfrm>
          <a:off x="6046788" y="1873250"/>
          <a:ext cx="5980110" cy="4783139"/>
        </p:xfrm>
        <a:graphic>
          <a:graphicData uri="http://schemas.openxmlformats.org/drawingml/2006/table">
            <a:tbl>
              <a:tblPr>
                <a:tableStyleId>{073A0DAA-6AF3-43AB-8588-CEC1D06C72B9}</a:tableStyleId>
              </a:tblPr>
              <a:tblGrid>
                <a:gridCol w="492359"/>
                <a:gridCol w="564161"/>
                <a:gridCol w="492359"/>
                <a:gridCol w="492359"/>
                <a:gridCol w="492359"/>
                <a:gridCol w="492359"/>
                <a:gridCol w="492359"/>
                <a:gridCol w="492359"/>
                <a:gridCol w="492359"/>
                <a:gridCol w="492359"/>
                <a:gridCol w="492359"/>
                <a:gridCol w="492359"/>
              </a:tblGrid>
              <a:tr h="310672">
                <a:tc>
                  <a:txBody>
                    <a:bodyPr/>
                    <a:lstStyle/>
                    <a:p>
                      <a:pPr algn="l" fontAlgn="b"/>
                      <a:r>
                        <a:rPr lang="en-GB" sz="1000" u="none" strike="noStrike" dirty="0">
                          <a:effectLst/>
                        </a:rPr>
                        <a:t>study </a:t>
                      </a:r>
                      <a:endParaRPr lang="en-GB" sz="1000" b="1"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Author</a:t>
                      </a:r>
                      <a:endParaRPr lang="en-GB" sz="1000" b="1"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Year </a:t>
                      </a:r>
                      <a:endParaRPr lang="en-GB" sz="1000" b="1"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design</a:t>
                      </a:r>
                      <a:endParaRPr lang="en-GB" sz="1000" b="1"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country </a:t>
                      </a:r>
                      <a:endParaRPr lang="en-GB" sz="1000" b="1"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smtClean="0">
                          <a:effectLst/>
                        </a:rPr>
                        <a:t>Event</a:t>
                      </a:r>
                      <a:endParaRPr lang="en-GB" sz="1000" b="1"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N</a:t>
                      </a:r>
                      <a:endParaRPr lang="en-GB" sz="1000" b="1"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err="1">
                          <a:effectLst/>
                        </a:rPr>
                        <a:t>EFVcases</a:t>
                      </a:r>
                      <a:endParaRPr lang="en-GB" sz="1000" b="1"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EFV</a:t>
                      </a:r>
                      <a:endParaRPr lang="en-GB" sz="1000" b="1"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err="1">
                          <a:effectLst/>
                        </a:rPr>
                        <a:t>NVPcases</a:t>
                      </a:r>
                      <a:endParaRPr lang="en-GB" sz="1000" b="1"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NVP</a:t>
                      </a:r>
                      <a:endParaRPr lang="en-GB" sz="1000" b="1"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err="1">
                          <a:effectLst/>
                        </a:rPr>
                        <a:t>Nfemale</a:t>
                      </a:r>
                      <a:endParaRPr lang="en-GB" sz="1000" b="1" i="0" u="none" strike="noStrike" dirty="0">
                        <a:solidFill>
                          <a:srgbClr val="000000"/>
                        </a:solidFill>
                        <a:effectLst/>
                        <a:latin typeface="Calibri" panose="020F0502020204030204" pitchFamily="34" charset="0"/>
                      </a:endParaRPr>
                    </a:p>
                  </a:txBody>
                  <a:tcPr marL="5869" marR="5869" marT="5870" marB="0" anchor="b"/>
                </a:tc>
              </a:tr>
              <a:tr h="463074">
                <a:tc>
                  <a:txBody>
                    <a:bodyPr/>
                    <a:lstStyle/>
                    <a:p>
                      <a:pPr algn="r" fontAlgn="b"/>
                      <a:r>
                        <a:rPr lang="en-GB" sz="1000" u="none" strike="noStrike" dirty="0">
                          <a:effectLst/>
                        </a:rPr>
                        <a:t>6</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Stringer JS, et al </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2010</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Prospective Cohort</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err="1">
                          <a:effectLst/>
                        </a:rPr>
                        <a:t>Multicenter</a:t>
                      </a:r>
                      <a:r>
                        <a:rPr lang="en-GB" sz="1000" u="none" strike="noStrike" dirty="0">
                          <a:effectLst/>
                        </a:rPr>
                        <a:t> </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Treatment Failure</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878</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15</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58</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231</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820</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878</a:t>
                      </a:r>
                      <a:endParaRPr lang="en-GB" sz="1000" b="0" i="0" u="none" strike="noStrike" dirty="0">
                        <a:solidFill>
                          <a:srgbClr val="000000"/>
                        </a:solidFill>
                        <a:effectLst/>
                        <a:latin typeface="Calibri" panose="020F0502020204030204" pitchFamily="34" charset="0"/>
                      </a:endParaRPr>
                    </a:p>
                  </a:txBody>
                  <a:tcPr marL="5869" marR="5869" marT="5870" marB="0" anchor="b"/>
                </a:tc>
              </a:tr>
              <a:tr h="463074">
                <a:tc>
                  <a:txBody>
                    <a:bodyPr/>
                    <a:lstStyle/>
                    <a:p>
                      <a:pPr algn="r" fontAlgn="b"/>
                      <a:r>
                        <a:rPr lang="en-GB" sz="1000" u="none" strike="noStrike">
                          <a:effectLst/>
                        </a:rPr>
                        <a:t>7</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Kwobah CM, et al </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2012</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case-control</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Kenya </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Treatment Failure</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3233</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155</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427</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894</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2633</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1992</a:t>
                      </a:r>
                      <a:endParaRPr lang="en-GB" sz="1000" b="0" i="0" u="none" strike="noStrike" dirty="0">
                        <a:solidFill>
                          <a:srgbClr val="000000"/>
                        </a:solidFill>
                        <a:effectLst/>
                        <a:latin typeface="Calibri" panose="020F0502020204030204" pitchFamily="34" charset="0"/>
                      </a:endParaRPr>
                    </a:p>
                  </a:txBody>
                  <a:tcPr marL="5869" marR="5869" marT="5870" marB="0" anchor="b"/>
                </a:tc>
              </a:tr>
              <a:tr h="463074">
                <a:tc>
                  <a:txBody>
                    <a:bodyPr/>
                    <a:lstStyle/>
                    <a:p>
                      <a:pPr algn="r" fontAlgn="b"/>
                      <a:r>
                        <a:rPr lang="en-GB" sz="1000" u="none" strike="noStrike">
                          <a:effectLst/>
                        </a:rPr>
                        <a:t>8</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Nachega JB, et al </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2008</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Cohort </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South Africa</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Treatment Failure</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2817</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251</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1822</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203</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995</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1771</a:t>
                      </a:r>
                      <a:endParaRPr lang="en-GB" sz="1000" b="0" i="0" u="none" strike="noStrike">
                        <a:solidFill>
                          <a:srgbClr val="000000"/>
                        </a:solidFill>
                        <a:effectLst/>
                        <a:latin typeface="Calibri" panose="020F0502020204030204" pitchFamily="34" charset="0"/>
                      </a:endParaRPr>
                    </a:p>
                  </a:txBody>
                  <a:tcPr marL="5869" marR="5869" marT="5870" marB="0" anchor="b"/>
                </a:tc>
              </a:tr>
              <a:tr h="463074">
                <a:tc>
                  <a:txBody>
                    <a:bodyPr/>
                    <a:lstStyle/>
                    <a:p>
                      <a:pPr algn="r" fontAlgn="b"/>
                      <a:r>
                        <a:rPr lang="en-GB" sz="1000" u="none" strike="noStrike">
                          <a:effectLst/>
                        </a:rPr>
                        <a:t>9</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fr-FR" sz="1000" u="none" strike="noStrike">
                          <a:effectLst/>
                        </a:rPr>
                        <a:t>Boulle A, et al 2007</a:t>
                      </a:r>
                      <a:endParaRPr lang="fr-FR"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2007</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Cohort </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South Africa</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NNRTI substitution</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2679</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25</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1612</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63</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1067</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1896</a:t>
                      </a:r>
                      <a:endParaRPr lang="en-GB" sz="1000" b="0" i="0" u="none" strike="noStrike">
                        <a:solidFill>
                          <a:srgbClr val="000000"/>
                        </a:solidFill>
                        <a:effectLst/>
                        <a:latin typeface="Calibri" panose="020F0502020204030204" pitchFamily="34" charset="0"/>
                      </a:endParaRPr>
                    </a:p>
                  </a:txBody>
                  <a:tcPr marL="5869" marR="5869" marT="5870" marB="0" anchor="b"/>
                </a:tc>
              </a:tr>
              <a:tr h="463074">
                <a:tc>
                  <a:txBody>
                    <a:bodyPr/>
                    <a:lstStyle/>
                    <a:p>
                      <a:pPr algn="r" fontAlgn="b"/>
                      <a:r>
                        <a:rPr lang="en-GB" sz="1000" u="none" strike="noStrike">
                          <a:effectLst/>
                        </a:rPr>
                        <a:t>10</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Shearer K, et al </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2014</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Cohort </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South Africa</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dirty="0">
                          <a:effectLst/>
                        </a:rPr>
                        <a:t>Treatment Failure</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8854</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307</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8211</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43</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643</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5668</a:t>
                      </a:r>
                      <a:endParaRPr lang="en-GB" sz="1000" b="0" i="0" u="none" strike="noStrike">
                        <a:solidFill>
                          <a:srgbClr val="000000"/>
                        </a:solidFill>
                        <a:effectLst/>
                        <a:latin typeface="Calibri" panose="020F0502020204030204" pitchFamily="34" charset="0"/>
                      </a:endParaRPr>
                    </a:p>
                  </a:txBody>
                  <a:tcPr marL="5869" marR="5869" marT="5870" marB="0" anchor="b"/>
                </a:tc>
              </a:tr>
              <a:tr h="310672">
                <a:tc>
                  <a:txBody>
                    <a:bodyPr/>
                    <a:lstStyle/>
                    <a:p>
                      <a:pPr algn="r" fontAlgn="b"/>
                      <a:r>
                        <a:rPr lang="en-GB" sz="1000" u="none" strike="noStrike">
                          <a:effectLst/>
                        </a:rPr>
                        <a:t>10</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Shearer K, et al </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2014</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Cohort </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South Africa</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Death </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12840</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1006</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11,962</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55</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878</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7962</a:t>
                      </a:r>
                      <a:endParaRPr lang="en-GB" sz="1000" b="0" i="0" u="none" strike="noStrike">
                        <a:solidFill>
                          <a:srgbClr val="000000"/>
                        </a:solidFill>
                        <a:effectLst/>
                        <a:latin typeface="Calibri" panose="020F0502020204030204" pitchFamily="34" charset="0"/>
                      </a:endParaRPr>
                    </a:p>
                  </a:txBody>
                  <a:tcPr marL="5869" marR="5869" marT="5870" marB="0" anchor="b"/>
                </a:tc>
              </a:tr>
              <a:tr h="615475">
                <a:tc>
                  <a:txBody>
                    <a:bodyPr/>
                    <a:lstStyle/>
                    <a:p>
                      <a:pPr algn="r" fontAlgn="b"/>
                      <a:r>
                        <a:rPr lang="en-GB" sz="1000" u="none" strike="noStrike">
                          <a:effectLst/>
                        </a:rPr>
                        <a:t>11</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Sarfo FS, et al</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2014</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Retrospective Observational</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Ghana</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Treatment Failure</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3990</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633</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2369</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495</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1621</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2717</a:t>
                      </a:r>
                      <a:endParaRPr lang="en-GB" sz="1000" b="0" i="0" u="none" strike="noStrike" dirty="0">
                        <a:solidFill>
                          <a:srgbClr val="000000"/>
                        </a:solidFill>
                        <a:effectLst/>
                        <a:latin typeface="Calibri" panose="020F0502020204030204" pitchFamily="34" charset="0"/>
                      </a:endParaRPr>
                    </a:p>
                  </a:txBody>
                  <a:tcPr marL="5869" marR="5869" marT="5870" marB="0" anchor="b"/>
                </a:tc>
              </a:tr>
              <a:tr h="615475">
                <a:tc>
                  <a:txBody>
                    <a:bodyPr/>
                    <a:lstStyle/>
                    <a:p>
                      <a:pPr algn="r" fontAlgn="b"/>
                      <a:r>
                        <a:rPr lang="en-GB" sz="1000" u="none" strike="noStrike">
                          <a:effectLst/>
                        </a:rPr>
                        <a:t>11</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Sarfo FS, et al</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2014</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Retrospective Observational</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Ghana</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Death </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3990</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208</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2369</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110</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1621</a:t>
                      </a:r>
                      <a:endParaRPr lang="en-GB" sz="1000" b="0" i="0" u="none" strike="noStrike" dirty="0">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2717</a:t>
                      </a:r>
                      <a:endParaRPr lang="en-GB" sz="1000" b="0" i="0" u="none" strike="noStrike" dirty="0">
                        <a:solidFill>
                          <a:srgbClr val="000000"/>
                        </a:solidFill>
                        <a:effectLst/>
                        <a:latin typeface="Calibri" panose="020F0502020204030204" pitchFamily="34" charset="0"/>
                      </a:endParaRPr>
                    </a:p>
                  </a:txBody>
                  <a:tcPr marL="5869" marR="5869" marT="5870" marB="0" anchor="b"/>
                </a:tc>
              </a:tr>
              <a:tr h="615475">
                <a:tc>
                  <a:txBody>
                    <a:bodyPr/>
                    <a:lstStyle/>
                    <a:p>
                      <a:pPr algn="r" fontAlgn="b"/>
                      <a:r>
                        <a:rPr lang="en-GB" sz="1000" u="none" strike="noStrike">
                          <a:effectLst/>
                        </a:rPr>
                        <a:t>11</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Sarfo FS, et al</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2014</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Retrospective Observational</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Ghana</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l" fontAlgn="b"/>
                      <a:r>
                        <a:rPr lang="en-GB" sz="1000" u="none" strike="noStrike">
                          <a:effectLst/>
                        </a:rPr>
                        <a:t>NNRTI Substituation </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3990</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219</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2369</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254</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a:effectLst/>
                        </a:rPr>
                        <a:t>1621</a:t>
                      </a:r>
                      <a:endParaRPr lang="en-GB" sz="1000" b="0" i="0" u="none" strike="noStrike">
                        <a:solidFill>
                          <a:srgbClr val="000000"/>
                        </a:solidFill>
                        <a:effectLst/>
                        <a:latin typeface="Calibri" panose="020F0502020204030204" pitchFamily="34" charset="0"/>
                      </a:endParaRPr>
                    </a:p>
                  </a:txBody>
                  <a:tcPr marL="5869" marR="5869" marT="5870" marB="0" anchor="b"/>
                </a:tc>
                <a:tc>
                  <a:txBody>
                    <a:bodyPr/>
                    <a:lstStyle/>
                    <a:p>
                      <a:pPr algn="r" fontAlgn="b"/>
                      <a:r>
                        <a:rPr lang="en-GB" sz="1000" u="none" strike="noStrike" dirty="0">
                          <a:effectLst/>
                        </a:rPr>
                        <a:t>2717</a:t>
                      </a:r>
                      <a:endParaRPr lang="en-GB" sz="1000" b="0" i="0" u="none" strike="noStrike" dirty="0">
                        <a:solidFill>
                          <a:srgbClr val="000000"/>
                        </a:solidFill>
                        <a:effectLst/>
                        <a:latin typeface="Calibri" panose="020F0502020204030204" pitchFamily="34" charset="0"/>
                      </a:endParaRPr>
                    </a:p>
                  </a:txBody>
                  <a:tcPr marL="5869" marR="5869" marT="5870" marB="0" anchor="b"/>
                </a:tc>
              </a:tr>
            </a:tbl>
          </a:graphicData>
        </a:graphic>
      </p:graphicFrame>
      <p:sp>
        <p:nvSpPr>
          <p:cNvPr id="161016" name="TextBox 8"/>
          <p:cNvSpPr txBox="1">
            <a:spLocks noChangeArrowheads="1"/>
          </p:cNvSpPr>
          <p:nvPr/>
        </p:nvSpPr>
        <p:spPr bwMode="auto">
          <a:xfrm>
            <a:off x="469900" y="1482725"/>
            <a:ext cx="4513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1800">
                <a:solidFill>
                  <a:srgbClr val="FF0000"/>
                </a:solidFill>
                <a:latin typeface="Calibri" panose="020F0502020204030204" pitchFamily="34" charset="0"/>
              </a:rPr>
              <a:t>Extraction tool (Questionnaire)</a:t>
            </a:r>
          </a:p>
        </p:txBody>
      </p:sp>
      <p:sp>
        <p:nvSpPr>
          <p:cNvPr id="10" name="TextBox 9"/>
          <p:cNvSpPr txBox="1">
            <a:spLocks noChangeArrowheads="1"/>
          </p:cNvSpPr>
          <p:nvPr/>
        </p:nvSpPr>
        <p:spPr bwMode="auto">
          <a:xfrm>
            <a:off x="5997575" y="1511300"/>
            <a:ext cx="1706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1800">
                <a:solidFill>
                  <a:srgbClr val="FF0000"/>
                </a:solidFill>
                <a:latin typeface="Calibri" panose="020F0502020204030204" pitchFamily="34" charset="0"/>
              </a:rPr>
              <a:t>Dataset in Excel </a:t>
            </a:r>
          </a:p>
        </p:txBody>
      </p:sp>
      <p:sp>
        <p:nvSpPr>
          <p:cNvPr id="11" name="Right Arrow 10"/>
          <p:cNvSpPr/>
          <p:nvPr/>
        </p:nvSpPr>
        <p:spPr>
          <a:xfrm>
            <a:off x="5716588" y="4300538"/>
            <a:ext cx="363537" cy="296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GB" altLang="en-US" smtClean="0"/>
              <a:t>Software for Meta-Aanalysis  </a:t>
            </a:r>
          </a:p>
        </p:txBody>
      </p:sp>
      <p:sp>
        <p:nvSpPr>
          <p:cNvPr id="161795" name="Content Placeholder 2"/>
          <p:cNvSpPr>
            <a:spLocks noGrp="1"/>
          </p:cNvSpPr>
          <p:nvPr>
            <p:ph idx="1"/>
          </p:nvPr>
        </p:nvSpPr>
        <p:spPr/>
        <p:txBody>
          <a:bodyPr/>
          <a:lstStyle/>
          <a:p>
            <a:r>
              <a:rPr lang="en-GB" altLang="en-US" sz="2400" smtClean="0"/>
              <a:t>Softwares which can be used for Meta-analysis are:</a:t>
            </a:r>
          </a:p>
          <a:p>
            <a:pPr lvl="1">
              <a:lnSpc>
                <a:spcPct val="150000"/>
              </a:lnSpc>
            </a:pPr>
            <a:r>
              <a:rPr lang="en-GB" altLang="en-US" sz="2000" smtClean="0">
                <a:solidFill>
                  <a:srgbClr val="0000FF"/>
                </a:solidFill>
              </a:rPr>
              <a:t>RevMan </a:t>
            </a:r>
          </a:p>
          <a:p>
            <a:pPr lvl="1">
              <a:lnSpc>
                <a:spcPct val="150000"/>
              </a:lnSpc>
            </a:pPr>
            <a:r>
              <a:rPr lang="en-GB" altLang="en-US" sz="2000" smtClean="0"/>
              <a:t>CMA </a:t>
            </a:r>
          </a:p>
          <a:p>
            <a:pPr lvl="1">
              <a:lnSpc>
                <a:spcPct val="150000"/>
              </a:lnSpc>
            </a:pPr>
            <a:r>
              <a:rPr lang="en-GB" altLang="en-US" sz="2000" smtClean="0">
                <a:solidFill>
                  <a:srgbClr val="0000FF"/>
                </a:solidFill>
              </a:rPr>
              <a:t>Stata</a:t>
            </a:r>
          </a:p>
          <a:p>
            <a:pPr lvl="1">
              <a:lnSpc>
                <a:spcPct val="150000"/>
              </a:lnSpc>
            </a:pPr>
            <a:r>
              <a:rPr lang="en-GB" altLang="en-US" sz="2000" smtClean="0">
                <a:solidFill>
                  <a:srgbClr val="0000FF"/>
                </a:solidFill>
              </a:rPr>
              <a:t>R </a:t>
            </a:r>
          </a:p>
          <a:p>
            <a:pPr lvl="1">
              <a:lnSpc>
                <a:spcPct val="150000"/>
              </a:lnSpc>
            </a:pPr>
            <a:r>
              <a:rPr lang="en-GB" altLang="en-US" sz="2000" smtClean="0"/>
              <a:t>SAS </a:t>
            </a:r>
          </a:p>
          <a:p>
            <a:pPr lvl="1">
              <a:lnSpc>
                <a:spcPct val="150000"/>
              </a:lnSpc>
            </a:pPr>
            <a:r>
              <a:rPr lang="en-US" altLang="en-US" sz="2000" smtClean="0"/>
              <a:t>Open Meta analysis Software</a:t>
            </a:r>
          </a:p>
          <a:p>
            <a:pPr lvl="1">
              <a:lnSpc>
                <a:spcPct val="150000"/>
              </a:lnSpc>
            </a:pPr>
            <a:r>
              <a:rPr lang="en-US" altLang="en-US" sz="2000" smtClean="0"/>
              <a:t>… </a:t>
            </a:r>
            <a:endParaRPr lang="en-GB" altLang="en-US" sz="2000" smtClean="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5"/>
          <p:cNvSpPr>
            <a:spLocks noGrp="1"/>
          </p:cNvSpPr>
          <p:nvPr>
            <p:ph type="ctrTitle"/>
          </p:nvPr>
        </p:nvSpPr>
        <p:spPr/>
        <p:txBody>
          <a:bodyPr/>
          <a:lstStyle/>
          <a:p>
            <a:r>
              <a:rPr lang="en-GB" altLang="en-US" sz="4800" smtClean="0"/>
              <a:t>Meta-Analysis using Stata</a:t>
            </a:r>
          </a:p>
        </p:txBody>
      </p:sp>
      <p:sp>
        <p:nvSpPr>
          <p:cNvPr id="163843" name="Subtitle 6"/>
          <p:cNvSpPr>
            <a:spLocks noGrp="1"/>
          </p:cNvSpPr>
          <p:nvPr>
            <p:ph type="subTitle" idx="1"/>
          </p:nvPr>
        </p:nvSpPr>
        <p:spPr/>
        <p:txBody>
          <a:bodyPr/>
          <a:lstStyle/>
          <a:p>
            <a:endParaRPr lang="en-GB" altLang="en-US" smtClean="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GB" altLang="en-US" sz="3200" smtClean="0"/>
              <a:t>Introduction to STATA</a:t>
            </a:r>
          </a:p>
        </p:txBody>
      </p:sp>
      <p:sp>
        <p:nvSpPr>
          <p:cNvPr id="3" name="Content Placeholder 2"/>
          <p:cNvSpPr>
            <a:spLocks noGrp="1"/>
          </p:cNvSpPr>
          <p:nvPr>
            <p:ph idx="1"/>
          </p:nvPr>
        </p:nvSpPr>
        <p:spPr>
          <a:xfrm>
            <a:off x="609600" y="1490663"/>
            <a:ext cx="10709275" cy="5367337"/>
          </a:xfrm>
        </p:spPr>
        <p:txBody>
          <a:bodyPr/>
          <a:lstStyle/>
          <a:p>
            <a:r>
              <a:rPr lang="en-GB" altLang="en-US" sz="2400" smtClean="0"/>
              <a:t>Basics of Stata</a:t>
            </a:r>
          </a:p>
          <a:p>
            <a:r>
              <a:rPr lang="en-GB" altLang="en-US" sz="2400" smtClean="0"/>
              <a:t>Data Entry </a:t>
            </a:r>
          </a:p>
          <a:p>
            <a:r>
              <a:rPr lang="en-GB" altLang="en-US" sz="2400" smtClean="0"/>
              <a:t>Data management </a:t>
            </a:r>
          </a:p>
          <a:p>
            <a:pPr lvl="1"/>
            <a:r>
              <a:rPr lang="en-GB" altLang="en-US" sz="2000" smtClean="0"/>
              <a:t>Editing</a:t>
            </a:r>
          </a:p>
          <a:p>
            <a:pPr lvl="1"/>
            <a:r>
              <a:rPr lang="en-GB" altLang="en-US" sz="2000" smtClean="0"/>
              <a:t>Coding</a:t>
            </a:r>
          </a:p>
          <a:p>
            <a:pPr lvl="1"/>
            <a:r>
              <a:rPr lang="en-GB" altLang="en-US" sz="2000" smtClean="0"/>
              <a:t>Renaming </a:t>
            </a:r>
          </a:p>
          <a:p>
            <a:pPr lvl="1"/>
            <a:r>
              <a:rPr lang="en-GB" altLang="en-US" sz="2000" smtClean="0"/>
              <a:t>Generating </a:t>
            </a:r>
          </a:p>
          <a:p>
            <a:pPr lvl="1"/>
            <a:r>
              <a:rPr lang="en-GB" altLang="en-US" sz="2000" smtClean="0"/>
              <a:t>Outlier observations </a:t>
            </a:r>
          </a:p>
          <a:p>
            <a:pPr lvl="1"/>
            <a:r>
              <a:rPr lang="en-GB" altLang="en-US" sz="2000" smtClean="0"/>
              <a:t>Missing Observations   </a:t>
            </a:r>
          </a:p>
          <a:p>
            <a:r>
              <a:rPr lang="en-GB" altLang="en-US" sz="2400" smtClean="0"/>
              <a:t>Data analysis </a:t>
            </a:r>
          </a:p>
          <a:p>
            <a:pPr lvl="1"/>
            <a:r>
              <a:rPr lang="en-GB" altLang="en-US" sz="2000" smtClean="0"/>
              <a:t>Descriptive statistics </a:t>
            </a:r>
          </a:p>
          <a:p>
            <a:pPr lvl="1"/>
            <a:r>
              <a:rPr lang="en-GB" altLang="en-US" sz="2000" smtClean="0"/>
              <a:t>Inferential Statistics</a:t>
            </a:r>
          </a:p>
          <a:p>
            <a:pPr lvl="2"/>
            <a:r>
              <a:rPr lang="en-GB" altLang="en-US" sz="1600" smtClean="0"/>
              <a:t>Estimation </a:t>
            </a:r>
          </a:p>
          <a:p>
            <a:pPr lvl="2"/>
            <a:r>
              <a:rPr lang="en-GB" altLang="en-US" sz="1600" smtClean="0"/>
              <a:t>Hypothesis testing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anim calcmode="lin" valueType="num">
                                      <p:cBhvr additive="base">
                                        <p:cTn id="6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lang="en-GB" altLang="en-US" sz="3600" smtClean="0"/>
              <a:t>Meta analysis using stata</a:t>
            </a:r>
          </a:p>
        </p:txBody>
      </p:sp>
      <p:sp>
        <p:nvSpPr>
          <p:cNvPr id="165891" name="Content Placeholder 2"/>
          <p:cNvSpPr>
            <a:spLocks noGrp="1"/>
          </p:cNvSpPr>
          <p:nvPr>
            <p:ph idx="1"/>
          </p:nvPr>
        </p:nvSpPr>
        <p:spPr>
          <a:xfrm>
            <a:off x="609600" y="1647825"/>
            <a:ext cx="10972800" cy="4919663"/>
          </a:xfrm>
        </p:spPr>
        <p:txBody>
          <a:bodyPr/>
          <a:lstStyle/>
          <a:p>
            <a:r>
              <a:rPr lang="en-US" altLang="en-US" sz="2400" smtClean="0"/>
              <a:t>Stata  using </a:t>
            </a:r>
            <a:r>
              <a:rPr lang="en-US" altLang="en-US" sz="2400" b="1" smtClean="0"/>
              <a:t>metan</a:t>
            </a:r>
            <a:r>
              <a:rPr lang="en-US" altLang="en-US" sz="2400" smtClean="0"/>
              <a:t> commend </a:t>
            </a:r>
          </a:p>
          <a:p>
            <a:endParaRPr lang="en-GB" altLang="en-US" sz="2400" smtClean="0"/>
          </a:p>
          <a:p>
            <a:r>
              <a:rPr lang="en-GB" altLang="en-US" sz="2400" smtClean="0"/>
              <a:t>Considering STATA, either we must have STATA version 11 or install STATA packages that analyze meta data </a:t>
            </a:r>
          </a:p>
          <a:p>
            <a:endParaRPr lang="en-GB" altLang="en-US" sz="2400" smtClean="0"/>
          </a:p>
          <a:p>
            <a:r>
              <a:rPr lang="en-GB" altLang="en-US" sz="2400" smtClean="0"/>
              <a:t>Steps to install the package will be given </a:t>
            </a:r>
          </a:p>
          <a:p>
            <a:endParaRPr lang="en-GB" altLang="en-US" smtClean="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p:txBody>
          <a:bodyPr/>
          <a:lstStyle/>
          <a:p>
            <a:pPr eaLnBrk="1" hangingPunct="1"/>
            <a:r>
              <a:rPr lang="en-US" altLang="en-US" sz="4000" smtClean="0"/>
              <a:t>Installing meta-analysis in STATA</a:t>
            </a:r>
          </a:p>
        </p:txBody>
      </p:sp>
      <p:sp>
        <p:nvSpPr>
          <p:cNvPr id="166915" name="Content Placeholder 2"/>
          <p:cNvSpPr>
            <a:spLocks noGrp="1"/>
          </p:cNvSpPr>
          <p:nvPr>
            <p:ph idx="1"/>
          </p:nvPr>
        </p:nvSpPr>
        <p:spPr/>
        <p:txBody>
          <a:bodyPr/>
          <a:lstStyle/>
          <a:p>
            <a:pPr eaLnBrk="1" hangingPunct="1"/>
            <a:r>
              <a:rPr lang="en-US" altLang="en-US" smtClean="0"/>
              <a:t>Normally, there is no menu in stata which can perform meta analysis </a:t>
            </a:r>
          </a:p>
          <a:p>
            <a:pPr eaLnBrk="1" hangingPunct="1"/>
            <a:r>
              <a:rPr lang="en-US" altLang="en-US" smtClean="0"/>
              <a:t>We have to use “metan” command without installing the menu or we can also bring the menu under “user” main menu</a:t>
            </a:r>
          </a:p>
          <a:p>
            <a:pPr eaLnBrk="1" hangingPunct="1"/>
            <a:r>
              <a:rPr lang="en-US" altLang="en-US" smtClean="0"/>
              <a:t>There are different options to install “packages” for meta analysis</a:t>
            </a:r>
          </a:p>
          <a:p>
            <a:pPr eaLnBrk="1" hangingPunct="1"/>
            <a:endParaRPr lang="en-US" altLang="en-US" smtClean="0"/>
          </a:p>
        </p:txBody>
      </p:sp>
      <p:sp>
        <p:nvSpPr>
          <p:cNvPr id="16691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r>
              <a:rPr lang="en-US" altLang="en-US" sz="1000" smtClean="0"/>
              <a:t>Tadesse A.</a:t>
            </a:r>
          </a:p>
        </p:txBody>
      </p:sp>
      <p:sp>
        <p:nvSpPr>
          <p:cNvPr id="16691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fld id="{89FBC0C0-0BA5-4620-8694-785E602B5CCC}" type="slidenum">
              <a:rPr lang="en-US" altLang="en-US" sz="1000" smtClean="0"/>
              <a:pPr fontAlgn="base">
                <a:spcBef>
                  <a:spcPct val="0"/>
                </a:spcBef>
                <a:spcAft>
                  <a:spcPct val="0"/>
                </a:spcAft>
                <a:buClrTx/>
                <a:buSzTx/>
                <a:buFontTx/>
                <a:buNone/>
              </a:pPr>
              <a:t>165</a:t>
            </a:fld>
            <a:endParaRPr lang="en-US" altLang="en-US" sz="1000"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GB" altLang="en-US" sz="3600" smtClean="0"/>
              <a:t>Option I</a:t>
            </a:r>
          </a:p>
        </p:txBody>
      </p:sp>
      <p:sp>
        <p:nvSpPr>
          <p:cNvPr id="167939" name="Content Placeholder 2"/>
          <p:cNvSpPr>
            <a:spLocks noGrp="1"/>
          </p:cNvSpPr>
          <p:nvPr>
            <p:ph idx="1"/>
          </p:nvPr>
        </p:nvSpPr>
        <p:spPr/>
        <p:txBody>
          <a:bodyPr/>
          <a:lstStyle/>
          <a:p>
            <a:r>
              <a:rPr lang="en-GB" altLang="en-US" sz="2400" smtClean="0"/>
              <a:t>As a first step make sure that your installation is uptodate by typing </a:t>
            </a:r>
            <a:r>
              <a:rPr lang="en-GB" altLang="en-US" sz="2400" b="1" smtClean="0">
                <a:solidFill>
                  <a:srgbClr val="FF0000"/>
                </a:solidFill>
              </a:rPr>
              <a:t>update all </a:t>
            </a:r>
            <a:r>
              <a:rPr lang="en-GB" altLang="en-US" sz="2400" smtClean="0"/>
              <a:t>in the command window</a:t>
            </a:r>
          </a:p>
          <a:p>
            <a:pPr lvl="1"/>
            <a:r>
              <a:rPr lang="en-GB" altLang="en-US" smtClean="0"/>
              <a:t>Stata will automatically connect to www.stata.com and update the core package. </a:t>
            </a:r>
          </a:p>
          <a:p>
            <a:pPr lvl="1"/>
            <a:r>
              <a:rPr lang="en-GB" altLang="en-US" sz="2000" smtClean="0"/>
              <a:t>It will also download brief descriptions of all user-written commands published in the Stata Technical Bulletin</a:t>
            </a:r>
          </a:p>
          <a:p>
            <a:pPr lvl="1"/>
            <a:r>
              <a:rPr lang="en-GB" altLang="en-US" sz="2000" smtClean="0"/>
              <a:t>Those relating to meta-analysis can be displayed by typing </a:t>
            </a:r>
            <a:r>
              <a:rPr lang="en-GB" altLang="en-US" sz="2000" b="1" smtClean="0">
                <a:solidFill>
                  <a:srgbClr val="FF0000"/>
                </a:solidFill>
              </a:rPr>
              <a:t>search meta</a:t>
            </a:r>
            <a:r>
              <a:rPr lang="en-GB" altLang="en-US" sz="2000" smtClean="0"/>
              <a:t>. </a:t>
            </a:r>
          </a:p>
          <a:p>
            <a:pPr lvl="1"/>
            <a:r>
              <a:rPr lang="en-GB" altLang="en-US" sz="2000" smtClean="0"/>
              <a:t>The most convenient way to install user-written commands is from within Stata. </a:t>
            </a:r>
          </a:p>
          <a:p>
            <a:pPr lvl="2"/>
            <a:r>
              <a:rPr lang="en-GB" altLang="en-US" sz="1600" smtClean="0"/>
              <a:t>Go into the “Help” menu and </a:t>
            </a:r>
          </a:p>
          <a:p>
            <a:pPr lvl="2"/>
            <a:r>
              <a:rPr lang="en-GB" altLang="en-US" sz="1600" smtClean="0"/>
              <a:t>Click on “SJ and User-Written Programs” option</a:t>
            </a:r>
          </a:p>
          <a:p>
            <a:pPr lvl="2"/>
            <a:r>
              <a:rPr lang="en-GB" altLang="en-US" sz="1600" smtClean="0"/>
              <a:t> click  “STB” option.</a:t>
            </a:r>
          </a:p>
          <a:p>
            <a:pPr lvl="2"/>
            <a:r>
              <a:rPr lang="en-GB" altLang="en-US" sz="1600" smtClean="0"/>
              <a:t>Now click on http://www.stata.com and then on stb (for Stata Technical Bulletins). </a:t>
            </a:r>
          </a:p>
          <a:p>
            <a:pPr lvl="2"/>
            <a:r>
              <a:rPr lang="en-GB" altLang="en-US" sz="1600" smtClean="0"/>
              <a:t>The meta-analysis routines described in this chapter can then be downloaded as follows:</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GB" altLang="en-US" smtClean="0"/>
              <a:t>Option I</a:t>
            </a:r>
          </a:p>
        </p:txBody>
      </p:sp>
      <p:sp>
        <p:nvSpPr>
          <p:cNvPr id="168963" name="Content Placeholder 2"/>
          <p:cNvSpPr>
            <a:spLocks noGrp="1"/>
          </p:cNvSpPr>
          <p:nvPr>
            <p:ph idx="1"/>
          </p:nvPr>
        </p:nvSpPr>
        <p:spPr>
          <a:xfrm>
            <a:off x="609600" y="1516063"/>
            <a:ext cx="10972800" cy="4614862"/>
          </a:xfrm>
        </p:spPr>
        <p:txBody>
          <a:bodyPr/>
          <a:lstStyle/>
          <a:p>
            <a:r>
              <a:rPr lang="en-GB" altLang="en-US" sz="2400" smtClean="0"/>
              <a:t>Downloading and installing user-written meta-analysis commands</a:t>
            </a:r>
          </a:p>
          <a:p>
            <a:r>
              <a:rPr lang="en-GB" altLang="en-US" sz="2400" smtClean="0"/>
              <a:t>Click </a:t>
            </a:r>
            <a:r>
              <a:rPr lang="en-GB" altLang="en-US" sz="2400" smtClean="0">
                <a:solidFill>
                  <a:srgbClr val="000099"/>
                </a:solidFill>
              </a:rPr>
              <a:t>help</a:t>
            </a:r>
          </a:p>
          <a:p>
            <a:pPr lvl="1"/>
            <a:r>
              <a:rPr lang="en-GB" altLang="en-US" sz="2000" smtClean="0"/>
              <a:t>Click </a:t>
            </a:r>
            <a:r>
              <a:rPr lang="en-GB" altLang="en-US" sz="2000" smtClean="0">
                <a:solidFill>
                  <a:srgbClr val="000099"/>
                </a:solidFill>
              </a:rPr>
              <a:t>SJ and user written commands </a:t>
            </a:r>
          </a:p>
          <a:p>
            <a:pPr lvl="2"/>
            <a:r>
              <a:rPr lang="en-GB" altLang="en-US" sz="1600" smtClean="0"/>
              <a:t>Click </a:t>
            </a:r>
            <a:r>
              <a:rPr lang="en-GB" altLang="en-US" sz="1600" smtClean="0">
                <a:solidFill>
                  <a:srgbClr val="000099"/>
                </a:solidFill>
              </a:rPr>
              <a:t>STB </a:t>
            </a:r>
          </a:p>
          <a:p>
            <a:endParaRPr lang="en-GB" altLang="en-US" sz="2400" smtClean="0"/>
          </a:p>
          <a:p>
            <a:endParaRPr lang="en-GB" altLang="en-US" sz="2400" smtClean="0"/>
          </a:p>
          <a:p>
            <a:endParaRPr lang="en-GB" altLang="en-US" sz="2400" smtClean="0"/>
          </a:p>
          <a:p>
            <a:endParaRPr lang="en-GB" altLang="en-US" sz="2400" smtClean="0"/>
          </a:p>
          <a:p>
            <a:endParaRPr lang="en-GB" altLang="en-US" sz="2400" smtClean="0"/>
          </a:p>
          <a:p>
            <a:endParaRPr lang="en-GB" altLang="en-US" sz="2400" smtClean="0"/>
          </a:p>
          <a:p>
            <a:endParaRPr lang="en-GB" altLang="en-US" sz="2400" smtClean="0"/>
          </a:p>
        </p:txBody>
      </p:sp>
      <p:pic>
        <p:nvPicPr>
          <p:cNvPr id="168964" name="Picture 3"/>
          <p:cNvPicPr>
            <a:picLocks noChangeAspect="1" noChangeArrowheads="1"/>
          </p:cNvPicPr>
          <p:nvPr/>
        </p:nvPicPr>
        <p:blipFill>
          <a:blip r:embed="rId3">
            <a:extLst>
              <a:ext uri="{28A0092B-C50C-407E-A947-70E740481C1C}">
                <a14:useLocalDpi xmlns:a14="http://schemas.microsoft.com/office/drawing/2010/main" val="0"/>
              </a:ext>
            </a:extLst>
          </a:blip>
          <a:srcRect r="69844" b="70018"/>
          <a:stretch>
            <a:fillRect/>
          </a:stretch>
        </p:blipFill>
        <p:spPr bwMode="auto">
          <a:xfrm>
            <a:off x="523875" y="3713163"/>
            <a:ext cx="2628900" cy="205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5" name="Picture 4"/>
          <p:cNvPicPr>
            <a:picLocks noChangeAspect="1" noChangeArrowheads="1"/>
          </p:cNvPicPr>
          <p:nvPr/>
        </p:nvPicPr>
        <p:blipFill>
          <a:blip r:embed="rId4">
            <a:extLst>
              <a:ext uri="{28A0092B-C50C-407E-A947-70E740481C1C}">
                <a14:useLocalDpi xmlns:a14="http://schemas.microsoft.com/office/drawing/2010/main" val="0"/>
              </a:ext>
            </a:extLst>
          </a:blip>
          <a:srcRect l="36871" r="26587" b="47385"/>
          <a:stretch>
            <a:fillRect/>
          </a:stretch>
        </p:blipFill>
        <p:spPr bwMode="auto">
          <a:xfrm>
            <a:off x="3663950" y="3430588"/>
            <a:ext cx="2508250"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6" name="Picture 5"/>
          <p:cNvPicPr>
            <a:picLocks noChangeAspect="1" noChangeArrowheads="1"/>
          </p:cNvPicPr>
          <p:nvPr/>
        </p:nvPicPr>
        <p:blipFill>
          <a:blip r:embed="rId5">
            <a:extLst>
              <a:ext uri="{28A0092B-C50C-407E-A947-70E740481C1C}">
                <a14:useLocalDpi xmlns:a14="http://schemas.microsoft.com/office/drawing/2010/main" val="0"/>
              </a:ext>
            </a:extLst>
          </a:blip>
          <a:srcRect l="37202" t="3233" r="24603" b="7408"/>
          <a:stretch>
            <a:fillRect/>
          </a:stretch>
        </p:blipFill>
        <p:spPr bwMode="auto">
          <a:xfrm>
            <a:off x="6756400" y="3962400"/>
            <a:ext cx="22002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7" name="TextBox 6"/>
          <p:cNvSpPr txBox="1">
            <a:spLocks noChangeArrowheads="1"/>
          </p:cNvSpPr>
          <p:nvPr/>
        </p:nvSpPr>
        <p:spPr bwMode="auto">
          <a:xfrm>
            <a:off x="7856538" y="4770438"/>
            <a:ext cx="2246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1800">
                <a:latin typeface="Calibri" panose="020F0502020204030204" pitchFamily="34" charset="0"/>
              </a:rPr>
              <a:t>Find the package of each meta function here</a:t>
            </a:r>
          </a:p>
        </p:txBody>
      </p:sp>
      <p:sp>
        <p:nvSpPr>
          <p:cNvPr id="9" name="Right Arrow 8"/>
          <p:cNvSpPr/>
          <p:nvPr/>
        </p:nvSpPr>
        <p:spPr>
          <a:xfrm>
            <a:off x="6099175" y="4953000"/>
            <a:ext cx="611188" cy="27940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2079625" y="5094288"/>
            <a:ext cx="1000125" cy="2079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621088" y="4991100"/>
            <a:ext cx="1001712" cy="2079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Down Arrow 1"/>
          <p:cNvSpPr/>
          <p:nvPr/>
        </p:nvSpPr>
        <p:spPr>
          <a:xfrm>
            <a:off x="2079625" y="3248025"/>
            <a:ext cx="184150" cy="714375"/>
          </a:xfrm>
          <a:prstGeom prst="downArrow">
            <a:avLst/>
          </a:prstGeom>
          <a:solidFill>
            <a:srgbClr val="F199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8972" name="TextBox 2"/>
          <p:cNvSpPr txBox="1">
            <a:spLocks noChangeArrowheads="1"/>
          </p:cNvSpPr>
          <p:nvPr/>
        </p:nvSpPr>
        <p:spPr bwMode="auto">
          <a:xfrm>
            <a:off x="2192338" y="3343275"/>
            <a:ext cx="771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1800">
                <a:latin typeface="Calibri" panose="020F0502020204030204" pitchFamily="34" charset="0"/>
              </a:rPr>
              <a:t>Step 1</a:t>
            </a:r>
          </a:p>
        </p:txBody>
      </p:sp>
      <p:sp>
        <p:nvSpPr>
          <p:cNvPr id="168973" name="TextBox 12"/>
          <p:cNvSpPr txBox="1">
            <a:spLocks noChangeArrowheads="1"/>
          </p:cNvSpPr>
          <p:nvPr/>
        </p:nvSpPr>
        <p:spPr bwMode="auto">
          <a:xfrm>
            <a:off x="2419350" y="4768850"/>
            <a:ext cx="773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1800">
                <a:latin typeface="Calibri" panose="020F0502020204030204" pitchFamily="34" charset="0"/>
              </a:rPr>
              <a:t>Step 2</a:t>
            </a:r>
          </a:p>
        </p:txBody>
      </p:sp>
      <p:sp>
        <p:nvSpPr>
          <p:cNvPr id="168974" name="TextBox 13"/>
          <p:cNvSpPr txBox="1">
            <a:spLocks noChangeArrowheads="1"/>
          </p:cNvSpPr>
          <p:nvPr/>
        </p:nvSpPr>
        <p:spPr bwMode="auto">
          <a:xfrm>
            <a:off x="3857625" y="4645025"/>
            <a:ext cx="771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1800">
                <a:latin typeface="Calibri" panose="020F0502020204030204" pitchFamily="34" charset="0"/>
              </a:rPr>
              <a:t>Step 3</a:t>
            </a:r>
          </a:p>
        </p:txBody>
      </p:sp>
      <p:sp>
        <p:nvSpPr>
          <p:cNvPr id="168975" name="TextBox 14"/>
          <p:cNvSpPr txBox="1">
            <a:spLocks noChangeArrowheads="1"/>
          </p:cNvSpPr>
          <p:nvPr/>
        </p:nvSpPr>
        <p:spPr bwMode="auto">
          <a:xfrm>
            <a:off x="6864350" y="4862513"/>
            <a:ext cx="773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1800">
                <a:latin typeface="Calibri" panose="020F0502020204030204" pitchFamily="34" charset="0"/>
              </a:rPr>
              <a:t>Step 4</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r>
              <a:rPr lang="en-GB" altLang="en-US" sz="3600" smtClean="0"/>
              <a:t>Main functions to install </a:t>
            </a:r>
          </a:p>
        </p:txBody>
      </p:sp>
      <p:sp>
        <p:nvSpPr>
          <p:cNvPr id="171011" name="Content Placeholder 2"/>
          <p:cNvSpPr>
            <a:spLocks noGrp="1"/>
          </p:cNvSpPr>
          <p:nvPr>
            <p:ph idx="1"/>
          </p:nvPr>
        </p:nvSpPr>
        <p:spPr/>
        <p:txBody>
          <a:bodyPr/>
          <a:lstStyle/>
          <a:p>
            <a:r>
              <a:rPr lang="en-GB" altLang="en-US" sz="2400" smtClean="0"/>
              <a:t>On the DIRECTORIES list, find the following and follow  the row</a:t>
            </a:r>
          </a:p>
          <a:p>
            <a:endParaRPr lang="en-GB" altLang="en-US" sz="2400" smtClean="0"/>
          </a:p>
          <a:p>
            <a:endParaRPr lang="en-GB" altLang="en-US" sz="2400" smtClean="0"/>
          </a:p>
          <a:p>
            <a:endParaRPr lang="en-GB" altLang="en-US" sz="2400" smtClean="0"/>
          </a:p>
          <a:p>
            <a:endParaRPr lang="en-GB" altLang="en-US" sz="2400" smtClean="0"/>
          </a:p>
          <a:p>
            <a:endParaRPr lang="en-GB" altLang="en-US" sz="2400" smtClean="0"/>
          </a:p>
          <a:p>
            <a:endParaRPr lang="en-GB" altLang="en-US" sz="2400" smtClean="0"/>
          </a:p>
          <a:p>
            <a:endParaRPr lang="en-GB" altLang="en-US" sz="2400" smtClean="0"/>
          </a:p>
          <a:p>
            <a:endParaRPr lang="en-GB" altLang="en-US" sz="2400" smtClean="0"/>
          </a:p>
          <a:p>
            <a:r>
              <a:rPr lang="en-GB" altLang="en-US" sz="2400" smtClean="0"/>
              <a:t>You should check whether updated versions or new commands have become available (</a:t>
            </a:r>
            <a:r>
              <a:rPr lang="en-GB" altLang="en-US" sz="2400" b="1" smtClean="0"/>
              <a:t>update all, search meta</a:t>
            </a:r>
            <a:r>
              <a:rPr lang="en-GB" altLang="en-US" sz="2400" smtClean="0"/>
              <a:t>).</a:t>
            </a:r>
          </a:p>
        </p:txBody>
      </p:sp>
      <p:pic>
        <p:nvPicPr>
          <p:cNvPr id="17101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075" y="2478088"/>
            <a:ext cx="9964738"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GB" altLang="en-US" sz="3600" smtClean="0"/>
              <a:t>Installing Missing functions </a:t>
            </a:r>
          </a:p>
        </p:txBody>
      </p:sp>
      <p:sp>
        <p:nvSpPr>
          <p:cNvPr id="173059" name="Content Placeholder 2"/>
          <p:cNvSpPr>
            <a:spLocks noGrp="1"/>
          </p:cNvSpPr>
          <p:nvPr>
            <p:ph idx="1"/>
          </p:nvPr>
        </p:nvSpPr>
        <p:spPr/>
        <p:txBody>
          <a:bodyPr/>
          <a:lstStyle/>
          <a:p>
            <a:pPr>
              <a:lnSpc>
                <a:spcPct val="150000"/>
              </a:lnSpc>
            </a:pPr>
            <a:r>
              <a:rPr lang="en-GB" altLang="en-US" sz="2400" smtClean="0"/>
              <a:t>When there is error “no function”</a:t>
            </a:r>
          </a:p>
          <a:p>
            <a:pPr lvl="1">
              <a:lnSpc>
                <a:spcPct val="150000"/>
              </a:lnSpc>
            </a:pPr>
            <a:r>
              <a:rPr lang="en-GB" altLang="en-US" sz="2000" smtClean="0"/>
              <a:t>Then we can install the required function using </a:t>
            </a:r>
          </a:p>
          <a:p>
            <a:pPr lvl="2">
              <a:lnSpc>
                <a:spcPct val="150000"/>
              </a:lnSpc>
            </a:pPr>
            <a:r>
              <a:rPr lang="en-GB" altLang="en-US" sz="1600" smtClean="0"/>
              <a:t>ssc install </a:t>
            </a:r>
            <a:r>
              <a:rPr lang="en-GB" altLang="en-US" sz="1600" smtClean="0">
                <a:solidFill>
                  <a:srgbClr val="FF0000"/>
                </a:solidFill>
              </a:rPr>
              <a:t>function (the required function)</a:t>
            </a:r>
          </a:p>
          <a:p>
            <a:pPr lvl="3">
              <a:lnSpc>
                <a:spcPct val="150000"/>
              </a:lnSpc>
            </a:pPr>
            <a:r>
              <a:rPr lang="en-GB" altLang="en-US" sz="1600" smtClean="0"/>
              <a:t>ssc install metatrim </a:t>
            </a:r>
          </a:p>
          <a:p>
            <a:pPr lvl="3">
              <a:lnSpc>
                <a:spcPct val="150000"/>
              </a:lnSpc>
            </a:pPr>
            <a:r>
              <a:rPr lang="en-GB" altLang="en-US" sz="1600" smtClean="0"/>
              <a:t>ssc isntall metafunnel </a:t>
            </a:r>
          </a:p>
          <a:p>
            <a:pPr>
              <a:lnSpc>
                <a:spcPct val="150000"/>
              </a:lnSpc>
            </a:pPr>
            <a:r>
              <a:rPr lang="en-GB" altLang="en-US" sz="2400" smtClean="0"/>
              <a:t>Option I is better and simple to install the packages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609600" y="277813"/>
            <a:ext cx="10734675" cy="1139825"/>
          </a:xfrm>
        </p:spPr>
        <p:txBody>
          <a:bodyPr/>
          <a:lstStyle/>
          <a:p>
            <a:r>
              <a:rPr lang="en-GB" sz="3600" smtClean="0"/>
              <a:t>Statistical Modelling </a:t>
            </a:r>
          </a:p>
        </p:txBody>
      </p:sp>
      <p:sp>
        <p:nvSpPr>
          <p:cNvPr id="36867" name="Content Placeholder 2"/>
          <p:cNvSpPr>
            <a:spLocks noGrp="1"/>
          </p:cNvSpPr>
          <p:nvPr>
            <p:ph idx="1"/>
          </p:nvPr>
        </p:nvSpPr>
        <p:spPr>
          <a:xfrm>
            <a:off x="322263" y="1417638"/>
            <a:ext cx="4943475" cy="5254625"/>
          </a:xfrm>
        </p:spPr>
        <p:txBody>
          <a:bodyPr/>
          <a:lstStyle/>
          <a:p>
            <a:pPr>
              <a:lnSpc>
                <a:spcPct val="150000"/>
              </a:lnSpc>
            </a:pPr>
            <a:r>
              <a:rPr lang="en-GB" altLang="en-US" sz="2400" smtClean="0"/>
              <a:t>Two Schools of thought in Statistics </a:t>
            </a:r>
          </a:p>
          <a:p>
            <a:pPr lvl="1">
              <a:lnSpc>
                <a:spcPct val="150000"/>
              </a:lnSpc>
            </a:pPr>
            <a:r>
              <a:rPr lang="en-GB" altLang="en-US" sz="2000" smtClean="0"/>
              <a:t> Frequents</a:t>
            </a:r>
          </a:p>
          <a:p>
            <a:pPr lvl="2">
              <a:lnSpc>
                <a:spcPct val="150000"/>
              </a:lnSpc>
            </a:pPr>
            <a:r>
              <a:rPr lang="en-GB" altLang="en-US" sz="1600" smtClean="0"/>
              <a:t>Parameters are fixed and unknown </a:t>
            </a:r>
          </a:p>
          <a:p>
            <a:pPr lvl="2">
              <a:lnSpc>
                <a:spcPct val="150000"/>
              </a:lnSpc>
            </a:pPr>
            <a:r>
              <a:rPr lang="en-GB" altLang="en-US" sz="1600" smtClean="0"/>
              <a:t>Data is sufficient to estimate </a:t>
            </a:r>
          </a:p>
          <a:p>
            <a:pPr lvl="1"/>
            <a:r>
              <a:rPr lang="en-GB" sz="2000" smtClean="0"/>
              <a:t>Bayesian</a:t>
            </a:r>
          </a:p>
          <a:p>
            <a:pPr lvl="2"/>
            <a:r>
              <a:rPr lang="en-GB" sz="1600" smtClean="0"/>
              <a:t>Parameters are random and unknown </a:t>
            </a:r>
          </a:p>
          <a:p>
            <a:pPr lvl="2">
              <a:lnSpc>
                <a:spcPct val="150000"/>
              </a:lnSpc>
            </a:pPr>
            <a:r>
              <a:rPr lang="en-GB" altLang="en-US" sz="1600" smtClean="0"/>
              <a:t>Data is not sufficient to estimate </a:t>
            </a:r>
          </a:p>
          <a:p>
            <a:pPr lvl="2">
              <a:lnSpc>
                <a:spcPct val="150000"/>
              </a:lnSpc>
            </a:pPr>
            <a:r>
              <a:rPr lang="en-GB" altLang="en-US" sz="1600" smtClean="0"/>
              <a:t>Require Prior information in addition to data</a:t>
            </a:r>
          </a:p>
          <a:p>
            <a:pPr lvl="2"/>
            <a:endParaRPr lang="en-GB" sz="1600" smtClean="0"/>
          </a:p>
        </p:txBody>
      </p:sp>
      <p:pic>
        <p:nvPicPr>
          <p:cNvPr id="3686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5738" y="3321050"/>
            <a:ext cx="6926262"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9787567"/>
      </p:ext>
    </p:extLst>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a:xfrm>
            <a:off x="1981200" y="277813"/>
            <a:ext cx="8507413" cy="1139825"/>
          </a:xfrm>
        </p:spPr>
        <p:txBody>
          <a:bodyPr/>
          <a:lstStyle/>
          <a:p>
            <a:pPr eaLnBrk="1" hangingPunct="1"/>
            <a:r>
              <a:rPr lang="en-US" altLang="en-US" sz="3600" smtClean="0"/>
              <a:t>Option II</a:t>
            </a:r>
          </a:p>
        </p:txBody>
      </p:sp>
      <p:sp>
        <p:nvSpPr>
          <p:cNvPr id="174083" name="Content Placeholder 2"/>
          <p:cNvSpPr>
            <a:spLocks noGrp="1"/>
          </p:cNvSpPr>
          <p:nvPr>
            <p:ph idx="1"/>
          </p:nvPr>
        </p:nvSpPr>
        <p:spPr/>
        <p:txBody>
          <a:bodyPr/>
          <a:lstStyle/>
          <a:p>
            <a:pPr marL="514350" indent="-514350" eaLnBrk="1" hangingPunct="1">
              <a:buFont typeface="Garamond" panose="02020404030301010803" pitchFamily="18" charset="0"/>
              <a:buAutoNum type="arabicPeriod"/>
            </a:pPr>
            <a:r>
              <a:rPr lang="en-US" altLang="en-US" sz="2000" smtClean="0"/>
              <a:t>Pull down the help menu in STATA; </a:t>
            </a:r>
          </a:p>
          <a:p>
            <a:pPr marL="914400" lvl="1" indent="-514350" eaLnBrk="1" hangingPunct="1">
              <a:buFont typeface="Garamond" panose="02020404030301010803" pitchFamily="18" charset="0"/>
              <a:buAutoNum type="arabicPeriod"/>
            </a:pPr>
            <a:r>
              <a:rPr lang="en-US" altLang="en-US" sz="1600" smtClean="0"/>
              <a:t>select “search”; and search for “meta_dialog” with the </a:t>
            </a:r>
            <a:r>
              <a:rPr lang="zh-CN" altLang="en-US" sz="1600" smtClean="0">
                <a:ea typeface="SimSun" panose="02010600030101010101" pitchFamily="2" charset="-122"/>
              </a:rPr>
              <a:t>“</a:t>
            </a:r>
            <a:r>
              <a:rPr lang="en-US" altLang="en-US" sz="1600" smtClean="0"/>
              <a:t>search all” option checked. </a:t>
            </a:r>
          </a:p>
          <a:p>
            <a:pPr marL="914400" lvl="1" indent="-514350" eaLnBrk="1" hangingPunct="1">
              <a:buFont typeface="Garamond" panose="02020404030301010803" pitchFamily="18" charset="0"/>
              <a:buAutoNum type="arabicPeriod"/>
            </a:pPr>
            <a:r>
              <a:rPr lang="en-US" altLang="en-US" sz="1600" smtClean="0"/>
              <a:t>Install the meta_dialog module</a:t>
            </a:r>
          </a:p>
        </p:txBody>
      </p:sp>
      <p:sp>
        <p:nvSpPr>
          <p:cNvPr id="17408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r>
              <a:rPr lang="en-US" altLang="en-US" sz="1000" smtClean="0"/>
              <a:t>Tadesse A.</a:t>
            </a:r>
          </a:p>
        </p:txBody>
      </p:sp>
      <p:sp>
        <p:nvSpPr>
          <p:cNvPr id="17408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fld id="{F7C6A054-7059-42F3-9915-4521D75EE88A}" type="slidenum">
              <a:rPr lang="en-US" altLang="en-US" sz="1000" smtClean="0"/>
              <a:pPr fontAlgn="base">
                <a:spcBef>
                  <a:spcPct val="0"/>
                </a:spcBef>
                <a:spcAft>
                  <a:spcPct val="0"/>
                </a:spcAft>
                <a:buClrTx/>
                <a:buSzTx/>
                <a:buFontTx/>
                <a:buNone/>
              </a:pPr>
              <a:t>170</a:t>
            </a:fld>
            <a:endParaRPr lang="en-US" altLang="en-US" sz="1000" smtClean="0"/>
          </a:p>
        </p:txBody>
      </p:sp>
      <p:pic>
        <p:nvPicPr>
          <p:cNvPr id="17408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b="4756"/>
          <a:stretch>
            <a:fillRect/>
          </a:stretch>
        </p:blipFill>
        <p:spPr bwMode="auto">
          <a:xfrm>
            <a:off x="2651125" y="2528888"/>
            <a:ext cx="6535738"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pPr eaLnBrk="1" hangingPunct="1"/>
            <a:r>
              <a:rPr lang="en-US" altLang="en-US" sz="3600" smtClean="0"/>
              <a:t>Installing the package </a:t>
            </a:r>
          </a:p>
        </p:txBody>
      </p:sp>
      <p:sp>
        <p:nvSpPr>
          <p:cNvPr id="17510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r>
              <a:rPr lang="en-US" altLang="en-US" sz="1000" smtClean="0"/>
              <a:t>Tadesse A.</a:t>
            </a:r>
          </a:p>
        </p:txBody>
      </p:sp>
      <p:sp>
        <p:nvSpPr>
          <p:cNvPr id="17510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fld id="{08AD5A10-4BDD-4F2E-AC3F-653C19A4EF3B}" type="slidenum">
              <a:rPr lang="en-US" altLang="en-US" sz="1000" smtClean="0"/>
              <a:pPr fontAlgn="base">
                <a:spcBef>
                  <a:spcPct val="0"/>
                </a:spcBef>
                <a:spcAft>
                  <a:spcPct val="0"/>
                </a:spcAft>
                <a:buClrTx/>
                <a:buSzTx/>
                <a:buFontTx/>
                <a:buNone/>
              </a:pPr>
              <a:t>171</a:t>
            </a:fld>
            <a:endParaRPr lang="en-US" altLang="en-US" sz="1000" smtClean="0"/>
          </a:p>
        </p:txBody>
      </p:sp>
      <p:pic>
        <p:nvPicPr>
          <p:cNvPr id="175109" name="Picture 5"/>
          <p:cNvPicPr>
            <a:picLocks noChangeAspect="1" noChangeArrowheads="1"/>
          </p:cNvPicPr>
          <p:nvPr/>
        </p:nvPicPr>
        <p:blipFill>
          <a:blip r:embed="rId2">
            <a:extLst>
              <a:ext uri="{28A0092B-C50C-407E-A947-70E740481C1C}">
                <a14:useLocalDpi xmlns:a14="http://schemas.microsoft.com/office/drawing/2010/main" val="0"/>
              </a:ext>
            </a:extLst>
          </a:blip>
          <a:srcRect r="41206" b="22467"/>
          <a:stretch>
            <a:fillRect/>
          </a:stretch>
        </p:blipFill>
        <p:spPr bwMode="auto">
          <a:xfrm>
            <a:off x="1990725" y="1706563"/>
            <a:ext cx="8093075"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10" name="TextBox 7"/>
          <p:cNvSpPr txBox="1">
            <a:spLocks noChangeArrowheads="1"/>
          </p:cNvSpPr>
          <p:nvPr/>
        </p:nvSpPr>
        <p:spPr bwMode="auto">
          <a:xfrm>
            <a:off x="7967663" y="5911850"/>
            <a:ext cx="1333500" cy="3683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US" altLang="en-US" sz="1800"/>
              <a:t>Click here</a:t>
            </a:r>
          </a:p>
        </p:txBody>
      </p:sp>
      <p:sp>
        <p:nvSpPr>
          <p:cNvPr id="9" name="Rectangle 8"/>
          <p:cNvSpPr/>
          <p:nvPr/>
        </p:nvSpPr>
        <p:spPr>
          <a:xfrm>
            <a:off x="2279650" y="5300663"/>
            <a:ext cx="4464050" cy="360362"/>
          </a:xfrm>
          <a:prstGeom prst="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p:nvPr/>
        </p:nvCxnSpPr>
        <p:spPr>
          <a:xfrm>
            <a:off x="6743700" y="5661025"/>
            <a:ext cx="1223963" cy="504825"/>
          </a:xfrm>
          <a:prstGeom prst="straightConnector1">
            <a:avLst/>
          </a:prstGeom>
          <a:ln>
            <a:solidFill>
              <a:srgbClr val="FF3300"/>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pPr eaLnBrk="1" hangingPunct="1"/>
            <a:r>
              <a:rPr lang="en-US" altLang="en-US" sz="3600" smtClean="0"/>
              <a:t>Installing the package </a:t>
            </a:r>
          </a:p>
        </p:txBody>
      </p:sp>
      <p:sp>
        <p:nvSpPr>
          <p:cNvPr id="17613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r>
              <a:rPr lang="en-US" altLang="en-US" sz="1000" smtClean="0"/>
              <a:t>Tadesse A.</a:t>
            </a:r>
          </a:p>
        </p:txBody>
      </p:sp>
      <p:sp>
        <p:nvSpPr>
          <p:cNvPr id="17613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fld id="{BBEF559E-B367-48F2-9B51-41D4913E6DA8}" type="slidenum">
              <a:rPr lang="en-US" altLang="en-US" sz="1000" smtClean="0"/>
              <a:pPr fontAlgn="base">
                <a:spcBef>
                  <a:spcPct val="0"/>
                </a:spcBef>
                <a:spcAft>
                  <a:spcPct val="0"/>
                </a:spcAft>
                <a:buClrTx/>
                <a:buSzTx/>
                <a:buFontTx/>
                <a:buNone/>
              </a:pPr>
              <a:t>172</a:t>
            </a:fld>
            <a:endParaRPr lang="en-US" altLang="en-US" sz="1000" smtClean="0"/>
          </a:p>
        </p:txBody>
      </p:sp>
      <p:pic>
        <p:nvPicPr>
          <p:cNvPr id="176133" name="Picture 5"/>
          <p:cNvPicPr>
            <a:picLocks noChangeAspect="1" noChangeArrowheads="1"/>
          </p:cNvPicPr>
          <p:nvPr/>
        </p:nvPicPr>
        <p:blipFill>
          <a:blip r:embed="rId2">
            <a:extLst>
              <a:ext uri="{28A0092B-C50C-407E-A947-70E740481C1C}">
                <a14:useLocalDpi xmlns:a14="http://schemas.microsoft.com/office/drawing/2010/main" val="0"/>
              </a:ext>
            </a:extLst>
          </a:blip>
          <a:srcRect r="40948" b="22237"/>
          <a:stretch>
            <a:fillRect/>
          </a:stretch>
        </p:blipFill>
        <p:spPr bwMode="auto">
          <a:xfrm>
            <a:off x="2090738" y="1417638"/>
            <a:ext cx="7848600" cy="469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4" name="TextBox 6"/>
          <p:cNvSpPr txBox="1">
            <a:spLocks noChangeArrowheads="1"/>
          </p:cNvSpPr>
          <p:nvPr/>
        </p:nvSpPr>
        <p:spPr bwMode="auto">
          <a:xfrm>
            <a:off x="6578600" y="4076700"/>
            <a:ext cx="3360738" cy="36988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US" altLang="en-US" sz="1800"/>
              <a:t>Step 1: Click here to install</a:t>
            </a:r>
          </a:p>
        </p:txBody>
      </p:sp>
      <p:sp>
        <p:nvSpPr>
          <p:cNvPr id="176135" name="TextBox 7"/>
          <p:cNvSpPr txBox="1">
            <a:spLocks noChangeArrowheads="1"/>
          </p:cNvSpPr>
          <p:nvPr/>
        </p:nvSpPr>
        <p:spPr bwMode="auto">
          <a:xfrm>
            <a:off x="3863975" y="4908550"/>
            <a:ext cx="7215188" cy="36988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US" altLang="en-US" sz="1800"/>
              <a:t>Step 2:  meta_dialog.hlp to find “menu creation commands”</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pPr eaLnBrk="1" hangingPunct="1"/>
            <a:r>
              <a:rPr lang="en-US" altLang="en-US" sz="4000" smtClean="0"/>
              <a:t>Finding the menu creation command </a:t>
            </a:r>
          </a:p>
        </p:txBody>
      </p:sp>
      <p:sp>
        <p:nvSpPr>
          <p:cNvPr id="17715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r>
              <a:rPr lang="en-US" altLang="en-US" sz="1000" smtClean="0"/>
              <a:t>Tadesse A.</a:t>
            </a:r>
          </a:p>
        </p:txBody>
      </p:sp>
      <p:sp>
        <p:nvSpPr>
          <p:cNvPr id="17715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fld id="{0DACEC55-D217-43E6-A1C8-1038D9B12CAD}" type="slidenum">
              <a:rPr lang="en-US" altLang="en-US" sz="1000" smtClean="0"/>
              <a:pPr fontAlgn="base">
                <a:spcBef>
                  <a:spcPct val="0"/>
                </a:spcBef>
                <a:spcAft>
                  <a:spcPct val="0"/>
                </a:spcAft>
                <a:buClrTx/>
                <a:buSzTx/>
                <a:buFontTx/>
                <a:buNone/>
              </a:pPr>
              <a:t>173</a:t>
            </a:fld>
            <a:endParaRPr lang="en-US" altLang="en-US" sz="1000" smtClean="0"/>
          </a:p>
        </p:txBody>
      </p:sp>
      <p:pic>
        <p:nvPicPr>
          <p:cNvPr id="177157" name="Picture 6"/>
          <p:cNvPicPr>
            <a:picLocks noChangeAspect="1" noChangeArrowheads="1"/>
          </p:cNvPicPr>
          <p:nvPr/>
        </p:nvPicPr>
        <p:blipFill>
          <a:blip r:embed="rId3">
            <a:extLst>
              <a:ext uri="{28A0092B-C50C-407E-A947-70E740481C1C}">
                <a14:useLocalDpi xmlns:a14="http://schemas.microsoft.com/office/drawing/2010/main" val="0"/>
              </a:ext>
            </a:extLst>
          </a:blip>
          <a:srcRect r="28470" b="6709"/>
          <a:stretch>
            <a:fillRect/>
          </a:stretch>
        </p:blipFill>
        <p:spPr bwMode="auto">
          <a:xfrm>
            <a:off x="1989138" y="1557338"/>
            <a:ext cx="7419975"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279650" y="4941888"/>
            <a:ext cx="5264150" cy="1511300"/>
          </a:xfrm>
          <a:prstGeom prst="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7159" name="TextBox 8"/>
          <p:cNvSpPr txBox="1">
            <a:spLocks noChangeArrowheads="1"/>
          </p:cNvSpPr>
          <p:nvPr/>
        </p:nvSpPr>
        <p:spPr bwMode="auto">
          <a:xfrm>
            <a:off x="6607175" y="5224463"/>
            <a:ext cx="3043238" cy="37147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US" altLang="en-US" sz="1800"/>
              <a:t>Menu creation command</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pPr eaLnBrk="1" hangingPunct="1"/>
            <a:r>
              <a:rPr lang="en-US" altLang="en-US" sz="3600" smtClean="0"/>
              <a:t>Steps of including meta analysis…</a:t>
            </a:r>
          </a:p>
        </p:txBody>
      </p:sp>
      <p:sp>
        <p:nvSpPr>
          <p:cNvPr id="179203" name="Content Placeholder 2"/>
          <p:cNvSpPr>
            <a:spLocks noGrp="1"/>
          </p:cNvSpPr>
          <p:nvPr>
            <p:ph idx="1"/>
          </p:nvPr>
        </p:nvSpPr>
        <p:spPr/>
        <p:txBody>
          <a:bodyPr/>
          <a:lstStyle/>
          <a:p>
            <a:pPr eaLnBrk="1" hangingPunct="1"/>
            <a:r>
              <a:rPr lang="en-US" altLang="en-US" sz="2400" smtClean="0"/>
              <a:t>Create a profile.do file and add it to your STATA do file list. </a:t>
            </a:r>
          </a:p>
          <a:p>
            <a:pPr eaLnBrk="1" hangingPunct="1"/>
            <a:r>
              <a:rPr lang="en-US" altLang="en-US" sz="2400" smtClean="0"/>
              <a:t>To create open empty do file, and save the file in some path that STATA will recognize at the time of initialization: </a:t>
            </a:r>
          </a:p>
          <a:p>
            <a:pPr eaLnBrk="1" hangingPunct="1"/>
            <a:endParaRPr lang="en-US" altLang="en-US" sz="2400" smtClean="0"/>
          </a:p>
          <a:p>
            <a:pPr lvl="1" eaLnBrk="1" hangingPunct="1"/>
            <a:r>
              <a:rPr lang="en-US" altLang="en-US" sz="2000" smtClean="0"/>
              <a:t>C:\data\STATA\profile.do OR </a:t>
            </a:r>
          </a:p>
          <a:p>
            <a:pPr lvl="1" eaLnBrk="1" hangingPunct="1"/>
            <a:endParaRPr lang="en-US" altLang="en-US" sz="2000" smtClean="0"/>
          </a:p>
          <a:p>
            <a:pPr lvl="1" eaLnBrk="1" hangingPunct="1"/>
            <a:r>
              <a:rPr lang="en-US" altLang="en-US" sz="2000" smtClean="0"/>
              <a:t>C:\ado\personal\profile.do by the file name of “profile.do” (This can be found in C:\ where you install stata). </a:t>
            </a:r>
          </a:p>
          <a:p>
            <a:pPr eaLnBrk="1" hangingPunct="1"/>
            <a:endParaRPr lang="en-US" altLang="en-US" smtClean="0"/>
          </a:p>
        </p:txBody>
      </p:sp>
      <p:sp>
        <p:nvSpPr>
          <p:cNvPr id="17920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r>
              <a:rPr lang="en-US" altLang="en-US" sz="1000" smtClean="0"/>
              <a:t>Tadesse A.</a:t>
            </a:r>
          </a:p>
        </p:txBody>
      </p:sp>
      <p:sp>
        <p:nvSpPr>
          <p:cNvPr id="17920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fld id="{B9F51CB1-380D-42C6-A2AE-2EA704977615}" type="slidenum">
              <a:rPr lang="en-US" altLang="en-US" sz="1000" smtClean="0"/>
              <a:pPr fontAlgn="base">
                <a:spcBef>
                  <a:spcPct val="0"/>
                </a:spcBef>
                <a:spcAft>
                  <a:spcPct val="0"/>
                </a:spcAft>
                <a:buClrTx/>
                <a:buSzTx/>
                <a:buFontTx/>
                <a:buNone/>
              </a:pPr>
              <a:t>174</a:t>
            </a:fld>
            <a:endParaRPr lang="en-US" altLang="en-US" sz="1000" smtClean="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pPr eaLnBrk="1" hangingPunct="1"/>
            <a:r>
              <a:rPr lang="en-US" altLang="en-US" sz="3600" smtClean="0"/>
              <a:t>Creating the profile.do file </a:t>
            </a:r>
          </a:p>
        </p:txBody>
      </p:sp>
      <p:sp>
        <p:nvSpPr>
          <p:cNvPr id="18022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r>
              <a:rPr lang="en-US" altLang="en-US" sz="1000" smtClean="0"/>
              <a:t>Tadesse A.</a:t>
            </a:r>
          </a:p>
        </p:txBody>
      </p:sp>
      <p:sp>
        <p:nvSpPr>
          <p:cNvPr id="18022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fld id="{3231B0E2-3155-40B5-ACB2-FA296F57C5F2}" type="slidenum">
              <a:rPr lang="en-US" altLang="en-US" sz="1000" smtClean="0"/>
              <a:pPr fontAlgn="base">
                <a:spcBef>
                  <a:spcPct val="0"/>
                </a:spcBef>
                <a:spcAft>
                  <a:spcPct val="0"/>
                </a:spcAft>
                <a:buClrTx/>
                <a:buSzTx/>
                <a:buFontTx/>
                <a:buNone/>
              </a:pPr>
              <a:t>175</a:t>
            </a:fld>
            <a:endParaRPr lang="en-US" altLang="en-US" sz="1000" smtClean="0"/>
          </a:p>
        </p:txBody>
      </p:sp>
      <p:pic>
        <p:nvPicPr>
          <p:cNvPr id="1802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900" y="1628775"/>
            <a:ext cx="7415213"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648200" y="2997200"/>
            <a:ext cx="2600325" cy="287338"/>
          </a:xfrm>
          <a:prstGeom prst="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p:cNvSpPr>
            <a:spLocks noGrp="1"/>
          </p:cNvSpPr>
          <p:nvPr>
            <p:ph type="title"/>
          </p:nvPr>
        </p:nvSpPr>
        <p:spPr/>
        <p:txBody>
          <a:bodyPr/>
          <a:lstStyle/>
          <a:p>
            <a:pPr eaLnBrk="1" hangingPunct="1"/>
            <a:r>
              <a:rPr lang="en-US" altLang="en-US" sz="3600" smtClean="0"/>
              <a:t>Steps of including meta analysis …</a:t>
            </a:r>
          </a:p>
        </p:txBody>
      </p:sp>
      <p:sp>
        <p:nvSpPr>
          <p:cNvPr id="3" name="Content Placeholder 2"/>
          <p:cNvSpPr>
            <a:spLocks noGrp="1"/>
          </p:cNvSpPr>
          <p:nvPr>
            <p:ph idx="1"/>
          </p:nvPr>
        </p:nvSpPr>
        <p:spPr/>
        <p:txBody>
          <a:bodyPr/>
          <a:lstStyle/>
          <a:p>
            <a:pPr marL="514350" indent="-514350" eaLnBrk="1" hangingPunct="1">
              <a:buFont typeface="+mj-lt"/>
              <a:buAutoNum type="arabicPeriod"/>
              <a:defRPr/>
            </a:pPr>
            <a:r>
              <a:rPr lang="en-US" dirty="0" smtClean="0"/>
              <a:t>Copy and pest the program below “Menu Creation Commands” in to the profile.do file created above and save it there. </a:t>
            </a:r>
          </a:p>
          <a:p>
            <a:pPr marL="514350" indent="-514350" eaLnBrk="1" hangingPunct="1">
              <a:buFont typeface="+mj-lt"/>
              <a:buAutoNum type="arabicPeriod"/>
              <a:defRPr/>
            </a:pPr>
            <a:endParaRPr lang="en-US" dirty="0" smtClean="0"/>
          </a:p>
          <a:p>
            <a:pPr marL="514350" indent="-514350" eaLnBrk="1" hangingPunct="1">
              <a:buFont typeface="+mj-lt"/>
              <a:buAutoNum type="arabicPeriod"/>
              <a:defRPr/>
            </a:pPr>
            <a:r>
              <a:rPr lang="en-US" dirty="0" smtClean="0"/>
              <a:t>Run the command and then “Meta analysis” </a:t>
            </a:r>
            <a:r>
              <a:rPr lang="en-US" dirty="0"/>
              <a:t>will appear </a:t>
            </a:r>
            <a:r>
              <a:rPr lang="en-US" dirty="0" smtClean="0"/>
              <a:t>in the menu. </a:t>
            </a:r>
          </a:p>
          <a:p>
            <a:pPr marL="514350" indent="-514350" eaLnBrk="1" hangingPunct="1">
              <a:buFont typeface="+mj-lt"/>
              <a:buAutoNum type="arabicPeriod"/>
              <a:defRPr/>
            </a:pPr>
            <a:endParaRPr lang="en-US" dirty="0"/>
          </a:p>
          <a:p>
            <a:pPr marL="514350" indent="-514350" eaLnBrk="1" hangingPunct="1">
              <a:buFont typeface="+mj-lt"/>
              <a:buAutoNum type="arabicPeriod"/>
              <a:defRPr/>
            </a:pPr>
            <a:r>
              <a:rPr lang="en-US" dirty="0" smtClean="0"/>
              <a:t>The menu creation command can be obtained in the file we opened during the search  </a:t>
            </a:r>
          </a:p>
          <a:p>
            <a:pPr marL="514350" indent="-514350" eaLnBrk="1" hangingPunct="1">
              <a:buFont typeface="+mj-lt"/>
              <a:buAutoNum type="arabicPeriod"/>
              <a:defRPr/>
            </a:pPr>
            <a:endParaRPr lang="en-US" dirty="0" smtClean="0"/>
          </a:p>
          <a:p>
            <a:pPr eaLnBrk="1" hangingPunct="1">
              <a:defRPr/>
            </a:pPr>
            <a:endParaRPr lang="en-US" dirty="0"/>
          </a:p>
        </p:txBody>
      </p:sp>
      <p:sp>
        <p:nvSpPr>
          <p:cNvPr id="18125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r>
              <a:rPr lang="en-US" altLang="en-US" sz="1000" smtClean="0"/>
              <a:t>Tadesse A.</a:t>
            </a:r>
          </a:p>
        </p:txBody>
      </p:sp>
      <p:sp>
        <p:nvSpPr>
          <p:cNvPr id="18125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fld id="{E5809D4F-1D89-42DE-AD49-880CCF467540}" type="slidenum">
              <a:rPr lang="en-US" altLang="en-US" sz="1000" smtClean="0"/>
              <a:pPr fontAlgn="base">
                <a:spcBef>
                  <a:spcPct val="0"/>
                </a:spcBef>
                <a:spcAft>
                  <a:spcPct val="0"/>
                </a:spcAft>
                <a:buClrTx/>
                <a:buSzTx/>
                <a:buFontTx/>
                <a:buNone/>
              </a:pPr>
              <a:t>176</a:t>
            </a:fld>
            <a:endParaRPr lang="en-US" altLang="en-US" sz="1000" smtClean="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p:nvPr>
        </p:nvSpPr>
        <p:spPr/>
        <p:txBody>
          <a:bodyPr/>
          <a:lstStyle/>
          <a:p>
            <a:pPr eaLnBrk="1" hangingPunct="1"/>
            <a:r>
              <a:rPr lang="en-US" altLang="en-US" sz="4000" smtClean="0"/>
              <a:t>Pasting menu creating commends </a:t>
            </a:r>
          </a:p>
        </p:txBody>
      </p:sp>
      <p:sp>
        <p:nvSpPr>
          <p:cNvPr id="182275" name="Content Placeholder 2"/>
          <p:cNvSpPr>
            <a:spLocks noGrp="1"/>
          </p:cNvSpPr>
          <p:nvPr>
            <p:ph idx="1"/>
          </p:nvPr>
        </p:nvSpPr>
        <p:spPr/>
        <p:txBody>
          <a:bodyPr/>
          <a:lstStyle/>
          <a:p>
            <a:pPr eaLnBrk="1" hangingPunct="1"/>
            <a:r>
              <a:rPr lang="en-US" altLang="en-US" sz="2400" smtClean="0"/>
              <a:t>Copy and past the menu creating commends </a:t>
            </a:r>
          </a:p>
        </p:txBody>
      </p:sp>
      <p:sp>
        <p:nvSpPr>
          <p:cNvPr id="18227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r>
              <a:rPr lang="en-US" altLang="en-US" sz="1000" smtClean="0"/>
              <a:t>Tadesse A.</a:t>
            </a:r>
          </a:p>
        </p:txBody>
      </p:sp>
      <p:sp>
        <p:nvSpPr>
          <p:cNvPr id="18227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fld id="{5F3D489F-A942-4C5A-A777-E056D5E86B40}" type="slidenum">
              <a:rPr lang="en-US" altLang="en-US" sz="1000" smtClean="0"/>
              <a:pPr fontAlgn="base">
                <a:spcBef>
                  <a:spcPct val="0"/>
                </a:spcBef>
                <a:spcAft>
                  <a:spcPct val="0"/>
                </a:spcAft>
                <a:buClrTx/>
                <a:buSzTx/>
                <a:buFontTx/>
                <a:buNone/>
              </a:pPr>
              <a:t>177</a:t>
            </a:fld>
            <a:endParaRPr lang="en-US" altLang="en-US" sz="1000" smtClean="0"/>
          </a:p>
        </p:txBody>
      </p:sp>
      <p:pic>
        <p:nvPicPr>
          <p:cNvPr id="18227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2060575"/>
            <a:ext cx="7632700"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p:cNvSpPr>
            <a:spLocks noGrp="1"/>
          </p:cNvSpPr>
          <p:nvPr>
            <p:ph type="title"/>
          </p:nvPr>
        </p:nvSpPr>
        <p:spPr/>
        <p:txBody>
          <a:bodyPr/>
          <a:lstStyle/>
          <a:p>
            <a:pPr eaLnBrk="1" hangingPunct="1"/>
            <a:r>
              <a:rPr lang="en-US" altLang="en-US" sz="3600" b="1" smtClean="0"/>
              <a:t>STATA meta-analysis commands</a:t>
            </a:r>
            <a:endParaRPr lang="en-US" altLang="en-US" sz="3600" smtClean="0"/>
          </a:p>
        </p:txBody>
      </p:sp>
      <p:sp>
        <p:nvSpPr>
          <p:cNvPr id="183299" name="Content Placeholder 2"/>
          <p:cNvSpPr>
            <a:spLocks noGrp="1"/>
          </p:cNvSpPr>
          <p:nvPr>
            <p:ph idx="1"/>
          </p:nvPr>
        </p:nvSpPr>
        <p:spPr/>
        <p:txBody>
          <a:bodyPr/>
          <a:lstStyle/>
          <a:p>
            <a:pPr eaLnBrk="1" hangingPunct="1"/>
            <a:r>
              <a:rPr lang="en-US" altLang="en-US" sz="2400" smtClean="0"/>
              <a:t>Finally the </a:t>
            </a:r>
            <a:r>
              <a:rPr lang="en-US" altLang="en-US" sz="2400" b="1" smtClean="0"/>
              <a:t>STATA meta-analysis commands </a:t>
            </a:r>
            <a:r>
              <a:rPr lang="en-US" altLang="en-US" sz="2400" smtClean="0"/>
              <a:t>will be active under “user menu”</a:t>
            </a:r>
          </a:p>
          <a:p>
            <a:pPr eaLnBrk="1" hangingPunct="1"/>
            <a:endParaRPr lang="en-US" altLang="en-US" sz="2400" smtClean="0"/>
          </a:p>
          <a:p>
            <a:pPr eaLnBrk="1" hangingPunct="1"/>
            <a:r>
              <a:rPr lang="en-US" altLang="en-US" sz="2400" smtClean="0"/>
              <a:t> The profile.do file will launch itself automatically each time you open STATA.</a:t>
            </a:r>
          </a:p>
          <a:p>
            <a:pPr eaLnBrk="1" hangingPunct="1"/>
            <a:endParaRPr lang="en-US" altLang="en-US" smtClean="0"/>
          </a:p>
          <a:p>
            <a:pPr eaLnBrk="1" hangingPunct="1"/>
            <a:endParaRPr lang="en-US" altLang="en-US" smtClean="0"/>
          </a:p>
        </p:txBody>
      </p:sp>
      <p:sp>
        <p:nvSpPr>
          <p:cNvPr id="18330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r>
              <a:rPr lang="en-US" altLang="en-US" sz="1000" smtClean="0"/>
              <a:t>Tadesse A.</a:t>
            </a:r>
          </a:p>
        </p:txBody>
      </p:sp>
      <p:sp>
        <p:nvSpPr>
          <p:cNvPr id="18330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fontAlgn="base">
              <a:spcBef>
                <a:spcPct val="0"/>
              </a:spcBef>
              <a:spcAft>
                <a:spcPct val="0"/>
              </a:spcAft>
              <a:buClrTx/>
              <a:buSzTx/>
              <a:buFontTx/>
              <a:buNone/>
            </a:pPr>
            <a:fld id="{C51096D8-63D6-4948-A935-66AEDBCA2A87}" type="slidenum">
              <a:rPr lang="en-US" altLang="en-US" sz="1000" smtClean="0"/>
              <a:pPr fontAlgn="base">
                <a:spcBef>
                  <a:spcPct val="0"/>
                </a:spcBef>
                <a:spcAft>
                  <a:spcPct val="0"/>
                </a:spcAft>
                <a:buClrTx/>
                <a:buSzTx/>
                <a:buFontTx/>
                <a:buNone/>
              </a:pPr>
              <a:t>178</a:t>
            </a:fld>
            <a:endParaRPr lang="en-US" altLang="en-US" sz="1000" smtClean="0"/>
          </a:p>
        </p:txBody>
      </p:sp>
      <p:pic>
        <p:nvPicPr>
          <p:cNvPr id="183302" name="Picture 5"/>
          <p:cNvPicPr>
            <a:picLocks noChangeAspect="1" noChangeArrowheads="1"/>
          </p:cNvPicPr>
          <p:nvPr/>
        </p:nvPicPr>
        <p:blipFill>
          <a:blip r:embed="rId3">
            <a:extLst>
              <a:ext uri="{28A0092B-C50C-407E-A947-70E740481C1C}">
                <a14:useLocalDpi xmlns:a14="http://schemas.microsoft.com/office/drawing/2010/main" val="0"/>
              </a:ext>
            </a:extLst>
          </a:blip>
          <a:srcRect r="52785" b="47397"/>
          <a:stretch>
            <a:fillRect/>
          </a:stretch>
        </p:blipFill>
        <p:spPr bwMode="auto">
          <a:xfrm>
            <a:off x="3121025" y="3576638"/>
            <a:ext cx="4559300" cy="328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a:xfrm>
            <a:off x="1981200" y="119063"/>
            <a:ext cx="8229600" cy="1143000"/>
          </a:xfrm>
        </p:spPr>
        <p:txBody>
          <a:bodyPr/>
          <a:lstStyle/>
          <a:p>
            <a:pPr eaLnBrk="1" hangingPunct="1"/>
            <a:r>
              <a:rPr lang="en-AU" altLang="en-US" smtClean="0"/>
              <a:t>Basic principles of meta-analysis</a:t>
            </a:r>
          </a:p>
        </p:txBody>
      </p:sp>
      <p:sp>
        <p:nvSpPr>
          <p:cNvPr id="186371" name="Content Placeholder 2"/>
          <p:cNvSpPr>
            <a:spLocks noGrp="1"/>
          </p:cNvSpPr>
          <p:nvPr>
            <p:ph idx="1"/>
          </p:nvPr>
        </p:nvSpPr>
        <p:spPr>
          <a:xfrm>
            <a:off x="611188" y="1504950"/>
            <a:ext cx="10969625" cy="5068888"/>
          </a:xfrm>
        </p:spPr>
        <p:txBody>
          <a:bodyPr/>
          <a:lstStyle/>
          <a:p>
            <a:pPr eaLnBrk="1" hangingPunct="1">
              <a:lnSpc>
                <a:spcPct val="150000"/>
              </a:lnSpc>
            </a:pPr>
            <a:r>
              <a:rPr lang="en-AU" altLang="en-US" smtClean="0"/>
              <a:t>Meta-analysis is typically a two-stage process:</a:t>
            </a:r>
          </a:p>
          <a:p>
            <a:pPr lvl="1" eaLnBrk="1" hangingPunct="1">
              <a:lnSpc>
                <a:spcPct val="150000"/>
              </a:lnSpc>
            </a:pPr>
            <a:r>
              <a:rPr lang="en-AU" altLang="en-US" smtClean="0"/>
              <a:t>A summary statistic is calculated for each study, to describe the observed intervention effect </a:t>
            </a:r>
          </a:p>
          <a:p>
            <a:pPr lvl="1">
              <a:lnSpc>
                <a:spcPct val="150000"/>
              </a:lnSpc>
            </a:pPr>
            <a:r>
              <a:rPr lang="en-GB" altLang="en-US" sz="2000" smtClean="0"/>
              <a:t>The summary statistics are usually </a:t>
            </a:r>
          </a:p>
          <a:p>
            <a:pPr lvl="2">
              <a:lnSpc>
                <a:spcPct val="150000"/>
              </a:lnSpc>
            </a:pPr>
            <a:r>
              <a:rPr lang="en-GB" altLang="en-US" smtClean="0"/>
              <a:t>risk ratios</a:t>
            </a:r>
          </a:p>
          <a:p>
            <a:pPr lvl="2">
              <a:lnSpc>
                <a:spcPct val="150000"/>
              </a:lnSpc>
            </a:pPr>
            <a:r>
              <a:rPr lang="en-GB" altLang="en-US" smtClean="0"/>
              <a:t>odds ratios or </a:t>
            </a:r>
          </a:p>
          <a:p>
            <a:pPr lvl="2">
              <a:lnSpc>
                <a:spcPct val="150000"/>
              </a:lnSpc>
            </a:pPr>
            <a:r>
              <a:rPr lang="en-GB" altLang="en-US" smtClean="0"/>
              <a:t>risk differences for event data, </a:t>
            </a:r>
          </a:p>
          <a:p>
            <a:pPr lvl="2">
              <a:lnSpc>
                <a:spcPct val="150000"/>
              </a:lnSpc>
            </a:pPr>
            <a:r>
              <a:rPr lang="en-GB" altLang="en-US" smtClean="0"/>
              <a:t>differences in means for continuous data</a:t>
            </a:r>
          </a:p>
          <a:p>
            <a:pPr lvl="2">
              <a:lnSpc>
                <a:spcPct val="150000"/>
              </a:lnSpc>
            </a:pPr>
            <a:r>
              <a:rPr lang="en-GB" altLang="en-US" smtClean="0"/>
              <a:t>hazard ratios for survival time data</a:t>
            </a:r>
            <a:endParaRPr lang="en-AU" altLang="en-US"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GB" altLang="en-US" sz="3200" smtClean="0"/>
              <a:t>Steps of generating evidence (Primary Study) </a:t>
            </a:r>
          </a:p>
        </p:txBody>
      </p:sp>
      <p:grpSp>
        <p:nvGrpSpPr>
          <p:cNvPr id="38915" name="Group 1"/>
          <p:cNvGrpSpPr>
            <a:grpSpLocks/>
          </p:cNvGrpSpPr>
          <p:nvPr/>
        </p:nvGrpSpPr>
        <p:grpSpPr bwMode="auto">
          <a:xfrm>
            <a:off x="885825" y="1760538"/>
            <a:ext cx="10402888" cy="4610100"/>
            <a:chOff x="885825" y="1760538"/>
            <a:chExt cx="10402888" cy="4610100"/>
          </a:xfrm>
        </p:grpSpPr>
        <p:grpSp>
          <p:nvGrpSpPr>
            <p:cNvPr id="38918" name="Group 45"/>
            <p:cNvGrpSpPr>
              <a:grpSpLocks/>
            </p:cNvGrpSpPr>
            <p:nvPr/>
          </p:nvGrpSpPr>
          <p:grpSpPr bwMode="auto">
            <a:xfrm>
              <a:off x="885825" y="1760538"/>
              <a:ext cx="10402888" cy="4610100"/>
              <a:chOff x="885334" y="1760073"/>
              <a:chExt cx="10403748" cy="4610076"/>
            </a:xfrm>
          </p:grpSpPr>
          <p:grpSp>
            <p:nvGrpSpPr>
              <p:cNvPr id="38921" name="Group 29"/>
              <p:cNvGrpSpPr>
                <a:grpSpLocks/>
              </p:cNvGrpSpPr>
              <p:nvPr/>
            </p:nvGrpSpPr>
            <p:grpSpPr bwMode="auto">
              <a:xfrm>
                <a:off x="885334" y="2927526"/>
                <a:ext cx="10403748" cy="3442623"/>
                <a:chOff x="905608" y="1270106"/>
                <a:chExt cx="10403748" cy="3442623"/>
              </a:xfrm>
            </p:grpSpPr>
            <p:cxnSp>
              <p:nvCxnSpPr>
                <p:cNvPr id="16" name="Straight Arrow Connector 15"/>
                <p:cNvCxnSpPr>
                  <a:stCxn id="38935" idx="3"/>
                  <a:endCxn id="7" idx="1"/>
                </p:cNvCxnSpPr>
                <p:nvPr/>
              </p:nvCxnSpPr>
              <p:spPr>
                <a:xfrm flipV="1">
                  <a:off x="6740153" y="3363361"/>
                  <a:ext cx="712846" cy="63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016816" y="3331611"/>
                  <a:ext cx="9938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38931" name="Group 28"/>
                <p:cNvGrpSpPr>
                  <a:grpSpLocks/>
                </p:cNvGrpSpPr>
                <p:nvPr/>
              </p:nvGrpSpPr>
              <p:grpSpPr bwMode="auto">
                <a:xfrm>
                  <a:off x="905608" y="1270106"/>
                  <a:ext cx="10403748" cy="3442623"/>
                  <a:chOff x="905608" y="1270106"/>
                  <a:chExt cx="10403748" cy="3442623"/>
                </a:xfrm>
              </p:grpSpPr>
              <p:sp>
                <p:nvSpPr>
                  <p:cNvPr id="38932" name="TextBox 2"/>
                  <p:cNvSpPr txBox="1">
                    <a:spLocks noChangeArrowheads="1"/>
                  </p:cNvSpPr>
                  <p:nvPr/>
                </p:nvSpPr>
                <p:spPr bwMode="auto">
                  <a:xfrm>
                    <a:off x="905608" y="1270106"/>
                    <a:ext cx="2590261" cy="461665"/>
                  </a:xfrm>
                  <a:prstGeom prst="rect">
                    <a:avLst/>
                  </a:prstGeom>
                  <a:solidFill>
                    <a:srgbClr val="F97B5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2400">
                        <a:latin typeface="Calibri" panose="020F0502020204030204" pitchFamily="34" charset="0"/>
                      </a:rPr>
                      <a:t>Research Question </a:t>
                    </a:r>
                  </a:p>
                </p:txBody>
              </p:sp>
              <p:sp>
                <p:nvSpPr>
                  <p:cNvPr id="38933" name="TextBox 3"/>
                  <p:cNvSpPr txBox="1">
                    <a:spLocks noChangeArrowheads="1"/>
                  </p:cNvSpPr>
                  <p:nvPr/>
                </p:nvSpPr>
                <p:spPr bwMode="auto">
                  <a:xfrm>
                    <a:off x="1021743" y="3141784"/>
                    <a:ext cx="1305046" cy="461663"/>
                  </a:xfrm>
                  <a:prstGeom prst="rect">
                    <a:avLst/>
                  </a:prstGeom>
                  <a:solidFill>
                    <a:srgbClr val="F1994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2400">
                        <a:latin typeface="Calibri" panose="020F0502020204030204" pitchFamily="34" charset="0"/>
                      </a:rPr>
                      <a:t>Methods </a:t>
                    </a:r>
                  </a:p>
                </p:txBody>
              </p:sp>
              <p:sp>
                <p:nvSpPr>
                  <p:cNvPr id="38934" name="TextBox 4"/>
                  <p:cNvSpPr txBox="1">
                    <a:spLocks noChangeArrowheads="1"/>
                  </p:cNvSpPr>
                  <p:nvPr/>
                </p:nvSpPr>
                <p:spPr bwMode="auto">
                  <a:xfrm>
                    <a:off x="3319781" y="3141782"/>
                    <a:ext cx="809133" cy="461665"/>
                  </a:xfrm>
                  <a:prstGeom prst="rect">
                    <a:avLst/>
                  </a:prstGeom>
                  <a:solidFill>
                    <a:srgbClr val="E6A44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2400">
                        <a:latin typeface="Calibri" panose="020F0502020204030204" pitchFamily="34" charset="0"/>
                      </a:rPr>
                      <a:t>Data</a:t>
                    </a:r>
                    <a:r>
                      <a:rPr lang="en-GB" altLang="en-US" sz="1800">
                        <a:latin typeface="Calibri" panose="020F0502020204030204" pitchFamily="34" charset="0"/>
                      </a:rPr>
                      <a:t> </a:t>
                    </a:r>
                  </a:p>
                </p:txBody>
              </p:sp>
              <p:sp>
                <p:nvSpPr>
                  <p:cNvPr id="38935" name="TextBox 5"/>
                  <p:cNvSpPr txBox="1">
                    <a:spLocks noChangeArrowheads="1"/>
                  </p:cNvSpPr>
                  <p:nvPr/>
                </p:nvSpPr>
                <p:spPr bwMode="auto">
                  <a:xfrm>
                    <a:off x="5055577" y="3135922"/>
                    <a:ext cx="1685010" cy="46892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2400">
                        <a:latin typeface="Calibri" panose="020F0502020204030204" pitchFamily="34" charset="0"/>
                      </a:rPr>
                      <a:t>Information </a:t>
                    </a:r>
                  </a:p>
                </p:txBody>
              </p:sp>
              <p:sp>
                <p:nvSpPr>
                  <p:cNvPr id="7" name="TextBox 6"/>
                  <p:cNvSpPr txBox="1"/>
                  <p:nvPr/>
                </p:nvSpPr>
                <p:spPr>
                  <a:xfrm>
                    <a:off x="7452999" y="3133174"/>
                    <a:ext cx="1563817" cy="461961"/>
                  </a:xfrm>
                  <a:prstGeom prst="rect">
                    <a:avLst/>
                  </a:prstGeom>
                  <a:solidFill>
                    <a:schemeClr val="accent1">
                      <a:lumMod val="75000"/>
                    </a:schemeClr>
                  </a:solidFill>
                </p:spPr>
                <p:txBody>
                  <a:bodyPr wrap="none">
                    <a:spAutoFit/>
                  </a:bodyPr>
                  <a:lstStyle/>
                  <a:p>
                    <a:pPr>
                      <a:defRPr/>
                    </a:pPr>
                    <a:r>
                      <a:rPr lang="en-GB" sz="2400" dirty="0"/>
                      <a:t>Knowledge</a:t>
                    </a:r>
                  </a:p>
                </p:txBody>
              </p:sp>
              <p:sp>
                <p:nvSpPr>
                  <p:cNvPr id="8" name="TextBox 7"/>
                  <p:cNvSpPr txBox="1"/>
                  <p:nvPr/>
                </p:nvSpPr>
                <p:spPr>
                  <a:xfrm>
                    <a:off x="9953519" y="3133174"/>
                    <a:ext cx="1355837" cy="461961"/>
                  </a:xfrm>
                  <a:prstGeom prst="rect">
                    <a:avLst/>
                  </a:prstGeom>
                  <a:solidFill>
                    <a:schemeClr val="accent1">
                      <a:lumMod val="50000"/>
                    </a:schemeClr>
                  </a:solidFill>
                </p:spPr>
                <p:txBody>
                  <a:bodyPr wrap="none">
                    <a:spAutoFit/>
                  </a:bodyPr>
                  <a:lstStyle/>
                  <a:p>
                    <a:pPr>
                      <a:defRPr/>
                    </a:pPr>
                    <a:r>
                      <a:rPr lang="en-GB" sz="2400" dirty="0"/>
                      <a:t>Wisdom  </a:t>
                    </a:r>
                  </a:p>
                </p:txBody>
              </p:sp>
              <p:cxnSp>
                <p:nvCxnSpPr>
                  <p:cNvPr id="14" name="Straight Arrow Connector 13"/>
                  <p:cNvCxnSpPr>
                    <a:stCxn id="38933" idx="3"/>
                    <a:endCxn id="38934" idx="1"/>
                  </p:cNvCxnSpPr>
                  <p:nvPr/>
                </p:nvCxnSpPr>
                <p:spPr>
                  <a:xfrm flipV="1">
                    <a:off x="2326538" y="3372886"/>
                    <a:ext cx="9938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128499" y="3366536"/>
                    <a:ext cx="9938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31239" y="4342843"/>
                    <a:ext cx="2097260" cy="369886"/>
                  </a:xfrm>
                  <a:prstGeom prst="rect">
                    <a:avLst/>
                  </a:prstGeom>
                  <a:solidFill>
                    <a:schemeClr val="accent3">
                      <a:lumMod val="65000"/>
                    </a:schemeClr>
                  </a:solidFill>
                </p:spPr>
                <p:txBody>
                  <a:bodyPr wrap="none">
                    <a:spAutoFit/>
                  </a:bodyPr>
                  <a:lstStyle/>
                  <a:p>
                    <a:pPr>
                      <a:defRPr/>
                    </a:pPr>
                    <a:r>
                      <a:rPr lang="en-GB" dirty="0"/>
                      <a:t>Data collection tools</a:t>
                    </a:r>
                  </a:p>
                </p:txBody>
              </p:sp>
              <p:sp>
                <p:nvSpPr>
                  <p:cNvPr id="22" name="TextBox 21"/>
                  <p:cNvSpPr txBox="1"/>
                  <p:nvPr/>
                </p:nvSpPr>
                <p:spPr>
                  <a:xfrm>
                    <a:off x="4339655" y="4317443"/>
                    <a:ext cx="1289157" cy="369886"/>
                  </a:xfrm>
                  <a:prstGeom prst="rect">
                    <a:avLst/>
                  </a:prstGeom>
                  <a:solidFill>
                    <a:schemeClr val="accent3">
                      <a:lumMod val="65000"/>
                    </a:schemeClr>
                  </a:solidFill>
                </p:spPr>
                <p:txBody>
                  <a:bodyPr wrap="none">
                    <a:spAutoFit/>
                  </a:bodyPr>
                  <a:lstStyle/>
                  <a:p>
                    <a:pPr>
                      <a:defRPr/>
                    </a:pPr>
                    <a:r>
                      <a:rPr lang="en-GB" dirty="0"/>
                      <a:t>Biostatistics</a:t>
                    </a:r>
                  </a:p>
                </p:txBody>
              </p:sp>
            </p:grpSp>
          </p:grpSp>
          <p:sp>
            <p:nvSpPr>
              <p:cNvPr id="38922" name="TextBox 30"/>
              <p:cNvSpPr txBox="1">
                <a:spLocks noChangeArrowheads="1"/>
              </p:cNvSpPr>
              <p:nvPr/>
            </p:nvSpPr>
            <p:spPr bwMode="auto">
              <a:xfrm>
                <a:off x="1191093" y="1760073"/>
                <a:ext cx="1308243" cy="46166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2400">
                    <a:latin typeface="Calibri" panose="020F0502020204030204" pitchFamily="34" charset="0"/>
                  </a:rPr>
                  <a:t>Problem </a:t>
                </a:r>
              </a:p>
            </p:txBody>
          </p:sp>
          <p:cxnSp>
            <p:nvCxnSpPr>
              <p:cNvPr id="33" name="Straight Arrow Connector 32"/>
              <p:cNvCxnSpPr>
                <a:stCxn id="38922" idx="2"/>
              </p:cNvCxnSpPr>
              <p:nvPr/>
            </p:nvCxnSpPr>
            <p:spPr>
              <a:xfrm flipH="1">
                <a:off x="1845851" y="2222033"/>
                <a:ext cx="0" cy="7143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845851" y="3388840"/>
                <a:ext cx="0" cy="14096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690471" y="3620613"/>
                <a:ext cx="1276456" cy="646109"/>
              </a:xfrm>
              <a:prstGeom prst="rect">
                <a:avLst/>
              </a:prstGeom>
              <a:solidFill>
                <a:schemeClr val="bg1">
                  <a:lumMod val="75000"/>
                </a:schemeClr>
              </a:solidFill>
            </p:spPr>
            <p:txBody>
              <a:bodyPr wrap="none">
                <a:spAutoFit/>
              </a:bodyPr>
              <a:lstStyle/>
              <a:p>
                <a:pPr>
                  <a:defRPr/>
                </a:pPr>
                <a:r>
                  <a:rPr lang="en-GB" dirty="0"/>
                  <a:t>Objectives </a:t>
                </a:r>
              </a:p>
              <a:p>
                <a:pPr>
                  <a:defRPr/>
                </a:pPr>
                <a:r>
                  <a:rPr lang="en-GB" dirty="0"/>
                  <a:t>Hypothesis </a:t>
                </a:r>
              </a:p>
            </p:txBody>
          </p:sp>
          <p:cxnSp>
            <p:nvCxnSpPr>
              <p:cNvPr id="39" name="Straight Arrow Connector 38"/>
              <p:cNvCxnSpPr/>
              <p:nvPr/>
            </p:nvCxnSpPr>
            <p:spPr>
              <a:xfrm flipV="1">
                <a:off x="1845851" y="3906362"/>
                <a:ext cx="844620" cy="111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a:off x="2912740" y="5035068"/>
                <a:ext cx="17463" cy="93979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H="1">
                <a:off x="4675010" y="5027131"/>
                <a:ext cx="9526" cy="936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5" name="TextBox 24"/>
            <p:cNvSpPr txBox="1"/>
            <p:nvPr/>
          </p:nvSpPr>
          <p:spPr bwMode="auto">
            <a:xfrm>
              <a:off x="8815388" y="5940425"/>
              <a:ext cx="1619250" cy="368300"/>
            </a:xfrm>
            <a:prstGeom prst="rect">
              <a:avLst/>
            </a:prstGeom>
            <a:solidFill>
              <a:schemeClr val="accent3">
                <a:lumMod val="65000"/>
              </a:schemeClr>
            </a:solidFill>
          </p:spPr>
          <p:txBody>
            <a:bodyPr wrap="none">
              <a:spAutoFit/>
            </a:bodyPr>
            <a:lstStyle/>
            <a:p>
              <a:pPr>
                <a:defRPr/>
              </a:pPr>
              <a:r>
                <a:rPr lang="en-GB" dirty="0"/>
                <a:t>Understanding </a:t>
              </a:r>
            </a:p>
          </p:txBody>
        </p:sp>
        <p:cxnSp>
          <p:nvCxnSpPr>
            <p:cNvPr id="26" name="Straight Arrow Connector 25"/>
            <p:cNvCxnSpPr/>
            <p:nvPr/>
          </p:nvCxnSpPr>
          <p:spPr bwMode="auto">
            <a:xfrm flipH="1">
              <a:off x="9509125" y="4989513"/>
              <a:ext cx="9525" cy="936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32" name="Straight Arrow Connector 31"/>
          <p:cNvCxnSpPr/>
          <p:nvPr/>
        </p:nvCxnSpPr>
        <p:spPr bwMode="auto">
          <a:xfrm flipH="1">
            <a:off x="7008813" y="4989513"/>
            <a:ext cx="9525" cy="936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p:cNvSpPr txBox="1"/>
          <p:nvPr/>
        </p:nvSpPr>
        <p:spPr bwMode="auto">
          <a:xfrm>
            <a:off x="6427788" y="5962650"/>
            <a:ext cx="1265237" cy="369888"/>
          </a:xfrm>
          <a:prstGeom prst="rect">
            <a:avLst/>
          </a:prstGeom>
          <a:solidFill>
            <a:schemeClr val="accent3">
              <a:lumMod val="65000"/>
            </a:schemeClr>
          </a:solidFill>
        </p:spPr>
        <p:txBody>
          <a:bodyPr wrap="none">
            <a:spAutoFit/>
          </a:bodyPr>
          <a:lstStyle/>
          <a:p>
            <a:pPr>
              <a:defRPr/>
            </a:pPr>
            <a:r>
              <a:rPr lang="en-GB" dirty="0"/>
              <a:t>Experience </a:t>
            </a:r>
          </a:p>
        </p:txBody>
      </p:sp>
    </p:spTree>
    <p:extLst>
      <p:ext uri="{BB962C8B-B14F-4D97-AF65-F5344CB8AC3E}">
        <p14:creationId xmlns:p14="http://schemas.microsoft.com/office/powerpoint/2010/main" val="368705961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p:nvPr>
        </p:nvSpPr>
        <p:spPr>
          <a:xfrm>
            <a:off x="1357313" y="536575"/>
            <a:ext cx="8229600" cy="855663"/>
          </a:xfrm>
        </p:spPr>
        <p:txBody>
          <a:bodyPr/>
          <a:lstStyle/>
          <a:p>
            <a:pPr eaLnBrk="1" hangingPunct="1"/>
            <a:r>
              <a:rPr lang="en-AU" altLang="en-US" smtClean="0"/>
              <a:t>Basic principles of meta-analysis</a:t>
            </a:r>
          </a:p>
        </p:txBody>
      </p:sp>
      <p:sp>
        <p:nvSpPr>
          <p:cNvPr id="3" name="Content Placeholder 2"/>
          <p:cNvSpPr>
            <a:spLocks noGrp="1"/>
          </p:cNvSpPr>
          <p:nvPr>
            <p:ph idx="1"/>
          </p:nvPr>
        </p:nvSpPr>
        <p:spPr>
          <a:xfrm>
            <a:off x="611188" y="1504950"/>
            <a:ext cx="10969625" cy="5068888"/>
          </a:xfrm>
        </p:spPr>
        <p:txBody>
          <a:bodyPr/>
          <a:lstStyle/>
          <a:p>
            <a:pPr eaLnBrk="1" hangingPunct="1">
              <a:defRPr/>
            </a:pPr>
            <a:r>
              <a:rPr lang="en-GB" sz="2400" dirty="0"/>
              <a:t>In the second stage the </a:t>
            </a:r>
            <a:r>
              <a:rPr lang="en-GB" sz="2400" dirty="0" smtClean="0"/>
              <a:t>overall </a:t>
            </a:r>
            <a:r>
              <a:rPr lang="en-AU" sz="2400" dirty="0"/>
              <a:t>(pooled)</a:t>
            </a:r>
            <a:r>
              <a:rPr lang="en-GB" sz="2400" dirty="0" smtClean="0"/>
              <a:t> </a:t>
            </a:r>
            <a:r>
              <a:rPr lang="en-GB" sz="2400" dirty="0"/>
              <a:t>treatment effect is calculated as a weighted average of these summary statistics</a:t>
            </a:r>
          </a:p>
          <a:p>
            <a:pPr>
              <a:defRPr/>
            </a:pPr>
            <a:r>
              <a:rPr lang="en-GB" sz="2400" dirty="0"/>
              <a:t>The weights are chosen </a:t>
            </a:r>
            <a:r>
              <a:rPr lang="en-GB" sz="2400" dirty="0" smtClean="0"/>
              <a:t>to reflect </a:t>
            </a:r>
            <a:r>
              <a:rPr lang="en-GB" sz="2400" dirty="0"/>
              <a:t>the amount of information that each trial contains</a:t>
            </a:r>
            <a:endParaRPr lang="en-AU" sz="2400" dirty="0" smtClean="0"/>
          </a:p>
          <a:p>
            <a:pPr>
              <a:defRPr/>
            </a:pPr>
            <a:endParaRPr lang="en-AU" sz="1800" dirty="0"/>
          </a:p>
          <a:p>
            <a:pPr marL="457200" lvl="1" indent="0" eaLnBrk="1" hangingPunct="1">
              <a:buFont typeface="Arial" panose="020B0604020202020204" pitchFamily="34" charset="0"/>
              <a:buNone/>
              <a:defRPr/>
            </a:pPr>
            <a:r>
              <a:rPr lang="en-AU" dirty="0"/>
              <a:t>     Weighted average =  sum of (estimate x weight)</a:t>
            </a:r>
          </a:p>
          <a:p>
            <a:pPr marL="457200" lvl="1" indent="0" eaLnBrk="1" hangingPunct="1">
              <a:buFont typeface="Arial" panose="020B0604020202020204" pitchFamily="34" charset="0"/>
              <a:buNone/>
              <a:defRPr/>
            </a:pPr>
            <a:r>
              <a:rPr lang="en-AU" dirty="0"/>
              <a:t>                                    </a:t>
            </a:r>
            <a:r>
              <a:rPr lang="en-AU" dirty="0" smtClean="0"/>
              <a:t>sum </a:t>
            </a:r>
            <a:r>
              <a:rPr lang="en-AU" dirty="0"/>
              <a:t>of </a:t>
            </a:r>
            <a:r>
              <a:rPr lang="en-AU" dirty="0" smtClean="0"/>
              <a:t>weights</a:t>
            </a:r>
          </a:p>
          <a:p>
            <a:pPr>
              <a:defRPr/>
            </a:pPr>
            <a:r>
              <a:rPr lang="en-GB" sz="2400" dirty="0"/>
              <a:t>In practice </a:t>
            </a:r>
            <a:r>
              <a:rPr lang="en-GB" sz="2400" dirty="0" smtClean="0"/>
              <a:t>the weights </a:t>
            </a:r>
            <a:r>
              <a:rPr lang="en-GB" sz="2400" dirty="0"/>
              <a:t>are often the inverse of the variance (the square of the </a:t>
            </a:r>
            <a:r>
              <a:rPr lang="en-GB" sz="2400" dirty="0" smtClean="0"/>
              <a:t>standard error</a:t>
            </a:r>
            <a:r>
              <a:rPr lang="en-GB" sz="2400" dirty="0"/>
              <a:t>) of the treatment effect, which relates closely to sample </a:t>
            </a:r>
            <a:r>
              <a:rPr lang="en-GB" sz="2400" dirty="0" smtClean="0"/>
              <a:t>size</a:t>
            </a:r>
          </a:p>
          <a:p>
            <a:pPr>
              <a:defRPr/>
            </a:pPr>
            <a:endParaRPr lang="en-GB" sz="1600" dirty="0" smtClean="0"/>
          </a:p>
          <a:p>
            <a:pPr>
              <a:defRPr/>
            </a:pPr>
            <a:r>
              <a:rPr lang="en-GB" sz="2400" dirty="0" smtClean="0"/>
              <a:t>The precision </a:t>
            </a:r>
            <a:r>
              <a:rPr lang="en-GB" sz="2400" dirty="0"/>
              <a:t>(confidence interval) and statistical significance of the </a:t>
            </a:r>
            <a:r>
              <a:rPr lang="en-GB" sz="2400" dirty="0" smtClean="0"/>
              <a:t>overall estimate </a:t>
            </a:r>
            <a:r>
              <a:rPr lang="en-GB" sz="2400" dirty="0"/>
              <a:t>are also </a:t>
            </a:r>
            <a:r>
              <a:rPr lang="en-GB" sz="2400" dirty="0" smtClean="0"/>
              <a:t>calculated</a:t>
            </a:r>
            <a:r>
              <a:rPr lang="en-AU" sz="2400" dirty="0"/>
              <a:t>	</a:t>
            </a:r>
            <a:endParaRPr lang="en-AU" sz="2400" dirty="0" smtClean="0"/>
          </a:p>
          <a:p>
            <a:pPr marL="0" indent="0">
              <a:buFont typeface="Wingdings" panose="05000000000000000000" pitchFamily="2" charset="2"/>
              <a:buNone/>
              <a:defRPr/>
            </a:pPr>
            <a:r>
              <a:rPr lang="en-AU" dirty="0"/>
              <a:t>		</a:t>
            </a:r>
            <a:endParaRPr lang="en-AU" sz="4800" dirty="0"/>
          </a:p>
        </p:txBody>
      </p:sp>
      <p:cxnSp>
        <p:nvCxnSpPr>
          <p:cNvPr id="5" name="Straight Connector 4"/>
          <p:cNvCxnSpPr/>
          <p:nvPr/>
        </p:nvCxnSpPr>
        <p:spPr>
          <a:xfrm>
            <a:off x="4824413" y="3897313"/>
            <a:ext cx="3886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a:xfrm>
            <a:off x="1739900" y="274638"/>
            <a:ext cx="8639175" cy="1143000"/>
          </a:xfrm>
        </p:spPr>
        <p:txBody>
          <a:bodyPr/>
          <a:lstStyle/>
          <a:p>
            <a:r>
              <a:rPr lang="en-AU" altLang="en-US" smtClean="0"/>
              <a:t>Objectives of meta-analysis</a:t>
            </a:r>
            <a:endParaRPr lang="en-AU" altLang="en-US" sz="3200" smtClean="0"/>
          </a:p>
        </p:txBody>
      </p:sp>
      <p:sp>
        <p:nvSpPr>
          <p:cNvPr id="190467" name="Content Placeholder 2"/>
          <p:cNvSpPr>
            <a:spLocks noGrp="1"/>
          </p:cNvSpPr>
          <p:nvPr>
            <p:ph idx="1"/>
          </p:nvPr>
        </p:nvSpPr>
        <p:spPr>
          <a:xfrm>
            <a:off x="701675" y="1600200"/>
            <a:ext cx="10258425" cy="4879975"/>
          </a:xfrm>
        </p:spPr>
        <p:txBody>
          <a:bodyPr/>
          <a:lstStyle/>
          <a:p>
            <a:r>
              <a:rPr lang="en-AU" altLang="en-US" sz="2400" smtClean="0"/>
              <a:t>There are different, legitimate objectives for a meta-analysis: </a:t>
            </a:r>
          </a:p>
          <a:p>
            <a:pPr lvl="1">
              <a:lnSpc>
                <a:spcPct val="150000"/>
              </a:lnSpc>
            </a:pPr>
            <a:r>
              <a:rPr lang="en-AU" altLang="en-US" sz="2200" smtClean="0"/>
              <a:t>to improve statistical power to detect a treatment effect</a:t>
            </a:r>
          </a:p>
          <a:p>
            <a:pPr lvl="1">
              <a:lnSpc>
                <a:spcPct val="150000"/>
              </a:lnSpc>
            </a:pPr>
            <a:r>
              <a:rPr lang="en-AU" altLang="en-US" sz="2200" smtClean="0"/>
              <a:t>to increase precision </a:t>
            </a:r>
          </a:p>
          <a:p>
            <a:pPr lvl="1">
              <a:lnSpc>
                <a:spcPct val="150000"/>
              </a:lnSpc>
            </a:pPr>
            <a:r>
              <a:rPr lang="en-AU" altLang="en-US" sz="2200" smtClean="0"/>
              <a:t>to provide the closest estimate of an unknown real effect</a:t>
            </a:r>
          </a:p>
          <a:p>
            <a:pPr lvl="1">
              <a:lnSpc>
                <a:spcPct val="150000"/>
              </a:lnSpc>
            </a:pPr>
            <a:r>
              <a:rPr lang="en-AU" altLang="en-US" sz="2200" smtClean="0"/>
              <a:t>to identify subsets of studies (sub-groups) associated with a beneficial effect </a:t>
            </a:r>
          </a:p>
          <a:p>
            <a:pPr lvl="1">
              <a:lnSpc>
                <a:spcPct val="150000"/>
              </a:lnSpc>
            </a:pPr>
            <a:r>
              <a:rPr lang="en-AU" altLang="en-US" sz="2200" smtClean="0"/>
              <a:t>to explore if there are differences in the size or direction of the treatment effect associated with study-specific variables</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r>
              <a:rPr lang="en-GB" altLang="en-US" sz="3600" smtClean="0"/>
              <a:t>Meta-analysis using Stata</a:t>
            </a:r>
          </a:p>
        </p:txBody>
      </p:sp>
      <p:sp>
        <p:nvSpPr>
          <p:cNvPr id="192515" name="Content Placeholder 2"/>
          <p:cNvSpPr>
            <a:spLocks noGrp="1"/>
          </p:cNvSpPr>
          <p:nvPr>
            <p:ph idx="1"/>
          </p:nvPr>
        </p:nvSpPr>
        <p:spPr>
          <a:xfrm>
            <a:off x="609600" y="1481138"/>
            <a:ext cx="10728325" cy="4972050"/>
          </a:xfrm>
        </p:spPr>
        <p:txBody>
          <a:bodyPr/>
          <a:lstStyle/>
          <a:p>
            <a:r>
              <a:rPr lang="en-GB" altLang="en-US" sz="2400" smtClean="0"/>
              <a:t>Any systematic review, whether it includes meta-analysis or not, should include all the procedures and results mentioned so far </a:t>
            </a:r>
          </a:p>
          <a:p>
            <a:pPr lvl="1"/>
            <a:r>
              <a:rPr lang="en-GB" altLang="en-US" sz="2000" smtClean="0"/>
              <a:t>Introduction</a:t>
            </a:r>
          </a:p>
          <a:p>
            <a:pPr lvl="1"/>
            <a:r>
              <a:rPr lang="en-GB" altLang="en-US" sz="2000" smtClean="0"/>
              <a:t>Methods</a:t>
            </a:r>
          </a:p>
          <a:p>
            <a:pPr lvl="1"/>
            <a:r>
              <a:rPr lang="en-GB" altLang="en-US" sz="2000" smtClean="0"/>
              <a:t>qualitative synthesis </a:t>
            </a:r>
          </a:p>
          <a:p>
            <a:r>
              <a:rPr lang="en-GB" altLang="en-US" sz="2400" smtClean="0"/>
              <a:t>Following Meta synthesis, aggregate data or data from set of individual studies may be pooled quantitatively </a:t>
            </a:r>
          </a:p>
          <a:p>
            <a:r>
              <a:rPr lang="en-GB" altLang="en-US" sz="2400" smtClean="0"/>
              <a:t>The rationale for a meta-analysis is that</a:t>
            </a:r>
          </a:p>
          <a:p>
            <a:pPr lvl="1"/>
            <a:r>
              <a:rPr lang="en-GB" altLang="en-US" sz="2000" smtClean="0"/>
              <a:t>By combining studies, the overall sample will increase </a:t>
            </a:r>
          </a:p>
          <a:p>
            <a:pPr lvl="1"/>
            <a:r>
              <a:rPr lang="en-GB" altLang="en-US" sz="2000" smtClean="0"/>
              <a:t>Improve the statistical power and precision of estimates of treatment effects </a:t>
            </a:r>
            <a:endParaRPr lang="en-GB" altLang="en-US" smtClean="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p:nvPr>
        </p:nvSpPr>
        <p:spPr/>
        <p:txBody>
          <a:bodyPr/>
          <a:lstStyle/>
          <a:p>
            <a:r>
              <a:rPr lang="en-GB" altLang="en-US" sz="3600" smtClean="0"/>
              <a:t>Meta-analysis</a:t>
            </a:r>
          </a:p>
        </p:txBody>
      </p:sp>
      <p:sp>
        <p:nvSpPr>
          <p:cNvPr id="193539" name="Content Placeholder 2"/>
          <p:cNvSpPr>
            <a:spLocks noGrp="1"/>
          </p:cNvSpPr>
          <p:nvPr>
            <p:ph idx="1"/>
          </p:nvPr>
        </p:nvSpPr>
        <p:spPr>
          <a:xfrm>
            <a:off x="609600" y="1487488"/>
            <a:ext cx="10972800" cy="4530725"/>
          </a:xfrm>
        </p:spPr>
        <p:txBody>
          <a:bodyPr/>
          <a:lstStyle/>
          <a:p>
            <a:r>
              <a:rPr lang="en-GB" altLang="en-US" sz="2400" smtClean="0"/>
              <a:t>Meta analysis will be appropriate when: </a:t>
            </a:r>
          </a:p>
          <a:p>
            <a:pPr lvl="1"/>
            <a:r>
              <a:rPr lang="en-GB" altLang="en-US" sz="2000" smtClean="0"/>
              <a:t>the outcome variable is either a </a:t>
            </a:r>
            <a:r>
              <a:rPr lang="en-GB" altLang="en-US" sz="2000" b="1" smtClean="0"/>
              <a:t>binary </a:t>
            </a:r>
            <a:r>
              <a:rPr lang="en-GB" altLang="en-US" sz="2000" smtClean="0"/>
              <a:t>or </a:t>
            </a:r>
            <a:r>
              <a:rPr lang="en-GB" altLang="en-US" sz="2000" b="1" smtClean="0"/>
              <a:t>continuous </a:t>
            </a:r>
            <a:r>
              <a:rPr lang="en-GB" altLang="en-US" sz="2000" smtClean="0"/>
              <a:t>data </a:t>
            </a:r>
          </a:p>
          <a:p>
            <a:pPr lvl="1"/>
            <a:r>
              <a:rPr lang="en-GB" altLang="en-US" sz="2000" smtClean="0"/>
              <a:t>we have more than one study with estimated measures </a:t>
            </a:r>
          </a:p>
          <a:p>
            <a:pPr lvl="1"/>
            <a:r>
              <a:rPr lang="en-GB" altLang="en-US" sz="2000" smtClean="0"/>
              <a:t>the study characteristics that could potentially affect outcome variable are </a:t>
            </a:r>
            <a:r>
              <a:rPr lang="en-GB" altLang="en-US" sz="2000" b="1" smtClean="0"/>
              <a:t>homogeneous </a:t>
            </a:r>
            <a:r>
              <a:rPr lang="en-GB" altLang="en-US" sz="2000" smtClean="0"/>
              <a:t>in the </a:t>
            </a:r>
            <a:r>
              <a:rPr lang="en-GB" altLang="en-US" sz="2000" b="1" smtClean="0"/>
              <a:t>two groups </a:t>
            </a:r>
            <a:endParaRPr lang="en-GB" altLang="en-US" sz="2000" smtClean="0"/>
          </a:p>
          <a:p>
            <a:pPr lvl="1"/>
            <a:r>
              <a:rPr lang="en-GB" altLang="en-US" sz="2000" smtClean="0"/>
              <a:t>the outcome is measured in </a:t>
            </a:r>
            <a:r>
              <a:rPr lang="en-GB" altLang="en-US" sz="2000" b="1" smtClean="0"/>
              <a:t>a similar way </a:t>
            </a:r>
            <a:endParaRPr lang="en-GB" altLang="en-US" sz="2000" smtClean="0"/>
          </a:p>
          <a:p>
            <a:r>
              <a:rPr lang="en-AU" altLang="en-US" sz="2400" smtClean="0"/>
              <a:t>Only appropriate when studies are considered similar enough from a clinical and methodological point of view</a:t>
            </a:r>
            <a:endParaRPr lang="en-GB" altLang="en-US" sz="2400" smtClean="0"/>
          </a:p>
          <a:p>
            <a:r>
              <a:rPr lang="en-GB" altLang="en-US" sz="2400" smtClean="0"/>
              <a:t>Using meta analysis , we can combine measures like </a:t>
            </a:r>
          </a:p>
          <a:p>
            <a:pPr lvl="1"/>
            <a:r>
              <a:rPr lang="en-GB" altLang="en-US" sz="2000" smtClean="0"/>
              <a:t>risk ratio, odds ratio, risk difference, </a:t>
            </a:r>
          </a:p>
          <a:p>
            <a:pPr lvl="1"/>
            <a:r>
              <a:rPr lang="en-GB" altLang="en-US" sz="2000" smtClean="0"/>
              <a:t>mean difference (standardized) , p-values, correlation coefficient, and sensitivity &amp; specificity of a diagnostic test </a:t>
            </a:r>
          </a:p>
          <a:p>
            <a:endParaRPr lang="en-GB" altLang="en-US" smtClean="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GB" altLang="en-US" sz="4800" smtClean="0"/>
              <a:t/>
            </a:r>
            <a:br>
              <a:rPr lang="en-GB" altLang="en-US" sz="4800" smtClean="0"/>
            </a:br>
            <a:r>
              <a:rPr lang="en-GB" altLang="en-US" sz="3600" smtClean="0"/>
              <a:t>Models of Meta-Analysis</a:t>
            </a:r>
          </a:p>
        </p:txBody>
      </p:sp>
      <p:sp>
        <p:nvSpPr>
          <p:cNvPr id="194563" name="Content Placeholder 2"/>
          <p:cNvSpPr>
            <a:spLocks noGrp="1"/>
          </p:cNvSpPr>
          <p:nvPr>
            <p:ph idx="1"/>
          </p:nvPr>
        </p:nvSpPr>
        <p:spPr/>
        <p:txBody>
          <a:bodyPr/>
          <a:lstStyle/>
          <a:p>
            <a:r>
              <a:rPr lang="en-GB" altLang="en-US" sz="2400" smtClean="0"/>
              <a:t>There are two models used in meta-analysis, </a:t>
            </a:r>
          </a:p>
          <a:p>
            <a:pPr lvl="1"/>
            <a:r>
              <a:rPr lang="en-GB" altLang="en-US" sz="2000" smtClean="0"/>
              <a:t>the </a:t>
            </a:r>
            <a:r>
              <a:rPr lang="en-GB" altLang="en-US" sz="2000" smtClean="0">
                <a:solidFill>
                  <a:srgbClr val="FF0000"/>
                </a:solidFill>
              </a:rPr>
              <a:t>fixed effect model </a:t>
            </a:r>
            <a:r>
              <a:rPr lang="en-GB" altLang="en-US" sz="2000" smtClean="0"/>
              <a:t>and </a:t>
            </a:r>
          </a:p>
          <a:p>
            <a:pPr lvl="1"/>
            <a:r>
              <a:rPr lang="en-GB" altLang="en-US" sz="2000" smtClean="0"/>
              <a:t>the </a:t>
            </a:r>
            <a:r>
              <a:rPr lang="en-GB" altLang="en-US" sz="2000" smtClean="0">
                <a:solidFill>
                  <a:srgbClr val="FF0000"/>
                </a:solidFill>
              </a:rPr>
              <a:t>random effects model</a:t>
            </a:r>
            <a:r>
              <a:rPr lang="en-GB" altLang="en-US" sz="2000" smtClean="0"/>
              <a:t>.</a:t>
            </a:r>
          </a:p>
          <a:p>
            <a:pPr eaLnBrk="1" hangingPunct="1">
              <a:lnSpc>
                <a:spcPct val="150000"/>
              </a:lnSpc>
              <a:buFont typeface="Wingdings" panose="05000000000000000000" pitchFamily="2" charset="2"/>
              <a:buChar char="§"/>
            </a:pPr>
            <a:r>
              <a:rPr lang="en-AU" altLang="en-US" sz="2400" smtClean="0"/>
              <a:t>Main difference is in the calculation of standard errors associated with the combined effect size</a:t>
            </a:r>
          </a:p>
          <a:p>
            <a:pPr lvl="1" eaLnBrk="1" hangingPunct="1">
              <a:lnSpc>
                <a:spcPct val="150000"/>
              </a:lnSpc>
              <a:buFont typeface="Wingdings" panose="05000000000000000000" pitchFamily="2" charset="2"/>
              <a:buChar char="§"/>
            </a:pPr>
            <a:r>
              <a:rPr lang="en-AU" altLang="en-US" b="1" smtClean="0"/>
              <a:t>Fixed effects </a:t>
            </a:r>
            <a:r>
              <a:rPr lang="en-AU" altLang="en-US" smtClean="0"/>
              <a:t>models only assume within-study variability </a:t>
            </a:r>
          </a:p>
          <a:p>
            <a:pPr lvl="1" eaLnBrk="1" hangingPunct="1">
              <a:lnSpc>
                <a:spcPct val="150000"/>
              </a:lnSpc>
              <a:buFont typeface="Wingdings" panose="05000000000000000000" pitchFamily="2" charset="2"/>
              <a:buChar char="§"/>
            </a:pPr>
            <a:r>
              <a:rPr lang="en-AU" altLang="en-US" b="1" smtClean="0"/>
              <a:t>Random effects </a:t>
            </a:r>
            <a:r>
              <a:rPr lang="en-AU" altLang="en-US" smtClean="0"/>
              <a:t>model assume within and between study variability</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a:xfrm>
            <a:off x="838200" y="365125"/>
            <a:ext cx="10515600" cy="873125"/>
          </a:xfrm>
        </p:spPr>
        <p:txBody>
          <a:bodyPr/>
          <a:lstStyle/>
          <a:p>
            <a:r>
              <a:rPr lang="en-GB" altLang="en-US" sz="3600" smtClean="0"/>
              <a:t>Fixed and random effect estimate</a:t>
            </a:r>
          </a:p>
        </p:txBody>
      </p:sp>
      <p:sp>
        <p:nvSpPr>
          <p:cNvPr id="196611" name="Content Placeholder 2"/>
          <p:cNvSpPr>
            <a:spLocks noGrp="1"/>
          </p:cNvSpPr>
          <p:nvPr>
            <p:ph idx="1"/>
          </p:nvPr>
        </p:nvSpPr>
        <p:spPr>
          <a:xfrm>
            <a:off x="838200" y="1516063"/>
            <a:ext cx="10515600" cy="4660900"/>
          </a:xfrm>
        </p:spPr>
        <p:txBody>
          <a:bodyPr/>
          <a:lstStyle/>
          <a:p>
            <a:r>
              <a:rPr lang="en-GB" altLang="en-US" sz="2400" b="1" smtClean="0"/>
              <a:t>Fixed effect model </a:t>
            </a:r>
            <a:r>
              <a:rPr lang="en-GB" altLang="en-US" sz="2400" smtClean="0"/>
              <a:t>assumes that there is </a:t>
            </a:r>
            <a:r>
              <a:rPr lang="en-GB" altLang="en-US" sz="2400" smtClean="0">
                <a:solidFill>
                  <a:srgbClr val="FF0000"/>
                </a:solidFill>
              </a:rPr>
              <a:t>one true effect size </a:t>
            </a:r>
            <a:r>
              <a:rPr lang="en-GB" altLang="en-US" sz="2400" smtClean="0"/>
              <a:t>which is shared by all the included studies. </a:t>
            </a:r>
          </a:p>
          <a:p>
            <a:r>
              <a:rPr lang="en-GB" altLang="en-US" sz="2400" smtClean="0"/>
              <a:t>It follows that the combined effect is our estimate of this common effect size</a:t>
            </a:r>
          </a:p>
          <a:p>
            <a:r>
              <a:rPr lang="en-GB" altLang="en-US" sz="2400" b="1" smtClean="0"/>
              <a:t>Random effects model </a:t>
            </a:r>
            <a:r>
              <a:rPr lang="en-GB" altLang="en-US" sz="2400" smtClean="0"/>
              <a:t>we allow that the true effect could vary from study to study. </a:t>
            </a:r>
          </a:p>
          <a:p>
            <a:pPr lvl="1"/>
            <a:r>
              <a:rPr lang="en-GB" altLang="en-US" smtClean="0"/>
              <a:t>effect size might be a little higher if the subjects are </a:t>
            </a:r>
          </a:p>
          <a:p>
            <a:pPr lvl="2"/>
            <a:r>
              <a:rPr lang="en-GB" altLang="en-US" smtClean="0"/>
              <a:t>older, </a:t>
            </a:r>
          </a:p>
          <a:p>
            <a:pPr lvl="2"/>
            <a:r>
              <a:rPr lang="en-GB" altLang="en-US" smtClean="0"/>
              <a:t>or more educated, </a:t>
            </a:r>
          </a:p>
          <a:p>
            <a:pPr lvl="2"/>
            <a:r>
              <a:rPr lang="en-GB" altLang="en-US" smtClean="0"/>
              <a:t>or healthier, and so on. </a:t>
            </a:r>
          </a:p>
          <a:p>
            <a:r>
              <a:rPr lang="en-GB" altLang="en-US" sz="2400" smtClean="0"/>
              <a:t>The studies included in the meta-analysis are assumed to be a </a:t>
            </a:r>
            <a:r>
              <a:rPr lang="en-GB" altLang="en-US" sz="2400" b="1" smtClean="0"/>
              <a:t>random sample </a:t>
            </a:r>
            <a:r>
              <a:rPr lang="en-GB" altLang="en-US" sz="2400" smtClean="0"/>
              <a:t>of the relevant distribution of effects</a:t>
            </a:r>
          </a:p>
          <a:p>
            <a:r>
              <a:rPr lang="en-GB" altLang="en-US" sz="2400" smtClean="0"/>
              <a:t>The combined effect estimates the mean effect in this distribution.</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p:cNvSpPr>
            <a:spLocks noGrp="1"/>
          </p:cNvSpPr>
          <p:nvPr>
            <p:ph type="title"/>
          </p:nvPr>
        </p:nvSpPr>
        <p:spPr>
          <a:xfrm>
            <a:off x="838200" y="619125"/>
            <a:ext cx="10515600" cy="781050"/>
          </a:xfrm>
        </p:spPr>
        <p:txBody>
          <a:bodyPr/>
          <a:lstStyle/>
          <a:p>
            <a:r>
              <a:rPr lang="en-GB" altLang="en-US" sz="3600" smtClean="0"/>
              <a:t>Fixed and random effect estimate</a:t>
            </a:r>
          </a:p>
        </p:txBody>
      </p:sp>
      <p:sp>
        <p:nvSpPr>
          <p:cNvPr id="197635" name="Content Placeholder 2"/>
          <p:cNvSpPr>
            <a:spLocks noGrp="1"/>
          </p:cNvSpPr>
          <p:nvPr>
            <p:ph idx="1"/>
          </p:nvPr>
        </p:nvSpPr>
        <p:spPr>
          <a:xfrm>
            <a:off x="838200" y="1400175"/>
            <a:ext cx="10515600" cy="5324475"/>
          </a:xfrm>
        </p:spPr>
        <p:txBody>
          <a:bodyPr/>
          <a:lstStyle/>
          <a:p>
            <a:r>
              <a:rPr lang="en-GB" altLang="en-US" sz="2400" b="1" smtClean="0"/>
              <a:t>Under the fixed effect model </a:t>
            </a:r>
            <a:r>
              <a:rPr lang="en-GB" altLang="en-US" sz="2400" smtClean="0"/>
              <a:t>all studies are estimating the same effect size</a:t>
            </a:r>
          </a:p>
          <a:p>
            <a:r>
              <a:rPr lang="en-GB" altLang="en-US" sz="2400" smtClean="0"/>
              <a:t>we can assign weights to all studies based entirely on the amount of information captured by that study. </a:t>
            </a:r>
          </a:p>
          <a:p>
            <a:r>
              <a:rPr lang="en-GB" altLang="en-US" sz="2400" smtClean="0"/>
              <a:t>A </a:t>
            </a:r>
            <a:r>
              <a:rPr lang="en-GB" altLang="en-US" sz="2400" b="1" smtClean="0"/>
              <a:t>large study </a:t>
            </a:r>
            <a:r>
              <a:rPr lang="en-GB" altLang="en-US" sz="2400" smtClean="0"/>
              <a:t>would be given the </a:t>
            </a:r>
            <a:r>
              <a:rPr lang="en-GB" altLang="en-US" sz="2400" b="1" smtClean="0"/>
              <a:t>lion’s share </a:t>
            </a:r>
            <a:r>
              <a:rPr lang="en-GB" altLang="en-US" sz="2400" smtClean="0"/>
              <a:t>of the weight, and a small study could be largely ignored</a:t>
            </a:r>
          </a:p>
          <a:p>
            <a:endParaRPr lang="en-GB" altLang="en-US" sz="2400" smtClean="0"/>
          </a:p>
          <a:p>
            <a:endParaRPr lang="en-GB" altLang="en-US" sz="2400" smtClean="0"/>
          </a:p>
        </p:txBody>
      </p:sp>
      <p:pic>
        <p:nvPicPr>
          <p:cNvPr id="19763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40288" y="4062413"/>
            <a:ext cx="5303837"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577013" y="6354763"/>
            <a:ext cx="1139825" cy="369887"/>
          </a:xfrm>
          <a:prstGeom prst="rect">
            <a:avLst/>
          </a:prstGeom>
        </p:spPr>
        <p:txBody>
          <a:bodyPr wrap="none">
            <a:spAutoFit/>
          </a:bodyPr>
          <a:lstStyle/>
          <a:p>
            <a:pPr>
              <a:defRPr/>
            </a:pPr>
            <a:r>
              <a:rPr lang="en-GB" i="1" dirty="0" err="1">
                <a:latin typeface="Arial-ItalicMT"/>
              </a:rPr>
              <a:t>T</a:t>
            </a:r>
            <a:r>
              <a:rPr lang="en-GB" sz="1050" i="1" dirty="0" err="1">
                <a:latin typeface="Arial-ItalicMT"/>
              </a:rPr>
              <a:t>i</a:t>
            </a:r>
            <a:r>
              <a:rPr lang="en-GB" sz="1050" i="1" dirty="0">
                <a:latin typeface="Arial-ItalicMT"/>
              </a:rPr>
              <a:t> </a:t>
            </a:r>
            <a:r>
              <a:rPr lang="en-GB" dirty="0">
                <a:latin typeface="SymbolMT"/>
              </a:rPr>
              <a:t>= </a:t>
            </a:r>
            <a:r>
              <a:rPr lang="el-GR" i="1" dirty="0">
                <a:latin typeface="Arial-ItalicMT"/>
              </a:rPr>
              <a:t>μ </a:t>
            </a:r>
            <a:r>
              <a:rPr lang="el-GR" dirty="0">
                <a:latin typeface="SymbolMT"/>
              </a:rPr>
              <a:t>+ </a:t>
            </a:r>
            <a:r>
              <a:rPr lang="en-GB" i="1" dirty="0" err="1">
                <a:latin typeface="Arial-ItalicMT"/>
              </a:rPr>
              <a:t>e</a:t>
            </a:r>
            <a:r>
              <a:rPr lang="en-GB" sz="1050" i="1" dirty="0" err="1">
                <a:latin typeface="Arial-ItalicMT"/>
              </a:rPr>
              <a:t>i</a:t>
            </a:r>
            <a:endParaRPr lang="en-GB"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p:cNvSpPr>
            <a:spLocks noGrp="1"/>
          </p:cNvSpPr>
          <p:nvPr>
            <p:ph type="title"/>
          </p:nvPr>
        </p:nvSpPr>
        <p:spPr/>
        <p:txBody>
          <a:bodyPr/>
          <a:lstStyle/>
          <a:p>
            <a:pPr eaLnBrk="1" hangingPunct="1"/>
            <a:r>
              <a:rPr lang="en-AU" altLang="en-US" sz="4000" smtClean="0"/>
              <a:t>Interpreting a fixed effects model</a:t>
            </a:r>
          </a:p>
        </p:txBody>
      </p:sp>
      <p:sp>
        <p:nvSpPr>
          <p:cNvPr id="3" name="Content Placeholder 2"/>
          <p:cNvSpPr>
            <a:spLocks noGrp="1"/>
          </p:cNvSpPr>
          <p:nvPr>
            <p:ph idx="1"/>
          </p:nvPr>
        </p:nvSpPr>
        <p:spPr>
          <a:xfrm>
            <a:off x="766763" y="1600200"/>
            <a:ext cx="10077450" cy="4762500"/>
          </a:xfrm>
        </p:spPr>
        <p:txBody>
          <a:bodyPr>
            <a:normAutofit fontScale="92500" lnSpcReduction="10000"/>
          </a:bodyPr>
          <a:lstStyle/>
          <a:p>
            <a:pPr eaLnBrk="1" hangingPunct="1">
              <a:defRPr/>
            </a:pPr>
            <a:r>
              <a:rPr lang="en-AU" sz="2400" dirty="0"/>
              <a:t>In the fixed effects model the summary effect computed in meta-analysis is the best estimate of the common treatment effect </a:t>
            </a:r>
            <a:endParaRPr lang="en-AU" sz="2400" dirty="0" smtClean="0"/>
          </a:p>
          <a:p>
            <a:pPr eaLnBrk="1" hangingPunct="1">
              <a:defRPr/>
            </a:pPr>
            <a:endParaRPr lang="en-AU" sz="2400" dirty="0"/>
          </a:p>
          <a:p>
            <a:pPr eaLnBrk="1" hangingPunct="1">
              <a:defRPr/>
            </a:pPr>
            <a:r>
              <a:rPr lang="en-AU" sz="2400" dirty="0"/>
              <a:t>In the fixed effects model the summary treatment effect is a weighted summary of the study-specific effect </a:t>
            </a:r>
            <a:r>
              <a:rPr lang="en-AU" sz="2400" dirty="0" smtClean="0"/>
              <a:t>sizes</a:t>
            </a:r>
            <a:endParaRPr lang="en-AU" sz="2400" dirty="0"/>
          </a:p>
          <a:p>
            <a:pPr eaLnBrk="1" hangingPunct="1">
              <a:defRPr/>
            </a:pPr>
            <a:endParaRPr lang="en-AU" sz="2400" dirty="0" smtClean="0"/>
          </a:p>
          <a:p>
            <a:pPr eaLnBrk="1" hangingPunct="1">
              <a:defRPr/>
            </a:pPr>
            <a:r>
              <a:rPr lang="en-AU" sz="2400" dirty="0" smtClean="0"/>
              <a:t>The </a:t>
            </a:r>
            <a:r>
              <a:rPr lang="en-AU" sz="2400" dirty="0"/>
              <a:t>weights assigned to each study depend on the study’s precision; more specifically each study’s weight is equal to the inverse of its </a:t>
            </a:r>
            <a:r>
              <a:rPr lang="en-AU" sz="2400" dirty="0" smtClean="0"/>
              <a:t>variance</a:t>
            </a:r>
          </a:p>
          <a:p>
            <a:pPr eaLnBrk="1" hangingPunct="1">
              <a:defRPr/>
            </a:pPr>
            <a:endParaRPr lang="en-AU" sz="2400" dirty="0" smtClean="0"/>
          </a:p>
          <a:p>
            <a:pPr marL="342900" lvl="1" indent="-342900" eaLnBrk="1" hangingPunct="1">
              <a:buClr>
                <a:schemeClr val="bg2"/>
              </a:buClr>
              <a:buFont typeface="Wingdings" panose="05000000000000000000" pitchFamily="2" charset="2"/>
              <a:buChar char="p"/>
              <a:defRPr/>
            </a:pPr>
            <a:r>
              <a:rPr lang="en-GB" sz="2000" dirty="0"/>
              <a:t>Study weights are functions of within-study variance; and confidence intervals are relatively narrow (</a:t>
            </a:r>
            <a:r>
              <a:rPr lang="en-GB" sz="2000" dirty="0">
                <a:solidFill>
                  <a:srgbClr val="0000FF"/>
                </a:solidFill>
              </a:rPr>
              <a:t>conservative</a:t>
            </a:r>
            <a:r>
              <a:rPr lang="en-GB" sz="2000" dirty="0"/>
              <a:t>) </a:t>
            </a:r>
          </a:p>
          <a:p>
            <a:pPr eaLnBrk="1" hangingPunct="1">
              <a:defRPr/>
            </a:pPr>
            <a:endParaRPr lang="en-AU" sz="2400" dirty="0"/>
          </a:p>
          <a:p>
            <a:pPr marL="0" indent="0" algn="r" eaLnBrk="1" hangingPunct="1">
              <a:buFont typeface="Arial" panose="020B0604020202020204" pitchFamily="34" charset="0"/>
              <a:buNone/>
              <a:defRPr/>
            </a:pPr>
            <a:r>
              <a:rPr lang="en-AU" sz="2400" dirty="0"/>
              <a:t>					</a:t>
            </a:r>
            <a:r>
              <a:rPr lang="en-AU" sz="1600" dirty="0"/>
              <a:t>(Nikolakopoulou et al, 2014)</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p:cNvSpPr>
            <a:spLocks noGrp="1"/>
          </p:cNvSpPr>
          <p:nvPr>
            <p:ph type="title"/>
          </p:nvPr>
        </p:nvSpPr>
        <p:spPr>
          <a:xfrm>
            <a:off x="838200" y="365125"/>
            <a:ext cx="10515600" cy="792163"/>
          </a:xfrm>
        </p:spPr>
        <p:txBody>
          <a:bodyPr/>
          <a:lstStyle/>
          <a:p>
            <a:r>
              <a:rPr lang="en-GB" altLang="en-US" sz="3200" smtClean="0"/>
              <a:t>Fixed and random effect estimate</a:t>
            </a:r>
          </a:p>
        </p:txBody>
      </p:sp>
      <p:sp>
        <p:nvSpPr>
          <p:cNvPr id="200707" name="Content Placeholder 2"/>
          <p:cNvSpPr>
            <a:spLocks noGrp="1"/>
          </p:cNvSpPr>
          <p:nvPr>
            <p:ph idx="1"/>
          </p:nvPr>
        </p:nvSpPr>
        <p:spPr>
          <a:xfrm>
            <a:off x="838200" y="1284288"/>
            <a:ext cx="10515600" cy="4892675"/>
          </a:xfrm>
        </p:spPr>
        <p:txBody>
          <a:bodyPr/>
          <a:lstStyle/>
          <a:p>
            <a:r>
              <a:rPr lang="en-GB" altLang="en-US" sz="2400" b="1" smtClean="0"/>
              <a:t>under the random effects model </a:t>
            </a:r>
            <a:r>
              <a:rPr lang="en-GB" altLang="en-US" sz="2400" smtClean="0"/>
              <a:t>we are trying to estimate the mean of a distribution of true effects. </a:t>
            </a:r>
          </a:p>
          <a:p>
            <a:r>
              <a:rPr lang="en-GB" altLang="en-US" sz="2400" smtClean="0"/>
              <a:t>Large studies may yield more precise estimates than small studies </a:t>
            </a:r>
          </a:p>
          <a:p>
            <a:r>
              <a:rPr lang="en-GB" altLang="en-US" sz="2400" smtClean="0"/>
              <a:t>We want to be sure that all of these effect sizes are included in our estimate of the mean. </a:t>
            </a:r>
          </a:p>
          <a:p>
            <a:r>
              <a:rPr lang="en-GB" altLang="en-US" sz="2400" smtClean="0"/>
              <a:t>The </a:t>
            </a:r>
            <a:r>
              <a:rPr lang="en-GB" altLang="en-US" sz="2400" b="1" smtClean="0"/>
              <a:t>weights assigned </a:t>
            </a:r>
            <a:r>
              <a:rPr lang="en-GB" altLang="en-US" sz="2400" smtClean="0"/>
              <a:t>under random effects are more </a:t>
            </a:r>
            <a:r>
              <a:rPr lang="en-GB" altLang="en-US" sz="2400" b="1" smtClean="0"/>
              <a:t>balanced</a:t>
            </a:r>
            <a:r>
              <a:rPr lang="en-GB" altLang="en-US" sz="2400" smtClean="0"/>
              <a:t>. </a:t>
            </a:r>
          </a:p>
          <a:p>
            <a:r>
              <a:rPr lang="en-GB" altLang="en-US" sz="2400" smtClean="0"/>
              <a:t>Large studies are less likely to dominate the analysis and small studies are less likely to be ignored.</a:t>
            </a:r>
          </a:p>
          <a:p>
            <a:endParaRPr lang="en-GB" altLang="en-US" smtClean="0"/>
          </a:p>
        </p:txBody>
      </p:sp>
      <p:pic>
        <p:nvPicPr>
          <p:cNvPr id="20070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61200" y="4935538"/>
            <a:ext cx="48831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767263" y="6361113"/>
            <a:ext cx="2293937" cy="369887"/>
          </a:xfrm>
          <a:prstGeom prst="rect">
            <a:avLst/>
          </a:prstGeom>
        </p:spPr>
        <p:txBody>
          <a:bodyPr wrap="none">
            <a:spAutoFit/>
          </a:bodyPr>
          <a:lstStyle/>
          <a:p>
            <a:pPr>
              <a:defRPr/>
            </a:pPr>
            <a:r>
              <a:rPr lang="nn-NO" i="1" dirty="0">
                <a:latin typeface="Arial-ItalicMT"/>
              </a:rPr>
              <a:t>T</a:t>
            </a:r>
            <a:r>
              <a:rPr lang="nn-NO" sz="1050" i="1" dirty="0">
                <a:latin typeface="Arial-ItalicMT"/>
              </a:rPr>
              <a:t>i </a:t>
            </a:r>
            <a:r>
              <a:rPr lang="nn-NO" dirty="0">
                <a:latin typeface="SymbolMT"/>
              </a:rPr>
              <a:t>= </a:t>
            </a:r>
            <a:r>
              <a:rPr lang="nn-NO" i="1" dirty="0">
                <a:latin typeface="Arial-ItalicMT"/>
              </a:rPr>
              <a:t>θ</a:t>
            </a:r>
            <a:r>
              <a:rPr lang="nn-NO" sz="1050" i="1" dirty="0">
                <a:latin typeface="Arial-ItalicMT"/>
              </a:rPr>
              <a:t>i </a:t>
            </a:r>
            <a:r>
              <a:rPr lang="nn-NO" dirty="0">
                <a:latin typeface="SymbolMT"/>
              </a:rPr>
              <a:t>+ </a:t>
            </a:r>
            <a:r>
              <a:rPr lang="nn-NO" i="1" dirty="0">
                <a:latin typeface="Arial-ItalicMT"/>
              </a:rPr>
              <a:t>e</a:t>
            </a:r>
            <a:r>
              <a:rPr lang="nn-NO" sz="1050" i="1" dirty="0">
                <a:latin typeface="Arial-ItalicMT"/>
              </a:rPr>
              <a:t>i </a:t>
            </a:r>
            <a:r>
              <a:rPr lang="nn-NO" dirty="0">
                <a:latin typeface="SymbolMT"/>
              </a:rPr>
              <a:t>= </a:t>
            </a:r>
            <a:r>
              <a:rPr lang="nn-NO" i="1" dirty="0">
                <a:latin typeface="Arial-ItalicMT"/>
              </a:rPr>
              <a:t>μ </a:t>
            </a:r>
            <a:r>
              <a:rPr lang="nn-NO" dirty="0">
                <a:latin typeface="SymbolMT"/>
              </a:rPr>
              <a:t>+ </a:t>
            </a:r>
            <a:r>
              <a:rPr lang="nn-NO" i="1" dirty="0">
                <a:latin typeface="Arial-ItalicMT"/>
              </a:rPr>
              <a:t>ε</a:t>
            </a:r>
            <a:r>
              <a:rPr lang="nn-NO" sz="1050" i="1" dirty="0">
                <a:latin typeface="Arial-ItalicMT"/>
              </a:rPr>
              <a:t>i </a:t>
            </a:r>
            <a:r>
              <a:rPr lang="nn-NO" dirty="0">
                <a:latin typeface="SymbolMT"/>
              </a:rPr>
              <a:t>+ </a:t>
            </a:r>
            <a:r>
              <a:rPr lang="nn-NO" i="1" dirty="0">
                <a:latin typeface="Arial-ItalicMT"/>
              </a:rPr>
              <a:t>e</a:t>
            </a:r>
            <a:r>
              <a:rPr lang="nn-NO" sz="1050" i="1" dirty="0">
                <a:latin typeface="Arial-ItalicMT"/>
              </a:rPr>
              <a:t>i</a:t>
            </a:r>
            <a:endParaRPr lang="en-GB" dirty="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title"/>
          </p:nvPr>
        </p:nvSpPr>
        <p:spPr/>
        <p:txBody>
          <a:bodyPr/>
          <a:lstStyle/>
          <a:p>
            <a:pPr eaLnBrk="1" hangingPunct="1"/>
            <a:r>
              <a:rPr lang="en-AU" altLang="en-US" sz="3600" smtClean="0"/>
              <a:t>Random effects model </a:t>
            </a:r>
          </a:p>
        </p:txBody>
      </p:sp>
      <p:sp>
        <p:nvSpPr>
          <p:cNvPr id="3" name="Content Placeholder 2"/>
          <p:cNvSpPr>
            <a:spLocks noGrp="1"/>
          </p:cNvSpPr>
          <p:nvPr>
            <p:ph idx="1"/>
          </p:nvPr>
        </p:nvSpPr>
        <p:spPr>
          <a:xfrm>
            <a:off x="838200" y="1441450"/>
            <a:ext cx="10082213" cy="5416550"/>
          </a:xfrm>
        </p:spPr>
        <p:txBody>
          <a:bodyPr>
            <a:normAutofit lnSpcReduction="10000"/>
          </a:bodyPr>
          <a:lstStyle/>
          <a:p>
            <a:pPr eaLnBrk="1" hangingPunct="1">
              <a:defRPr/>
            </a:pPr>
            <a:r>
              <a:rPr lang="en-AU" sz="2400" dirty="0" smtClean="0"/>
              <a:t>Each </a:t>
            </a:r>
            <a:r>
              <a:rPr lang="en-AU" sz="2400" dirty="0"/>
              <a:t>study’s effect size is a random draw from some underlying population of effect sizes and that within each study, we use a different sample of individuals so our estimate of each study’s effect size will vary from its study mean by the sampling </a:t>
            </a:r>
            <a:r>
              <a:rPr lang="en-AU" sz="2400" dirty="0" smtClean="0"/>
              <a:t>variance</a:t>
            </a:r>
          </a:p>
          <a:p>
            <a:pPr lvl="1" eaLnBrk="1" hangingPunct="1">
              <a:defRPr/>
            </a:pPr>
            <a:endParaRPr lang="en-AU" sz="1050" dirty="0" smtClean="0"/>
          </a:p>
          <a:p>
            <a:pPr eaLnBrk="1" hangingPunct="1">
              <a:defRPr/>
            </a:pPr>
            <a:r>
              <a:rPr lang="en-AU" sz="2400" dirty="0"/>
              <a:t>In the random effects model the summary effect computed in meta-analysis is not the estimate of a common overall effect, but the average of a collection of possible treatment effects </a:t>
            </a:r>
            <a:endParaRPr lang="en-AU" sz="2400" dirty="0" smtClean="0"/>
          </a:p>
          <a:p>
            <a:pPr eaLnBrk="1" hangingPunct="1">
              <a:defRPr/>
            </a:pPr>
            <a:endParaRPr lang="en-AU" sz="2400" dirty="0" smtClean="0"/>
          </a:p>
          <a:p>
            <a:pPr eaLnBrk="1" hangingPunct="1">
              <a:defRPr/>
            </a:pPr>
            <a:r>
              <a:rPr lang="en-AU" altLang="en-US" sz="2400" dirty="0" smtClean="0"/>
              <a:t>Random </a:t>
            </a:r>
            <a:r>
              <a:rPr lang="en-AU" altLang="en-US" sz="2400" dirty="0"/>
              <a:t>effects gives more weight to smaller </a:t>
            </a:r>
            <a:r>
              <a:rPr lang="en-AU" altLang="en-US" sz="2400" dirty="0" smtClean="0"/>
              <a:t>studies</a:t>
            </a:r>
          </a:p>
          <a:p>
            <a:pPr>
              <a:defRPr/>
            </a:pPr>
            <a:r>
              <a:rPr lang="en-GB" sz="2400" dirty="0" smtClean="0"/>
              <a:t>Results </a:t>
            </a:r>
            <a:r>
              <a:rPr lang="en-GB" sz="2400" dirty="0"/>
              <a:t>in </a:t>
            </a:r>
            <a:r>
              <a:rPr lang="en-GB" sz="2400" b="1" dirty="0"/>
              <a:t>wider confidence intervals </a:t>
            </a:r>
            <a:r>
              <a:rPr lang="en-GB" sz="2400" dirty="0" smtClean="0"/>
              <a:t>(Liberal)</a:t>
            </a:r>
          </a:p>
          <a:p>
            <a:pPr>
              <a:defRPr/>
            </a:pPr>
            <a:r>
              <a:rPr lang="en-AU" altLang="en-US" sz="2400" dirty="0"/>
              <a:t>Similar (almost identical) where heterogeneity is not </a:t>
            </a:r>
            <a:r>
              <a:rPr lang="en-AU" altLang="en-US" sz="2400" dirty="0" smtClean="0"/>
              <a:t>present</a:t>
            </a:r>
            <a:r>
              <a:rPr lang="en-GB" sz="2400" dirty="0" smtClean="0"/>
              <a:t> </a:t>
            </a:r>
            <a:endParaRPr lang="en-AU" sz="1800" dirty="0"/>
          </a:p>
          <a:p>
            <a:pPr marL="0" indent="0" algn="r" eaLnBrk="1" hangingPunct="1">
              <a:buFont typeface="Arial" panose="020B0604020202020204" pitchFamily="34" charset="0"/>
              <a:buNone/>
              <a:defRPr/>
            </a:pPr>
            <a:endParaRPr lang="en-AU" sz="1600" dirty="0" smtClean="0"/>
          </a:p>
          <a:p>
            <a:pPr marL="0" indent="0" algn="r" eaLnBrk="1" hangingPunct="1">
              <a:buFont typeface="Arial" panose="020B0604020202020204" pitchFamily="34" charset="0"/>
              <a:buNone/>
              <a:defRPr/>
            </a:pPr>
            <a:r>
              <a:rPr lang="en-AU" sz="1600" dirty="0" smtClean="0"/>
              <a:t>(</a:t>
            </a:r>
            <a:r>
              <a:rPr lang="en-AU" sz="1600" dirty="0"/>
              <a:t>Khan et al, 2012; </a:t>
            </a:r>
            <a:r>
              <a:rPr lang="en-AU" sz="1600" dirty="0" err="1"/>
              <a:t>Pigott</a:t>
            </a:r>
            <a:r>
              <a:rPr lang="en-AU" sz="1600" dirty="0"/>
              <a:t>, 2012)</a:t>
            </a:r>
          </a:p>
          <a:p>
            <a:pPr eaLnBrk="1" hangingPunct="1">
              <a:defRPr/>
            </a:pPr>
            <a:endParaRPr lang="en-AU" sz="2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GB" altLang="en-US" sz="3600" smtClean="0"/>
              <a:t>Steps of generating evidence (Systematic Review) </a:t>
            </a:r>
            <a:endParaRPr lang="en-GB" sz="3600" smtClean="0"/>
          </a:p>
        </p:txBody>
      </p:sp>
      <p:grpSp>
        <p:nvGrpSpPr>
          <p:cNvPr id="40963" name="Group 26"/>
          <p:cNvGrpSpPr>
            <a:grpSpLocks/>
          </p:cNvGrpSpPr>
          <p:nvPr/>
        </p:nvGrpSpPr>
        <p:grpSpPr bwMode="auto">
          <a:xfrm>
            <a:off x="892175" y="1789113"/>
            <a:ext cx="11417300" cy="4467225"/>
            <a:chOff x="891467" y="1789232"/>
            <a:chExt cx="11417266" cy="4467105"/>
          </a:xfrm>
        </p:grpSpPr>
        <p:grpSp>
          <p:nvGrpSpPr>
            <p:cNvPr id="40964" name="Group 237601"/>
            <p:cNvGrpSpPr>
              <a:grpSpLocks/>
            </p:cNvGrpSpPr>
            <p:nvPr/>
          </p:nvGrpSpPr>
          <p:grpSpPr bwMode="auto">
            <a:xfrm>
              <a:off x="891467" y="2579687"/>
              <a:ext cx="11417266" cy="3676650"/>
              <a:chOff x="239628" y="3064582"/>
              <a:chExt cx="12172071" cy="3675626"/>
            </a:xfrm>
          </p:grpSpPr>
          <p:grpSp>
            <p:nvGrpSpPr>
              <p:cNvPr id="40967" name="Group 45"/>
              <p:cNvGrpSpPr>
                <a:grpSpLocks/>
              </p:cNvGrpSpPr>
              <p:nvPr/>
            </p:nvGrpSpPr>
            <p:grpSpPr bwMode="auto">
              <a:xfrm>
                <a:off x="239628" y="3411092"/>
                <a:ext cx="10535979" cy="3232305"/>
                <a:chOff x="-475632" y="2350698"/>
                <a:chExt cx="10370561" cy="3744830"/>
              </a:xfrm>
            </p:grpSpPr>
            <p:grpSp>
              <p:nvGrpSpPr>
                <p:cNvPr id="40972" name="Group 29"/>
                <p:cNvGrpSpPr>
                  <a:grpSpLocks/>
                </p:cNvGrpSpPr>
                <p:nvPr/>
              </p:nvGrpSpPr>
              <p:grpSpPr bwMode="auto">
                <a:xfrm>
                  <a:off x="-475632" y="2350698"/>
                  <a:ext cx="10370561" cy="3744830"/>
                  <a:chOff x="-455358" y="693278"/>
                  <a:chExt cx="10370561" cy="3744830"/>
                </a:xfrm>
              </p:grpSpPr>
              <p:cxnSp>
                <p:nvCxnSpPr>
                  <p:cNvPr id="13" name="Straight Arrow Connector 12"/>
                  <p:cNvCxnSpPr/>
                  <p:nvPr/>
                </p:nvCxnSpPr>
                <p:spPr>
                  <a:xfrm>
                    <a:off x="6258115" y="3846063"/>
                    <a:ext cx="5997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135555" y="3921448"/>
                    <a:ext cx="7329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40978" name="Group 28"/>
                  <p:cNvGrpSpPr>
                    <a:grpSpLocks/>
                  </p:cNvGrpSpPr>
                  <p:nvPr/>
                </p:nvGrpSpPr>
                <p:grpSpPr bwMode="auto">
                  <a:xfrm>
                    <a:off x="-455358" y="693278"/>
                    <a:ext cx="10370561" cy="3744830"/>
                    <a:chOff x="-455358" y="693278"/>
                    <a:chExt cx="10370561" cy="3744830"/>
                  </a:xfrm>
                </p:grpSpPr>
                <p:sp>
                  <p:nvSpPr>
                    <p:cNvPr id="40979" name="TextBox 2"/>
                    <p:cNvSpPr txBox="1">
                      <a:spLocks noChangeArrowheads="1"/>
                    </p:cNvSpPr>
                    <p:nvPr/>
                  </p:nvSpPr>
                  <p:spPr bwMode="auto">
                    <a:xfrm>
                      <a:off x="-455358" y="693278"/>
                      <a:ext cx="2781608" cy="641841"/>
                    </a:xfrm>
                    <a:prstGeom prst="rect">
                      <a:avLst/>
                    </a:prstGeom>
                    <a:solidFill>
                      <a:srgbClr val="F97B5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nSpc>
                          <a:spcPct val="150000"/>
                        </a:lnSpc>
                      </a:pPr>
                      <a:r>
                        <a:rPr lang="en-GB" sz="2000"/>
                        <a:t>Review Question</a:t>
                      </a:r>
                    </a:p>
                  </p:txBody>
                </p:sp>
                <p:sp>
                  <p:nvSpPr>
                    <p:cNvPr id="17" name="TextBox 3"/>
                    <p:cNvSpPr txBox="1">
                      <a:spLocks noChangeArrowheads="1"/>
                    </p:cNvSpPr>
                    <p:nvPr/>
                  </p:nvSpPr>
                  <p:spPr bwMode="auto">
                    <a:xfrm>
                      <a:off x="-273777" y="3141858"/>
                      <a:ext cx="2600429" cy="1176741"/>
                    </a:xfrm>
                    <a:prstGeom prst="rect">
                      <a:avLst/>
                    </a:prstGeom>
                    <a:solidFill>
                      <a:srgbClr val="F1994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defRPr/>
                      </a:pPr>
                      <a:r>
                        <a:rPr lang="en-GB" altLang="en-US" sz="2000" dirty="0" smtClean="0">
                          <a:latin typeface="Calibri" panose="020F0502020204030204" pitchFamily="34" charset="0"/>
                        </a:rPr>
                        <a:t>Search Strategy</a:t>
                      </a:r>
                    </a:p>
                    <a:p>
                      <a:pPr marL="342900" indent="-342900">
                        <a:spcBef>
                          <a:spcPct val="0"/>
                        </a:spcBef>
                        <a:buClrTx/>
                        <a:buSzTx/>
                        <a:buFont typeface="Arial" panose="020B0604020202020204" pitchFamily="34" charset="0"/>
                        <a:buChar char="•"/>
                        <a:defRPr/>
                      </a:pPr>
                      <a:r>
                        <a:rPr lang="en-GB" altLang="en-US" sz="2000" dirty="0" smtClean="0">
                          <a:latin typeface="Calibri" panose="020F0502020204030204" pitchFamily="34" charset="0"/>
                        </a:rPr>
                        <a:t>Study location </a:t>
                      </a:r>
                    </a:p>
                    <a:p>
                      <a:pPr marL="342900" indent="-342900">
                        <a:spcBef>
                          <a:spcPct val="0"/>
                        </a:spcBef>
                        <a:buClrTx/>
                        <a:buSzTx/>
                        <a:buFont typeface="Arial" panose="020B0604020202020204" pitchFamily="34" charset="0"/>
                        <a:buChar char="•"/>
                        <a:defRPr/>
                      </a:pPr>
                      <a:r>
                        <a:rPr lang="en-GB" altLang="en-US" sz="2000" dirty="0" smtClean="0">
                          <a:latin typeface="Calibri" panose="020F0502020204030204" pitchFamily="34" charset="0"/>
                        </a:rPr>
                        <a:t>Study selection   </a:t>
                      </a:r>
                    </a:p>
                  </p:txBody>
                </p:sp>
                <p:sp>
                  <p:nvSpPr>
                    <p:cNvPr id="40981" name="TextBox 4"/>
                    <p:cNvSpPr txBox="1">
                      <a:spLocks noChangeArrowheads="1"/>
                    </p:cNvSpPr>
                    <p:nvPr/>
                  </p:nvSpPr>
                  <p:spPr bwMode="auto">
                    <a:xfrm>
                      <a:off x="2953870" y="3512895"/>
                      <a:ext cx="1313887" cy="534868"/>
                    </a:xfrm>
                    <a:prstGeom prst="rect">
                      <a:avLst/>
                    </a:prstGeom>
                    <a:solidFill>
                      <a:srgbClr val="E6A44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2000">
                          <a:latin typeface="Calibri" panose="020F0502020204030204" pitchFamily="34" charset="0"/>
                        </a:rPr>
                        <a:t>Appraisal</a:t>
                      </a:r>
                      <a:r>
                        <a:rPr lang="en-GB" altLang="en-US" sz="2400">
                          <a:latin typeface="Calibri" panose="020F0502020204030204" pitchFamily="34" charset="0"/>
                        </a:rPr>
                        <a:t> </a:t>
                      </a:r>
                      <a:r>
                        <a:rPr lang="en-GB" altLang="en-US" sz="1800">
                          <a:latin typeface="Calibri" panose="020F0502020204030204" pitchFamily="34" charset="0"/>
                        </a:rPr>
                        <a:t> </a:t>
                      </a:r>
                    </a:p>
                  </p:txBody>
                </p:sp>
                <p:sp>
                  <p:nvSpPr>
                    <p:cNvPr id="40982" name="TextBox 5"/>
                    <p:cNvSpPr txBox="1">
                      <a:spLocks noChangeArrowheads="1"/>
                    </p:cNvSpPr>
                    <p:nvPr/>
                  </p:nvSpPr>
                  <p:spPr bwMode="auto">
                    <a:xfrm>
                      <a:off x="4913336" y="3618679"/>
                      <a:ext cx="1345309" cy="4635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2000">
                          <a:latin typeface="Calibri" panose="020F0502020204030204" pitchFamily="34" charset="0"/>
                        </a:rPr>
                        <a:t>Extraction  </a:t>
                      </a:r>
                    </a:p>
                  </p:txBody>
                </p:sp>
                <p:sp>
                  <p:nvSpPr>
                    <p:cNvPr id="20" name="TextBox 19"/>
                    <p:cNvSpPr txBox="1"/>
                    <p:nvPr/>
                  </p:nvSpPr>
                  <p:spPr>
                    <a:xfrm>
                      <a:off x="6806188" y="3511427"/>
                      <a:ext cx="1397668" cy="820041"/>
                    </a:xfrm>
                    <a:prstGeom prst="rect">
                      <a:avLst/>
                    </a:prstGeom>
                    <a:solidFill>
                      <a:schemeClr val="accent1">
                        <a:lumMod val="75000"/>
                      </a:schemeClr>
                    </a:solidFill>
                  </p:spPr>
                  <p:txBody>
                    <a:bodyPr>
                      <a:spAutoFit/>
                    </a:bodyPr>
                    <a:lstStyle/>
                    <a:p>
                      <a:pPr>
                        <a:defRPr/>
                      </a:pPr>
                      <a:r>
                        <a:rPr lang="en-GB" sz="2000" dirty="0"/>
                        <a:t>Qualitative synthesis </a:t>
                      </a:r>
                    </a:p>
                  </p:txBody>
                </p:sp>
                <p:sp>
                  <p:nvSpPr>
                    <p:cNvPr id="21" name="TextBox 20"/>
                    <p:cNvSpPr txBox="1"/>
                    <p:nvPr/>
                  </p:nvSpPr>
                  <p:spPr>
                    <a:xfrm>
                      <a:off x="8833556" y="3618069"/>
                      <a:ext cx="1081153" cy="820041"/>
                    </a:xfrm>
                    <a:prstGeom prst="rect">
                      <a:avLst/>
                    </a:prstGeom>
                    <a:solidFill>
                      <a:schemeClr val="accent1">
                        <a:lumMod val="50000"/>
                      </a:schemeClr>
                    </a:solidFill>
                  </p:spPr>
                  <p:txBody>
                    <a:bodyPr>
                      <a:spAutoFit/>
                    </a:bodyPr>
                    <a:lstStyle/>
                    <a:p>
                      <a:pPr>
                        <a:defRPr/>
                      </a:pPr>
                      <a:r>
                        <a:rPr lang="en-GB" sz="2000" dirty="0"/>
                        <a:t>Meta analysis   </a:t>
                      </a:r>
                    </a:p>
                  </p:txBody>
                </p:sp>
                <p:cxnSp>
                  <p:nvCxnSpPr>
                    <p:cNvPr id="22" name="Straight Arrow Connector 21"/>
                    <p:cNvCxnSpPr/>
                    <p:nvPr/>
                  </p:nvCxnSpPr>
                  <p:spPr>
                    <a:xfrm flipV="1">
                      <a:off x="2326652" y="3743098"/>
                      <a:ext cx="714661" cy="36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252402" y="3800097"/>
                      <a:ext cx="731319" cy="110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cxnSp>
              <p:nvCxnSpPr>
                <p:cNvPr id="10" name="Straight Arrow Connector 9"/>
                <p:cNvCxnSpPr/>
                <p:nvPr/>
              </p:nvCxnSpPr>
              <p:spPr>
                <a:xfrm flipH="1">
                  <a:off x="360637" y="2995554"/>
                  <a:ext cx="1666" cy="18037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06901" y="3328352"/>
                  <a:ext cx="2332224" cy="1068259"/>
                </a:xfrm>
                <a:prstGeom prst="rect">
                  <a:avLst/>
                </a:prstGeom>
                <a:solidFill>
                  <a:schemeClr val="bg1">
                    <a:lumMod val="75000"/>
                  </a:schemeClr>
                </a:solidFill>
              </p:spPr>
              <p:txBody>
                <a:bodyPr>
                  <a:spAutoFit/>
                </a:bodyPr>
                <a:lstStyle/>
                <a:p>
                  <a:pPr>
                    <a:defRPr/>
                  </a:pPr>
                  <a:r>
                    <a:rPr lang="en-GB" dirty="0"/>
                    <a:t>Protocol development  </a:t>
                  </a:r>
                </a:p>
                <a:p>
                  <a:pPr marL="285750" indent="-285750">
                    <a:buFont typeface="Arial" panose="020B0604020202020204" pitchFamily="34" charset="0"/>
                    <a:buChar char="•"/>
                    <a:defRPr/>
                  </a:pPr>
                  <a:r>
                    <a:rPr lang="en-GB" dirty="0"/>
                    <a:t>PROSPERO reg.</a:t>
                  </a:r>
                </a:p>
              </p:txBody>
            </p:sp>
            <p:cxnSp>
              <p:nvCxnSpPr>
                <p:cNvPr id="12" name="Straight Arrow Connector 11"/>
                <p:cNvCxnSpPr/>
                <p:nvPr/>
              </p:nvCxnSpPr>
              <p:spPr>
                <a:xfrm flipV="1">
                  <a:off x="360637" y="3633569"/>
                  <a:ext cx="846264" cy="55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 name="Right Brace 4"/>
              <p:cNvSpPr/>
              <p:nvPr/>
            </p:nvSpPr>
            <p:spPr>
              <a:xfrm rot="16200000">
                <a:off x="8629055" y="4325276"/>
                <a:ext cx="737963" cy="220018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solidFill>
                    <a:srgbClr val="FF0000"/>
                  </a:solidFill>
                </a:endParaRPr>
              </a:p>
            </p:txBody>
          </p:sp>
          <p:sp>
            <p:nvSpPr>
              <p:cNvPr id="6" name="TextBox 5"/>
              <p:cNvSpPr txBox="1"/>
              <p:nvPr/>
            </p:nvSpPr>
            <p:spPr>
              <a:xfrm>
                <a:off x="8326135" y="4519973"/>
                <a:ext cx="1225331" cy="522128"/>
              </a:xfrm>
              <a:prstGeom prst="rect">
                <a:avLst/>
              </a:prstGeom>
              <a:solidFill>
                <a:schemeClr val="accent1">
                  <a:lumMod val="75000"/>
                </a:schemeClr>
              </a:solidFill>
              <a:ln>
                <a:noFill/>
              </a:ln>
            </p:spPr>
            <p:txBody>
              <a:bodyPr wrap="none">
                <a:spAutoFit/>
              </a:bodyPr>
              <a:lstStyle/>
              <a:p>
                <a:pPr>
                  <a:defRPr/>
                </a:pPr>
                <a:r>
                  <a:rPr lang="en-GB" sz="2800" dirty="0"/>
                  <a:t>Results</a:t>
                </a:r>
                <a:endParaRPr lang="en-GB" dirty="0"/>
              </a:p>
            </p:txBody>
          </p:sp>
          <p:sp>
            <p:nvSpPr>
              <p:cNvPr id="7" name="Right Brace 6"/>
              <p:cNvSpPr/>
              <p:nvPr/>
            </p:nvSpPr>
            <p:spPr>
              <a:xfrm>
                <a:off x="9928881" y="3064681"/>
                <a:ext cx="1726295" cy="3675527"/>
              </a:xfrm>
              <a:prstGeom prst="rightBrace">
                <a:avLst>
                  <a:gd name="adj1" fmla="val 8333"/>
                  <a:gd name="adj2" fmla="val 50484"/>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40971" name="TextBox 237600"/>
              <p:cNvSpPr txBox="1">
                <a:spLocks noChangeArrowheads="1"/>
              </p:cNvSpPr>
              <p:nvPr/>
            </p:nvSpPr>
            <p:spPr bwMode="auto">
              <a:xfrm>
                <a:off x="10775480" y="4057696"/>
                <a:ext cx="1636219" cy="3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2000">
                    <a:latin typeface="Calibri" panose="020F0502020204030204" pitchFamily="34" charset="0"/>
                  </a:rPr>
                  <a:t>Manuscript </a:t>
                </a:r>
                <a:endParaRPr lang="en-GB" sz="1600">
                  <a:latin typeface="Calibri" panose="020F0502020204030204" pitchFamily="34" charset="0"/>
                </a:endParaRPr>
              </a:p>
            </p:txBody>
          </p:sp>
        </p:grpSp>
        <p:sp>
          <p:nvSpPr>
            <p:cNvPr id="40965" name="TextBox 30"/>
            <p:cNvSpPr txBox="1">
              <a:spLocks noChangeArrowheads="1"/>
            </p:cNvSpPr>
            <p:nvPr/>
          </p:nvSpPr>
          <p:spPr bwMode="auto">
            <a:xfrm>
              <a:off x="1035046" y="1789232"/>
              <a:ext cx="1308135" cy="46166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2400">
                  <a:latin typeface="Calibri" panose="020F0502020204030204" pitchFamily="34" charset="0"/>
                </a:rPr>
                <a:t>Problem </a:t>
              </a:r>
            </a:p>
          </p:txBody>
        </p:sp>
        <p:cxnSp>
          <p:nvCxnSpPr>
            <p:cNvPr id="26" name="Straight Arrow Connector 25"/>
            <p:cNvCxnSpPr>
              <a:stCxn id="40965" idx="2"/>
            </p:cNvCxnSpPr>
            <p:nvPr/>
          </p:nvCxnSpPr>
          <p:spPr bwMode="auto">
            <a:xfrm flipH="1">
              <a:off x="1689978" y="2251182"/>
              <a:ext cx="0" cy="7143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30904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800" y="1103313"/>
            <a:ext cx="10387013" cy="431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779" name="TextBox 4"/>
          <p:cNvSpPr txBox="1">
            <a:spLocks noChangeArrowheads="1"/>
          </p:cNvSpPr>
          <p:nvPr/>
        </p:nvSpPr>
        <p:spPr bwMode="auto">
          <a:xfrm>
            <a:off x="8289925" y="6518275"/>
            <a:ext cx="26558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gn="r">
              <a:spcBef>
                <a:spcPct val="0"/>
              </a:spcBef>
              <a:buClrTx/>
              <a:buSzPct val="60000"/>
              <a:buFontTx/>
              <a:buNone/>
            </a:pPr>
            <a:r>
              <a:rPr lang="en-AU" altLang="en-US" sz="1600">
                <a:latin typeface="Calibri" panose="020F0502020204030204" pitchFamily="34" charset="0"/>
              </a:rPr>
              <a:t>Taken from Lee, 2008</a:t>
            </a:r>
          </a:p>
        </p:txBody>
      </p:sp>
      <p:sp>
        <p:nvSpPr>
          <p:cNvPr id="203780" name="TextBox 1"/>
          <p:cNvSpPr txBox="1">
            <a:spLocks noChangeArrowheads="1"/>
          </p:cNvSpPr>
          <p:nvPr/>
        </p:nvSpPr>
        <p:spPr bwMode="auto">
          <a:xfrm>
            <a:off x="2252663" y="571500"/>
            <a:ext cx="30480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Pct val="60000"/>
              <a:buFont typeface="Lucida Grande"/>
              <a:buChar char="▶"/>
            </a:pPr>
            <a:r>
              <a:rPr lang="en-AU" altLang="en-US" sz="2000" b="1">
                <a:latin typeface="Calibri" panose="020F0502020204030204" pitchFamily="34" charset="0"/>
              </a:rPr>
              <a:t>Fixed effects model</a:t>
            </a:r>
          </a:p>
        </p:txBody>
      </p:sp>
      <p:sp>
        <p:nvSpPr>
          <p:cNvPr id="203781" name="TextBox 5"/>
          <p:cNvSpPr txBox="1">
            <a:spLocks noChangeArrowheads="1"/>
          </p:cNvSpPr>
          <p:nvPr/>
        </p:nvSpPr>
        <p:spPr bwMode="auto">
          <a:xfrm>
            <a:off x="6292850" y="571500"/>
            <a:ext cx="30480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Pct val="60000"/>
              <a:buFont typeface="Lucida Grande"/>
              <a:buChar char="▶"/>
            </a:pPr>
            <a:r>
              <a:rPr lang="en-AU" altLang="en-US" sz="2000" b="1">
                <a:latin typeface="Calibri" panose="020F0502020204030204" pitchFamily="34" charset="0"/>
              </a:rPr>
              <a:t>Random effects model</a:t>
            </a:r>
          </a:p>
        </p:txBody>
      </p:sp>
      <p:sp>
        <p:nvSpPr>
          <p:cNvPr id="203782" name="Rectangle 1"/>
          <p:cNvSpPr>
            <a:spLocks noChangeArrowheads="1"/>
          </p:cNvSpPr>
          <p:nvPr/>
        </p:nvSpPr>
        <p:spPr bwMode="auto">
          <a:xfrm>
            <a:off x="790575" y="5629275"/>
            <a:ext cx="9337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 typeface="Arial" panose="020B0604020202020204" pitchFamily="34" charset="0"/>
              <a:buChar char="•"/>
            </a:pPr>
            <a:r>
              <a:rPr lang="en-AU" altLang="en-US" sz="2400">
                <a:latin typeface="Calibri" panose="020F0502020204030204" pitchFamily="34" charset="0"/>
              </a:rPr>
              <a:t>The two meta-analysis models may yield similar or contradicting results</a:t>
            </a:r>
            <a:endParaRPr lang="en-GB" altLang="en-US" sz="240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p:txBody>
          <a:bodyPr/>
          <a:lstStyle/>
          <a:p>
            <a:r>
              <a:rPr lang="en-GB" altLang="en-US" smtClean="0"/>
              <a:t/>
            </a:r>
            <a:br>
              <a:rPr lang="en-GB" altLang="en-US" smtClean="0"/>
            </a:br>
            <a:r>
              <a:rPr lang="en-GB" altLang="en-US" sz="3200" smtClean="0"/>
              <a:t>Analyses on Meta data </a:t>
            </a:r>
          </a:p>
        </p:txBody>
      </p:sp>
      <p:sp>
        <p:nvSpPr>
          <p:cNvPr id="205827" name="Content Placeholder 2"/>
          <p:cNvSpPr>
            <a:spLocks noGrp="1"/>
          </p:cNvSpPr>
          <p:nvPr>
            <p:ph idx="1"/>
          </p:nvPr>
        </p:nvSpPr>
        <p:spPr>
          <a:xfrm>
            <a:off x="609600" y="1600200"/>
            <a:ext cx="10972800" cy="5257800"/>
          </a:xfrm>
        </p:spPr>
        <p:txBody>
          <a:bodyPr/>
          <a:lstStyle/>
          <a:p>
            <a:r>
              <a:rPr lang="en-GB" altLang="en-US" sz="2400" smtClean="0"/>
              <a:t>To perform meta analysis using stata, the common data structure should contain the variables:</a:t>
            </a:r>
          </a:p>
          <a:p>
            <a:pPr lvl="1"/>
            <a:r>
              <a:rPr lang="en-GB" altLang="en-US" sz="2000" smtClean="0"/>
              <a:t>Study ID </a:t>
            </a:r>
          </a:p>
          <a:p>
            <a:pPr lvl="1"/>
            <a:r>
              <a:rPr lang="en-GB" altLang="en-US" sz="2000" smtClean="0"/>
              <a:t>Study name (surname of first author followed by eta al and year of publication)</a:t>
            </a:r>
          </a:p>
          <a:p>
            <a:pPr lvl="1"/>
            <a:r>
              <a:rPr lang="en-GB" altLang="en-US" sz="2000" smtClean="0"/>
              <a:t>Year </a:t>
            </a:r>
          </a:p>
          <a:p>
            <a:pPr lvl="1"/>
            <a:r>
              <a:rPr lang="en-GB" altLang="en-US" sz="2000" smtClean="0"/>
              <a:t>Size of population 1</a:t>
            </a:r>
          </a:p>
          <a:p>
            <a:pPr lvl="1"/>
            <a:r>
              <a:rPr lang="en-GB" altLang="en-US" sz="2000" smtClean="0"/>
              <a:t>Event of from population 1</a:t>
            </a:r>
          </a:p>
          <a:p>
            <a:pPr lvl="1"/>
            <a:r>
              <a:rPr lang="en-GB" altLang="en-US" sz="2000" smtClean="0"/>
              <a:t>Non-Event of from population 1</a:t>
            </a:r>
          </a:p>
          <a:p>
            <a:pPr lvl="1"/>
            <a:r>
              <a:rPr lang="en-GB" altLang="en-US" sz="2000" smtClean="0"/>
              <a:t>Size of population 0</a:t>
            </a:r>
          </a:p>
          <a:p>
            <a:pPr lvl="1"/>
            <a:r>
              <a:rPr lang="en-GB" altLang="en-US" sz="2000" smtClean="0"/>
              <a:t>Event of from population 0</a:t>
            </a:r>
          </a:p>
          <a:p>
            <a:pPr lvl="1"/>
            <a:r>
              <a:rPr lang="en-GB" altLang="en-US" sz="2000" smtClean="0"/>
              <a:t>Non-Event of from population 0</a:t>
            </a:r>
          </a:p>
          <a:p>
            <a:pPr lvl="1"/>
            <a:r>
              <a:rPr lang="en-GB" altLang="en-US" sz="2000" smtClean="0">
                <a:solidFill>
                  <a:srgbClr val="FF0000"/>
                </a:solidFill>
              </a:rPr>
              <a:t>Effect size with measures of precision </a:t>
            </a:r>
          </a:p>
          <a:p>
            <a:pPr lvl="1"/>
            <a:r>
              <a:rPr lang="en-GB" altLang="en-US" sz="2000" smtClean="0"/>
              <a:t>And other possible covariates </a:t>
            </a:r>
          </a:p>
          <a:p>
            <a:pPr lvl="1"/>
            <a:endParaRPr lang="en-GB" altLang="en-US" sz="2000" smtClean="0"/>
          </a:p>
          <a:p>
            <a:endParaRPr lang="en-GB" altLang="en-US" sz="2400" smtClean="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lstStyle/>
          <a:p>
            <a:r>
              <a:rPr lang="en-GB" altLang="en-US" smtClean="0"/>
              <a:t>Methods in meta analysis </a:t>
            </a:r>
          </a:p>
        </p:txBody>
      </p:sp>
      <p:sp>
        <p:nvSpPr>
          <p:cNvPr id="206851" name="Content Placeholder 2"/>
          <p:cNvSpPr>
            <a:spLocks noGrp="1"/>
          </p:cNvSpPr>
          <p:nvPr>
            <p:ph idx="1"/>
          </p:nvPr>
        </p:nvSpPr>
        <p:spPr>
          <a:xfrm>
            <a:off x="609600" y="1600200"/>
            <a:ext cx="10972800" cy="4930775"/>
          </a:xfrm>
        </p:spPr>
        <p:txBody>
          <a:bodyPr/>
          <a:lstStyle/>
          <a:p>
            <a:r>
              <a:rPr lang="en-GB" altLang="en-US" sz="2400" smtClean="0"/>
              <a:t>We use stata to: </a:t>
            </a:r>
          </a:p>
          <a:p>
            <a:pPr lvl="1">
              <a:lnSpc>
                <a:spcPct val="150000"/>
              </a:lnSpc>
            </a:pPr>
            <a:r>
              <a:rPr lang="en-GB" altLang="en-US" smtClean="0"/>
              <a:t>Estimate the magnitude of true heterogeneity and test it </a:t>
            </a:r>
          </a:p>
          <a:p>
            <a:pPr lvl="1">
              <a:lnSpc>
                <a:spcPct val="150000"/>
              </a:lnSpc>
            </a:pPr>
            <a:r>
              <a:rPr lang="en-GB" altLang="en-US" smtClean="0"/>
              <a:t>Perform Random and Fixed effect main meta analysis </a:t>
            </a:r>
          </a:p>
          <a:p>
            <a:pPr lvl="1">
              <a:lnSpc>
                <a:spcPct val="150000"/>
              </a:lnSpc>
            </a:pPr>
            <a:r>
              <a:rPr lang="en-GB" altLang="en-US" smtClean="0"/>
              <a:t>Perform subgroup analysis (based on I</a:t>
            </a:r>
            <a:r>
              <a:rPr lang="en-GB" altLang="en-US" baseline="30000" smtClean="0"/>
              <a:t>2</a:t>
            </a:r>
            <a:r>
              <a:rPr lang="en-GB" altLang="en-US" smtClean="0"/>
              <a:t> and Q) </a:t>
            </a:r>
          </a:p>
          <a:p>
            <a:pPr lvl="1">
              <a:lnSpc>
                <a:spcPct val="150000"/>
              </a:lnSpc>
            </a:pPr>
            <a:r>
              <a:rPr lang="en-GB" altLang="en-US" smtClean="0"/>
              <a:t>Perform Meta regression </a:t>
            </a:r>
          </a:p>
          <a:p>
            <a:pPr lvl="1">
              <a:lnSpc>
                <a:spcPct val="150000"/>
              </a:lnSpc>
            </a:pPr>
            <a:r>
              <a:rPr lang="en-GB" altLang="en-US" smtClean="0"/>
              <a:t>Produce funnel plot and Egger’s or Begg’s test to explore publication bias </a:t>
            </a:r>
          </a:p>
          <a:p>
            <a:pPr lvl="1">
              <a:lnSpc>
                <a:spcPct val="150000"/>
              </a:lnSpc>
            </a:pPr>
            <a:r>
              <a:rPr lang="en-GB" altLang="en-US" smtClean="0"/>
              <a:t>Perform sensitivity analysis </a:t>
            </a:r>
          </a:p>
          <a:p>
            <a:endParaRPr lang="en-GB" altLang="en-US" smtClean="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p:txBody>
          <a:bodyPr/>
          <a:lstStyle/>
          <a:p>
            <a:r>
              <a:rPr lang="en-GB" altLang="en-US" sz="3600" smtClean="0"/>
              <a:t>Example 1: cholesterol reduction </a:t>
            </a:r>
          </a:p>
        </p:txBody>
      </p:sp>
      <p:pic>
        <p:nvPicPr>
          <p:cNvPr id="207875" name="Picture 3"/>
          <p:cNvPicPr>
            <a:picLocks noChangeAspect="1" noChangeArrowheads="1"/>
          </p:cNvPicPr>
          <p:nvPr/>
        </p:nvPicPr>
        <p:blipFill>
          <a:blip r:embed="rId2">
            <a:extLst>
              <a:ext uri="{28A0092B-C50C-407E-A947-70E740481C1C}">
                <a14:useLocalDpi xmlns:a14="http://schemas.microsoft.com/office/drawing/2010/main" val="0"/>
              </a:ext>
            </a:extLst>
          </a:blip>
          <a:srcRect t="11337" r="9032" b="6935"/>
          <a:stretch>
            <a:fillRect/>
          </a:stretch>
        </p:blipFill>
        <p:spPr bwMode="auto">
          <a:xfrm>
            <a:off x="915988" y="1417638"/>
            <a:ext cx="10047287" cy="535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title"/>
          </p:nvPr>
        </p:nvSpPr>
        <p:spPr/>
        <p:txBody>
          <a:bodyPr/>
          <a:lstStyle/>
          <a:p>
            <a:r>
              <a:rPr lang="en-GB" altLang="en-US" sz="3200" smtClean="0"/>
              <a:t>Example 2: Consider the following review question</a:t>
            </a:r>
          </a:p>
        </p:txBody>
      </p:sp>
      <p:sp>
        <p:nvSpPr>
          <p:cNvPr id="208899" name="Content Placeholder 2"/>
          <p:cNvSpPr>
            <a:spLocks noGrp="1"/>
          </p:cNvSpPr>
          <p:nvPr>
            <p:ph idx="1"/>
          </p:nvPr>
        </p:nvSpPr>
        <p:spPr>
          <a:xfrm>
            <a:off x="609600" y="1752600"/>
            <a:ext cx="10972800" cy="4530725"/>
          </a:xfrm>
        </p:spPr>
        <p:txBody>
          <a:bodyPr/>
          <a:lstStyle/>
          <a:p>
            <a:pPr>
              <a:lnSpc>
                <a:spcPct val="150000"/>
              </a:lnSpc>
            </a:pPr>
            <a:r>
              <a:rPr lang="en-GB" altLang="en-US" sz="2400" smtClean="0"/>
              <a:t>Observational studies </a:t>
            </a:r>
          </a:p>
          <a:p>
            <a:pPr lvl="1">
              <a:lnSpc>
                <a:spcPct val="150000"/>
              </a:lnSpc>
            </a:pPr>
            <a:r>
              <a:rPr lang="en-GB" altLang="en-US" sz="2000" smtClean="0"/>
              <a:t>Among HIV infected adults who initiated ART (</a:t>
            </a:r>
            <a:r>
              <a:rPr lang="en-GB" altLang="en-US" sz="2000" b="1" smtClean="0">
                <a:solidFill>
                  <a:srgbClr val="C00000"/>
                </a:solidFill>
              </a:rPr>
              <a:t>Population</a:t>
            </a:r>
            <a:r>
              <a:rPr lang="en-GB" altLang="en-US" sz="2000" smtClean="0"/>
              <a:t>), were adult initiated with EFV regimen (</a:t>
            </a:r>
            <a:r>
              <a:rPr lang="en-GB" altLang="en-US" sz="2000" b="1" smtClean="0">
                <a:solidFill>
                  <a:srgbClr val="244225"/>
                </a:solidFill>
              </a:rPr>
              <a:t>Exposure/ intervention</a:t>
            </a:r>
            <a:r>
              <a:rPr lang="en-GB" altLang="en-US" sz="2000" smtClean="0"/>
              <a:t>) at higher risk of treatment failure (</a:t>
            </a:r>
            <a:r>
              <a:rPr lang="en-GB" altLang="en-US" sz="2000" b="1" smtClean="0">
                <a:solidFill>
                  <a:srgbClr val="9900CC"/>
                </a:solidFill>
              </a:rPr>
              <a:t>Outcome</a:t>
            </a:r>
            <a:r>
              <a:rPr lang="en-GB" altLang="en-US" sz="2000" smtClean="0"/>
              <a:t>) as compared to those who initiated with NVP regimen (</a:t>
            </a:r>
            <a:r>
              <a:rPr lang="en-GB" altLang="en-US" sz="2000" b="1" smtClean="0">
                <a:solidFill>
                  <a:srgbClr val="000099"/>
                </a:solidFill>
              </a:rPr>
              <a:t>comparison</a:t>
            </a:r>
            <a:r>
              <a:rPr lang="en-GB" altLang="en-US" sz="2000" smtClean="0"/>
              <a:t>)? </a:t>
            </a:r>
          </a:p>
        </p:txBody>
      </p:sp>
      <p:grpSp>
        <p:nvGrpSpPr>
          <p:cNvPr id="208900" name="Group 3"/>
          <p:cNvGrpSpPr>
            <a:grpSpLocks/>
          </p:cNvGrpSpPr>
          <p:nvPr/>
        </p:nvGrpSpPr>
        <p:grpSpPr bwMode="auto">
          <a:xfrm>
            <a:off x="2279650" y="5254625"/>
            <a:ext cx="7632700" cy="369888"/>
            <a:chOff x="726933" y="5888892"/>
            <a:chExt cx="7632799" cy="369332"/>
          </a:xfrm>
        </p:grpSpPr>
        <p:sp>
          <p:nvSpPr>
            <p:cNvPr id="5" name="Rectangle 4"/>
            <p:cNvSpPr/>
            <p:nvPr/>
          </p:nvSpPr>
          <p:spPr>
            <a:xfrm>
              <a:off x="726933" y="5888892"/>
              <a:ext cx="1716110" cy="369332"/>
            </a:xfrm>
            <a:prstGeom prst="rect">
              <a:avLst/>
            </a:prstGeom>
            <a:solidFill>
              <a:srgbClr val="FF0000"/>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eaLnBrk="1" fontAlgn="auto" hangingPunct="1">
                <a:spcBef>
                  <a:spcPts val="0"/>
                </a:spcBef>
                <a:spcAft>
                  <a:spcPts val="0"/>
                </a:spcAft>
                <a:defRPr/>
              </a:pPr>
              <a:endParaRPr lang="en-US" dirty="0"/>
            </a:p>
          </p:txBody>
        </p:sp>
        <p:sp>
          <p:nvSpPr>
            <p:cNvPr id="208902" name="Text Box 5"/>
            <p:cNvSpPr txBox="1">
              <a:spLocks noChangeArrowheads="1"/>
            </p:cNvSpPr>
            <p:nvPr/>
          </p:nvSpPr>
          <p:spPr bwMode="auto">
            <a:xfrm>
              <a:off x="862143" y="5888892"/>
              <a:ext cx="1377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en-US" altLang="en-US" sz="1800" b="1" u="sng">
                  <a:solidFill>
                    <a:schemeClr val="bg1"/>
                  </a:solidFill>
                  <a:latin typeface="Arial" panose="020B0604020202020204" pitchFamily="34" charset="0"/>
                </a:rPr>
                <a:t>P</a:t>
              </a:r>
              <a:r>
                <a:rPr lang="en-US" altLang="en-US" sz="1800" b="1">
                  <a:solidFill>
                    <a:schemeClr val="bg1"/>
                  </a:solidFill>
                  <a:latin typeface="Arial" panose="020B0604020202020204" pitchFamily="34" charset="0"/>
                </a:rPr>
                <a:t>opulation</a:t>
              </a:r>
            </a:p>
          </p:txBody>
        </p:sp>
        <p:sp>
          <p:nvSpPr>
            <p:cNvPr id="7" name="Rectangle 6"/>
            <p:cNvSpPr/>
            <p:nvPr/>
          </p:nvSpPr>
          <p:spPr>
            <a:xfrm>
              <a:off x="2700222" y="5888892"/>
              <a:ext cx="1716109" cy="369332"/>
            </a:xfrm>
            <a:prstGeom prst="rect">
              <a:avLst/>
            </a:prstGeom>
            <a:solidFill>
              <a:srgbClr val="008000"/>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eaLnBrk="1" fontAlgn="auto" hangingPunct="1">
                <a:spcBef>
                  <a:spcPts val="0"/>
                </a:spcBef>
                <a:spcAft>
                  <a:spcPts val="0"/>
                </a:spcAft>
                <a:defRPr/>
              </a:pPr>
              <a:endParaRPr lang="en-US" dirty="0"/>
            </a:p>
          </p:txBody>
        </p:sp>
        <p:sp>
          <p:nvSpPr>
            <p:cNvPr id="208904" name="Text Box 5"/>
            <p:cNvSpPr txBox="1">
              <a:spLocks noChangeArrowheads="1"/>
            </p:cNvSpPr>
            <p:nvPr/>
          </p:nvSpPr>
          <p:spPr bwMode="auto">
            <a:xfrm>
              <a:off x="2835678" y="5888892"/>
              <a:ext cx="1505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en-US" altLang="en-US" sz="1800" b="1" u="sng">
                  <a:solidFill>
                    <a:schemeClr val="bg1"/>
                  </a:solidFill>
                  <a:latin typeface="Arial" panose="020B0604020202020204" pitchFamily="34" charset="0"/>
                </a:rPr>
                <a:t>I</a:t>
              </a:r>
              <a:r>
                <a:rPr lang="en-US" altLang="en-US" sz="1800" b="1">
                  <a:solidFill>
                    <a:schemeClr val="bg1"/>
                  </a:solidFill>
                  <a:latin typeface="Arial" panose="020B0604020202020204" pitchFamily="34" charset="0"/>
                </a:rPr>
                <a:t>ntervention</a:t>
              </a:r>
            </a:p>
          </p:txBody>
        </p:sp>
        <p:sp>
          <p:nvSpPr>
            <p:cNvPr id="9" name="Rectangle 8"/>
            <p:cNvSpPr/>
            <p:nvPr/>
          </p:nvSpPr>
          <p:spPr>
            <a:xfrm>
              <a:off x="4670334" y="5888892"/>
              <a:ext cx="1716110" cy="369332"/>
            </a:xfrm>
            <a:prstGeom prst="rect">
              <a:avLst/>
            </a:prstGeom>
            <a:solidFill>
              <a:srgbClr val="0659B7"/>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eaLnBrk="1" fontAlgn="auto" hangingPunct="1">
                <a:spcBef>
                  <a:spcPts val="0"/>
                </a:spcBef>
                <a:spcAft>
                  <a:spcPts val="0"/>
                </a:spcAft>
                <a:defRPr/>
              </a:pPr>
              <a:endParaRPr lang="en-US" dirty="0"/>
            </a:p>
          </p:txBody>
        </p:sp>
        <p:sp>
          <p:nvSpPr>
            <p:cNvPr id="208906" name="Text Box 5"/>
            <p:cNvSpPr txBox="1">
              <a:spLocks noChangeArrowheads="1"/>
            </p:cNvSpPr>
            <p:nvPr/>
          </p:nvSpPr>
          <p:spPr bwMode="auto">
            <a:xfrm>
              <a:off x="4805034" y="5888892"/>
              <a:ext cx="1531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en-US" altLang="en-US" sz="1800" b="1" u="sng">
                  <a:solidFill>
                    <a:schemeClr val="bg1"/>
                  </a:solidFill>
                  <a:latin typeface="Arial" panose="020B0604020202020204" pitchFamily="34" charset="0"/>
                </a:rPr>
                <a:t>C</a:t>
              </a:r>
              <a:r>
                <a:rPr lang="en-US" altLang="en-US" sz="1800" b="1">
                  <a:solidFill>
                    <a:schemeClr val="bg1"/>
                  </a:solidFill>
                  <a:latin typeface="Arial" panose="020B0604020202020204" pitchFamily="34" charset="0"/>
                </a:rPr>
                <a:t>omparison</a:t>
              </a:r>
            </a:p>
          </p:txBody>
        </p:sp>
        <p:sp>
          <p:nvSpPr>
            <p:cNvPr id="11" name="Rectangle 10"/>
            <p:cNvSpPr/>
            <p:nvPr/>
          </p:nvSpPr>
          <p:spPr>
            <a:xfrm>
              <a:off x="6643623" y="5888892"/>
              <a:ext cx="1716109" cy="369332"/>
            </a:xfrm>
            <a:prstGeom prst="rect">
              <a:avLst/>
            </a:prstGeom>
            <a:solidFill>
              <a:srgbClr val="8000FF"/>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eaLnBrk="1" fontAlgn="auto" hangingPunct="1">
                <a:spcBef>
                  <a:spcPts val="0"/>
                </a:spcBef>
                <a:spcAft>
                  <a:spcPts val="0"/>
                </a:spcAft>
                <a:defRPr/>
              </a:pPr>
              <a:endParaRPr lang="en-US" dirty="0"/>
            </a:p>
          </p:txBody>
        </p:sp>
        <p:sp>
          <p:nvSpPr>
            <p:cNvPr id="208908" name="Text Box 5"/>
            <p:cNvSpPr txBox="1">
              <a:spLocks noChangeArrowheads="1"/>
            </p:cNvSpPr>
            <p:nvPr/>
          </p:nvSpPr>
          <p:spPr bwMode="auto">
            <a:xfrm>
              <a:off x="6778568" y="5888892"/>
              <a:ext cx="14578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800" b="1" u="sng">
                  <a:solidFill>
                    <a:schemeClr val="bg1"/>
                  </a:solidFill>
                  <a:latin typeface="Arial" panose="020B0604020202020204" pitchFamily="34" charset="0"/>
                </a:rPr>
                <a:t>O</a:t>
              </a:r>
              <a:r>
                <a:rPr lang="en-US" altLang="en-US" sz="1800" b="1">
                  <a:solidFill>
                    <a:schemeClr val="bg1"/>
                  </a:solidFill>
                  <a:latin typeface="Arial" panose="020B0604020202020204" pitchFamily="34" charset="0"/>
                </a:rPr>
                <a:t>utcome</a:t>
              </a:r>
            </a:p>
          </p:txBody>
        </p:sp>
      </p:gr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title"/>
          </p:nvPr>
        </p:nvSpPr>
        <p:spPr/>
        <p:txBody>
          <a:bodyPr/>
          <a:lstStyle/>
          <a:p>
            <a:r>
              <a:rPr lang="en-GB" altLang="en-US" sz="3200" smtClean="0"/>
              <a:t>Data processing </a:t>
            </a:r>
          </a:p>
        </p:txBody>
      </p:sp>
      <p:sp>
        <p:nvSpPr>
          <p:cNvPr id="209923" name="Content Placeholder 2"/>
          <p:cNvSpPr>
            <a:spLocks noGrp="1"/>
          </p:cNvSpPr>
          <p:nvPr>
            <p:ph idx="1"/>
          </p:nvPr>
        </p:nvSpPr>
        <p:spPr>
          <a:xfrm>
            <a:off x="609600" y="1417638"/>
            <a:ext cx="10972800" cy="4713287"/>
          </a:xfrm>
        </p:spPr>
        <p:txBody>
          <a:bodyPr/>
          <a:lstStyle/>
          <a:p>
            <a:r>
              <a:rPr lang="en-GB" altLang="en-US" sz="2400" smtClean="0"/>
              <a:t>The data in to excel</a:t>
            </a:r>
          </a:p>
        </p:txBody>
      </p:sp>
      <p:graphicFrame>
        <p:nvGraphicFramePr>
          <p:cNvPr id="4" name="Table 3"/>
          <p:cNvGraphicFramePr>
            <a:graphicFrameLocks noGrp="1"/>
          </p:cNvGraphicFramePr>
          <p:nvPr/>
        </p:nvGraphicFramePr>
        <p:xfrm>
          <a:off x="304800" y="1970088"/>
          <a:ext cx="11277598" cy="4765669"/>
        </p:xfrm>
        <a:graphic>
          <a:graphicData uri="http://schemas.openxmlformats.org/drawingml/2006/table">
            <a:tbl>
              <a:tblPr/>
              <a:tblGrid>
                <a:gridCol w="415635"/>
                <a:gridCol w="1274619"/>
                <a:gridCol w="852401"/>
                <a:gridCol w="1530580"/>
                <a:gridCol w="894953"/>
                <a:gridCol w="1086900"/>
                <a:gridCol w="503675"/>
                <a:gridCol w="725393"/>
                <a:gridCol w="725393"/>
                <a:gridCol w="891629"/>
                <a:gridCol w="804734"/>
                <a:gridCol w="846293"/>
                <a:gridCol w="725393"/>
              </a:tblGrid>
              <a:tr h="206928">
                <a:tc>
                  <a:txBody>
                    <a:bodyPr/>
                    <a:lstStyle/>
                    <a:p>
                      <a:pPr algn="l" fontAlgn="b"/>
                      <a:r>
                        <a:rPr lang="en-GB" sz="1000" b="1" i="0" u="none" strike="noStrike" dirty="0">
                          <a:solidFill>
                            <a:srgbClr val="000000"/>
                          </a:solidFill>
                          <a:effectLst/>
                          <a:latin typeface="Calibri" panose="020F0502020204030204" pitchFamily="34" charset="0"/>
                        </a:rPr>
                        <a:t>study </a:t>
                      </a:r>
                    </a:p>
                  </a:txBody>
                  <a:tcPr marL="5679" marR="5679" marT="5680" marB="0" anchor="b">
                    <a:lnL>
                      <a:noFill/>
                    </a:lnL>
                    <a:lnR>
                      <a:noFill/>
                    </a:lnR>
                    <a:lnT>
                      <a:noFill/>
                    </a:lnT>
                    <a:lnB>
                      <a:noFill/>
                    </a:lnB>
                  </a:tcPr>
                </a:tc>
                <a:tc>
                  <a:txBody>
                    <a:bodyPr/>
                    <a:lstStyle/>
                    <a:p>
                      <a:pPr algn="l" fontAlgn="b"/>
                      <a:r>
                        <a:rPr lang="en-GB" sz="1000" b="1" i="0" u="none" strike="noStrike">
                          <a:solidFill>
                            <a:srgbClr val="000000"/>
                          </a:solidFill>
                          <a:effectLst/>
                          <a:latin typeface="Calibri" panose="020F0502020204030204" pitchFamily="34" charset="0"/>
                        </a:rPr>
                        <a:t>Author</a:t>
                      </a:r>
                    </a:p>
                  </a:txBody>
                  <a:tcPr marL="5679" marR="5679" marT="5680" marB="0" anchor="b">
                    <a:lnL>
                      <a:noFill/>
                    </a:lnL>
                    <a:lnR>
                      <a:noFill/>
                    </a:lnR>
                    <a:lnT>
                      <a:noFill/>
                    </a:lnT>
                    <a:lnB>
                      <a:noFill/>
                    </a:lnB>
                  </a:tcPr>
                </a:tc>
                <a:tc>
                  <a:txBody>
                    <a:bodyPr/>
                    <a:lstStyle/>
                    <a:p>
                      <a:pPr algn="l" fontAlgn="b"/>
                      <a:r>
                        <a:rPr lang="en-GB" sz="1000" b="1" i="0" u="none" strike="noStrike">
                          <a:solidFill>
                            <a:srgbClr val="000000"/>
                          </a:solidFill>
                          <a:effectLst/>
                          <a:latin typeface="Calibri" panose="020F0502020204030204" pitchFamily="34" charset="0"/>
                        </a:rPr>
                        <a:t>Year </a:t>
                      </a:r>
                    </a:p>
                  </a:txBody>
                  <a:tcPr marL="5679" marR="5679" marT="5680" marB="0" anchor="b">
                    <a:lnL>
                      <a:noFill/>
                    </a:lnL>
                    <a:lnR>
                      <a:noFill/>
                    </a:lnR>
                    <a:lnT>
                      <a:noFill/>
                    </a:lnT>
                    <a:lnB>
                      <a:noFill/>
                    </a:lnB>
                  </a:tcPr>
                </a:tc>
                <a:tc>
                  <a:txBody>
                    <a:bodyPr/>
                    <a:lstStyle/>
                    <a:p>
                      <a:pPr algn="l" fontAlgn="b"/>
                      <a:r>
                        <a:rPr lang="en-GB" sz="1000" b="1" i="0" u="none" strike="noStrike" dirty="0">
                          <a:solidFill>
                            <a:srgbClr val="000000"/>
                          </a:solidFill>
                          <a:effectLst/>
                          <a:latin typeface="Calibri" panose="020F0502020204030204" pitchFamily="34" charset="0"/>
                        </a:rPr>
                        <a:t>design</a:t>
                      </a:r>
                    </a:p>
                  </a:txBody>
                  <a:tcPr marL="5679" marR="5679" marT="5680" marB="0" anchor="b">
                    <a:lnL>
                      <a:noFill/>
                    </a:lnL>
                    <a:lnR>
                      <a:noFill/>
                    </a:lnR>
                    <a:lnT>
                      <a:noFill/>
                    </a:lnT>
                    <a:lnB>
                      <a:noFill/>
                    </a:lnB>
                  </a:tcPr>
                </a:tc>
                <a:tc>
                  <a:txBody>
                    <a:bodyPr/>
                    <a:lstStyle/>
                    <a:p>
                      <a:pPr algn="l" fontAlgn="b"/>
                      <a:r>
                        <a:rPr lang="en-GB" sz="1000" b="1" i="0" u="none" strike="noStrike" dirty="0">
                          <a:solidFill>
                            <a:srgbClr val="000000"/>
                          </a:solidFill>
                          <a:effectLst/>
                          <a:latin typeface="Calibri" panose="020F0502020204030204" pitchFamily="34" charset="0"/>
                        </a:rPr>
                        <a:t>country </a:t>
                      </a:r>
                    </a:p>
                  </a:txBody>
                  <a:tcPr marL="5679" marR="5679" marT="5680" marB="0" anchor="b">
                    <a:lnL>
                      <a:noFill/>
                    </a:lnL>
                    <a:lnR>
                      <a:noFill/>
                    </a:lnR>
                    <a:lnT>
                      <a:noFill/>
                    </a:lnT>
                    <a:lnB>
                      <a:noFill/>
                    </a:lnB>
                  </a:tcPr>
                </a:tc>
                <a:tc>
                  <a:txBody>
                    <a:bodyPr/>
                    <a:lstStyle/>
                    <a:p>
                      <a:pPr algn="l" fontAlgn="b"/>
                      <a:r>
                        <a:rPr lang="en-GB" sz="1000" b="1" i="0" u="none" strike="noStrike" dirty="0">
                          <a:solidFill>
                            <a:srgbClr val="000000"/>
                          </a:solidFill>
                          <a:effectLst/>
                          <a:latin typeface="Calibri" panose="020F0502020204030204" pitchFamily="34" charset="0"/>
                        </a:rPr>
                        <a:t>Event2</a:t>
                      </a:r>
                    </a:p>
                  </a:txBody>
                  <a:tcPr marL="5679" marR="5679" marT="5680" marB="0" anchor="b">
                    <a:lnL>
                      <a:noFill/>
                    </a:lnL>
                    <a:lnR>
                      <a:noFill/>
                    </a:lnR>
                    <a:lnT>
                      <a:noFill/>
                    </a:lnT>
                    <a:lnB>
                      <a:noFill/>
                    </a:lnB>
                  </a:tcPr>
                </a:tc>
                <a:tc>
                  <a:txBody>
                    <a:bodyPr/>
                    <a:lstStyle/>
                    <a:p>
                      <a:pPr algn="l" fontAlgn="b"/>
                      <a:r>
                        <a:rPr lang="en-GB" sz="1000" b="1" i="0" u="none" strike="noStrike">
                          <a:solidFill>
                            <a:srgbClr val="000000"/>
                          </a:solidFill>
                          <a:effectLst/>
                          <a:latin typeface="Calibri" panose="020F0502020204030204" pitchFamily="34" charset="0"/>
                        </a:rPr>
                        <a:t>N</a:t>
                      </a:r>
                    </a:p>
                  </a:txBody>
                  <a:tcPr marL="5679" marR="5679" marT="5680" marB="0" anchor="b">
                    <a:lnL>
                      <a:noFill/>
                    </a:lnL>
                    <a:lnR>
                      <a:noFill/>
                    </a:lnR>
                    <a:lnT>
                      <a:noFill/>
                    </a:lnT>
                    <a:lnB>
                      <a:noFill/>
                    </a:lnB>
                  </a:tcPr>
                </a:tc>
                <a:tc>
                  <a:txBody>
                    <a:bodyPr/>
                    <a:lstStyle/>
                    <a:p>
                      <a:pPr algn="l" fontAlgn="b"/>
                      <a:r>
                        <a:rPr lang="en-GB" sz="1000" b="1" i="0" u="none" strike="noStrike" dirty="0" err="1">
                          <a:solidFill>
                            <a:srgbClr val="000000"/>
                          </a:solidFill>
                          <a:effectLst/>
                          <a:latin typeface="Calibri" panose="020F0502020204030204" pitchFamily="34" charset="0"/>
                        </a:rPr>
                        <a:t>EFVcases</a:t>
                      </a:r>
                      <a:endParaRPr lang="en-GB" sz="1000" b="1" i="0" u="none" strike="noStrike" dirty="0">
                        <a:solidFill>
                          <a:srgbClr val="000000"/>
                        </a:solidFill>
                        <a:effectLst/>
                        <a:latin typeface="Calibri" panose="020F0502020204030204" pitchFamily="34" charset="0"/>
                      </a:endParaRPr>
                    </a:p>
                  </a:txBody>
                  <a:tcPr marL="5679" marR="5679" marT="5680" marB="0" anchor="b">
                    <a:lnL>
                      <a:noFill/>
                    </a:lnL>
                    <a:lnR>
                      <a:noFill/>
                    </a:lnR>
                    <a:lnT>
                      <a:noFill/>
                    </a:lnT>
                    <a:lnB>
                      <a:noFill/>
                    </a:lnB>
                  </a:tcPr>
                </a:tc>
                <a:tc>
                  <a:txBody>
                    <a:bodyPr/>
                    <a:lstStyle/>
                    <a:p>
                      <a:pPr algn="l" fontAlgn="b"/>
                      <a:r>
                        <a:rPr lang="en-GB" sz="1000" b="1" i="0" u="none" strike="noStrike" dirty="0">
                          <a:solidFill>
                            <a:srgbClr val="000000"/>
                          </a:solidFill>
                          <a:effectLst/>
                          <a:latin typeface="Calibri" panose="020F0502020204030204" pitchFamily="34" charset="0"/>
                        </a:rPr>
                        <a:t>EFV</a:t>
                      </a:r>
                    </a:p>
                  </a:txBody>
                  <a:tcPr marL="5679" marR="5679" marT="5680" marB="0" anchor="b">
                    <a:lnL>
                      <a:noFill/>
                    </a:lnL>
                    <a:lnR>
                      <a:noFill/>
                    </a:lnR>
                    <a:lnT>
                      <a:noFill/>
                    </a:lnT>
                    <a:lnB>
                      <a:noFill/>
                    </a:lnB>
                  </a:tcPr>
                </a:tc>
                <a:tc>
                  <a:txBody>
                    <a:bodyPr/>
                    <a:lstStyle/>
                    <a:p>
                      <a:pPr algn="l" fontAlgn="b"/>
                      <a:r>
                        <a:rPr lang="en-GB" sz="1000" b="1" i="0" u="none" strike="noStrike" dirty="0" err="1">
                          <a:solidFill>
                            <a:srgbClr val="000000"/>
                          </a:solidFill>
                          <a:effectLst/>
                          <a:latin typeface="Calibri" panose="020F0502020204030204" pitchFamily="34" charset="0"/>
                        </a:rPr>
                        <a:t>NVPcases</a:t>
                      </a:r>
                      <a:endParaRPr lang="en-GB" sz="1000" b="1" i="0" u="none" strike="noStrike" dirty="0">
                        <a:solidFill>
                          <a:srgbClr val="000000"/>
                        </a:solidFill>
                        <a:effectLst/>
                        <a:latin typeface="Calibri" panose="020F0502020204030204" pitchFamily="34" charset="0"/>
                      </a:endParaRPr>
                    </a:p>
                  </a:txBody>
                  <a:tcPr marL="5679" marR="5679" marT="5680" marB="0" anchor="b">
                    <a:lnL>
                      <a:noFill/>
                    </a:lnL>
                    <a:lnR>
                      <a:noFill/>
                    </a:lnR>
                    <a:lnT>
                      <a:noFill/>
                    </a:lnT>
                    <a:lnB>
                      <a:noFill/>
                    </a:lnB>
                  </a:tcPr>
                </a:tc>
                <a:tc>
                  <a:txBody>
                    <a:bodyPr/>
                    <a:lstStyle/>
                    <a:p>
                      <a:pPr algn="l" fontAlgn="b"/>
                      <a:r>
                        <a:rPr lang="en-GB" sz="1000" b="1" i="0" u="none" strike="noStrike" dirty="0">
                          <a:solidFill>
                            <a:srgbClr val="000000"/>
                          </a:solidFill>
                          <a:effectLst/>
                          <a:latin typeface="Calibri" panose="020F0502020204030204" pitchFamily="34" charset="0"/>
                        </a:rPr>
                        <a:t>NVP</a:t>
                      </a:r>
                    </a:p>
                  </a:txBody>
                  <a:tcPr marL="5679" marR="5679" marT="5680" marB="0" anchor="b">
                    <a:lnL>
                      <a:noFill/>
                    </a:lnL>
                    <a:lnR>
                      <a:noFill/>
                    </a:lnR>
                    <a:lnT>
                      <a:noFill/>
                    </a:lnT>
                    <a:lnB>
                      <a:noFill/>
                    </a:lnB>
                  </a:tcPr>
                </a:tc>
                <a:tc>
                  <a:txBody>
                    <a:bodyPr/>
                    <a:lstStyle/>
                    <a:p>
                      <a:pPr algn="l" fontAlgn="b"/>
                      <a:r>
                        <a:rPr lang="en-GB" sz="1000" b="1" i="0" u="none" strike="noStrike" dirty="0" err="1">
                          <a:solidFill>
                            <a:srgbClr val="000000"/>
                          </a:solidFill>
                          <a:effectLst/>
                          <a:latin typeface="Calibri" panose="020F0502020204030204" pitchFamily="34" charset="0"/>
                        </a:rPr>
                        <a:t>EFVnoncases</a:t>
                      </a:r>
                      <a:endParaRPr lang="en-GB" sz="1000" b="1" i="0" u="none" strike="noStrike" dirty="0">
                        <a:solidFill>
                          <a:srgbClr val="000000"/>
                        </a:solidFill>
                        <a:effectLst/>
                        <a:latin typeface="Calibri" panose="020F0502020204030204" pitchFamily="34" charset="0"/>
                      </a:endParaRPr>
                    </a:p>
                  </a:txBody>
                  <a:tcPr marL="5679" marR="5679" marT="5680" marB="0" anchor="b">
                    <a:lnL>
                      <a:noFill/>
                    </a:lnL>
                    <a:lnR>
                      <a:noFill/>
                    </a:lnR>
                    <a:lnT>
                      <a:noFill/>
                    </a:lnT>
                    <a:lnB>
                      <a:noFill/>
                    </a:lnB>
                  </a:tcPr>
                </a:tc>
                <a:tc>
                  <a:txBody>
                    <a:bodyPr/>
                    <a:lstStyle/>
                    <a:p>
                      <a:pPr algn="l" fontAlgn="b"/>
                      <a:r>
                        <a:rPr lang="en-GB" sz="1000" b="1" i="0" u="none" strike="noStrike" dirty="0" err="1">
                          <a:solidFill>
                            <a:srgbClr val="000000"/>
                          </a:solidFill>
                          <a:effectLst/>
                          <a:latin typeface="Calibri" panose="020F0502020204030204" pitchFamily="34" charset="0"/>
                        </a:rPr>
                        <a:t>NVPnoncases</a:t>
                      </a:r>
                      <a:endParaRPr lang="en-GB" sz="1000" b="1" i="0" u="none" strike="noStrike" dirty="0">
                        <a:solidFill>
                          <a:srgbClr val="000000"/>
                        </a:solidFill>
                        <a:effectLst/>
                        <a:latin typeface="Calibri" panose="020F0502020204030204" pitchFamily="34" charset="0"/>
                      </a:endParaRP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6</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Stringer JS, et al </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2010</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Prospective Cohort</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Multicenter </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Treatment Failure</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878</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820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589</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7</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Kwobah CM, et al </a:t>
                      </a:r>
                    </a:p>
                  </a:txBody>
                  <a:tcPr marL="5679" marR="5679" marT="5680" marB="0" anchor="b">
                    <a:lnL>
                      <a:noFill/>
                    </a:lnL>
                    <a:lnR>
                      <a:noFill/>
                    </a:lnR>
                    <a:lnT>
                      <a:noFill/>
                    </a:lnT>
                    <a:lnB>
                      <a:noFill/>
                    </a:lnB>
                  </a:tcPr>
                </a:tc>
                <a:tc>
                  <a:txBody>
                    <a:bodyPr/>
                    <a:lstStyle/>
                    <a:p>
                      <a:pPr algn="ctr" fontAlgn="b"/>
                      <a:r>
                        <a:rPr lang="en-GB" sz="1000" b="0" i="0" u="none" strike="noStrike">
                          <a:solidFill>
                            <a:srgbClr val="000000"/>
                          </a:solidFill>
                          <a:effectLst/>
                          <a:latin typeface="Calibri" panose="020F0502020204030204" pitchFamily="34" charset="0"/>
                        </a:rPr>
                        <a:t>2012</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case-control</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Kenya </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Treatment Failure</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427</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894</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2633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272</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1739</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8</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Nachega JB, et al </a:t>
                      </a:r>
                    </a:p>
                  </a:txBody>
                  <a:tcPr marL="5679" marR="5679" marT="5680" marB="0" anchor="b">
                    <a:lnL>
                      <a:noFill/>
                    </a:lnL>
                    <a:lnR>
                      <a:noFill/>
                    </a:lnR>
                    <a:lnT>
                      <a:noFill/>
                    </a:lnT>
                    <a:lnB>
                      <a:noFill/>
                    </a:lnB>
                  </a:tcPr>
                </a:tc>
                <a:tc>
                  <a:txBody>
                    <a:bodyPr/>
                    <a:lstStyle/>
                    <a:p>
                      <a:pPr algn="ctr" fontAlgn="b"/>
                      <a:r>
                        <a:rPr lang="en-GB" sz="1000" b="0" i="0" u="none" strike="noStrike">
                          <a:solidFill>
                            <a:srgbClr val="000000"/>
                          </a:solidFill>
                          <a:effectLst/>
                          <a:latin typeface="Calibri" panose="020F0502020204030204" pitchFamily="34" charset="0"/>
                        </a:rPr>
                        <a:t>2008</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Cohort </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South Africa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Treatment Failure</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2817</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1822</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1571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792</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9</a:t>
                      </a:r>
                    </a:p>
                  </a:txBody>
                  <a:tcPr marL="5679" marR="5679" marT="5680" marB="0" anchor="b">
                    <a:lnL>
                      <a:noFill/>
                    </a:lnL>
                    <a:lnR>
                      <a:noFill/>
                    </a:lnR>
                    <a:lnT>
                      <a:noFill/>
                    </a:lnT>
                    <a:lnB>
                      <a:noFill/>
                    </a:lnB>
                  </a:tcPr>
                </a:tc>
                <a:tc>
                  <a:txBody>
                    <a:bodyPr/>
                    <a:lstStyle/>
                    <a:p>
                      <a:pPr algn="l" fontAlgn="b"/>
                      <a:r>
                        <a:rPr lang="fr-FR" sz="1000" b="0" i="0" u="none" strike="noStrike">
                          <a:solidFill>
                            <a:srgbClr val="000000"/>
                          </a:solidFill>
                          <a:effectLst/>
                          <a:latin typeface="Calibri" panose="020F0502020204030204" pitchFamily="34" charset="0"/>
                        </a:rPr>
                        <a:t>Boulle A, et al 2007</a:t>
                      </a:r>
                    </a:p>
                  </a:txBody>
                  <a:tcPr marL="5679" marR="5679" marT="5680" marB="0" anchor="b">
                    <a:lnL>
                      <a:noFill/>
                    </a:lnL>
                    <a:lnR>
                      <a:noFill/>
                    </a:lnR>
                    <a:lnT>
                      <a:noFill/>
                    </a:lnT>
                    <a:lnB>
                      <a:noFill/>
                    </a:lnB>
                  </a:tcPr>
                </a:tc>
                <a:tc>
                  <a:txBody>
                    <a:bodyPr/>
                    <a:lstStyle/>
                    <a:p>
                      <a:pPr algn="ctr" fontAlgn="b"/>
                      <a:r>
                        <a:rPr lang="en-GB" sz="1000" b="0" i="0" u="none" strike="noStrike">
                          <a:solidFill>
                            <a:srgbClr val="000000"/>
                          </a:solidFill>
                          <a:effectLst/>
                          <a:latin typeface="Calibri" panose="020F0502020204030204" pitchFamily="34" charset="0"/>
                        </a:rPr>
                        <a:t>2007</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Cohort </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South Africa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NNRTI substitution</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2679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1612</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1067</a:t>
                      </a:r>
                    </a:p>
                  </a:txBody>
                  <a:tcPr marL="5679" marR="5679" marT="5680" marB="0" anchor="b">
                    <a:lnL>
                      <a:noFill/>
                    </a:lnL>
                    <a:lnR>
                      <a:noFill/>
                    </a:lnR>
                    <a:lnT>
                      <a:noFill/>
                    </a:lnT>
                    <a:lnB>
                      <a:noFill/>
                    </a:lnB>
                  </a:tcPr>
                </a:tc>
                <a:tc>
                  <a:txBody>
                    <a:bodyPr/>
                    <a:lstStyle/>
                    <a:p>
                      <a:pPr algn="l" fontAlgn="b"/>
                      <a:endParaRPr lang="en-GB" sz="1000" b="0" i="0" u="none" strike="noStrike">
                        <a:solidFill>
                          <a:srgbClr val="000000"/>
                        </a:solidFill>
                        <a:effectLst/>
                        <a:latin typeface="Calibri" panose="020F0502020204030204" pitchFamily="34" charset="0"/>
                      </a:endParaRPr>
                    </a:p>
                  </a:txBody>
                  <a:tcPr marL="5679" marR="5679" marT="5680" marB="0" anchor="b">
                    <a:lnL>
                      <a:noFill/>
                    </a:lnL>
                    <a:lnR>
                      <a:noFill/>
                    </a:lnR>
                    <a:lnT>
                      <a:noFill/>
                    </a:lnT>
                    <a:lnB>
                      <a:noFill/>
                    </a:lnB>
                  </a:tcPr>
                </a:tc>
                <a:tc>
                  <a:txBody>
                    <a:bodyPr/>
                    <a:lstStyle/>
                    <a:p>
                      <a:pPr algn="l" fontAlgn="b"/>
                      <a:endParaRPr lang="en-GB" sz="1000" b="0" i="0" u="none" strike="noStrike">
                        <a:solidFill>
                          <a:srgbClr val="000000"/>
                        </a:solidFill>
                        <a:effectLst/>
                        <a:latin typeface="Calibri" panose="020F0502020204030204" pitchFamily="34" charset="0"/>
                      </a:endParaRP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10</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Shearer K, et al </a:t>
                      </a:r>
                    </a:p>
                  </a:txBody>
                  <a:tcPr marL="5679" marR="5679" marT="5680" marB="0" anchor="b">
                    <a:lnL>
                      <a:noFill/>
                    </a:lnL>
                    <a:lnR>
                      <a:noFill/>
                    </a:lnR>
                    <a:lnT>
                      <a:noFill/>
                    </a:lnT>
                    <a:lnB>
                      <a:noFill/>
                    </a:lnB>
                  </a:tcPr>
                </a:tc>
                <a:tc>
                  <a:txBody>
                    <a:bodyPr/>
                    <a:lstStyle/>
                    <a:p>
                      <a:pPr algn="ctr" fontAlgn="b"/>
                      <a:r>
                        <a:rPr lang="en-GB" sz="1000" b="0" i="0" u="none" strike="noStrike">
                          <a:solidFill>
                            <a:srgbClr val="000000"/>
                          </a:solidFill>
                          <a:effectLst/>
                          <a:latin typeface="Calibri" panose="020F0502020204030204" pitchFamily="34" charset="0"/>
                        </a:rPr>
                        <a:t>2014</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Cohort </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South Africa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Treatment Failure</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8854</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307</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8211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643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7904</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600</a:t>
                      </a:r>
                    </a:p>
                  </a:txBody>
                  <a:tcPr marL="5679" marR="5679" marT="5680" marB="0" anchor="b">
                    <a:lnL>
                      <a:noFill/>
                    </a:lnL>
                    <a:lnR>
                      <a:noFill/>
                    </a:lnR>
                    <a:lnT>
                      <a:noFill/>
                    </a:lnT>
                    <a:lnB>
                      <a:noFill/>
                    </a:lnB>
                  </a:tcPr>
                </a:tc>
              </a:tr>
              <a:tr h="158117">
                <a:tc>
                  <a:txBody>
                    <a:bodyPr/>
                    <a:lstStyle/>
                    <a:p>
                      <a:pPr algn="r" fontAlgn="b"/>
                      <a:r>
                        <a:rPr lang="en-GB" sz="1000" b="0" i="0" u="none" strike="noStrike">
                          <a:solidFill>
                            <a:srgbClr val="000000"/>
                          </a:solidFill>
                          <a:effectLst/>
                          <a:latin typeface="Calibri" panose="020F0502020204030204" pitchFamily="34" charset="0"/>
                        </a:rPr>
                        <a:t>10</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Shearer K, et al </a:t>
                      </a:r>
                    </a:p>
                  </a:txBody>
                  <a:tcPr marL="5679" marR="5679" marT="5680" marB="0" anchor="b">
                    <a:lnL>
                      <a:noFill/>
                    </a:lnL>
                    <a:lnR>
                      <a:noFill/>
                    </a:lnR>
                    <a:lnT>
                      <a:noFill/>
                    </a:lnT>
                    <a:lnB>
                      <a:noFill/>
                    </a:lnB>
                  </a:tcPr>
                </a:tc>
                <a:tc>
                  <a:txBody>
                    <a:bodyPr/>
                    <a:lstStyle/>
                    <a:p>
                      <a:pPr algn="ctr" fontAlgn="b"/>
                      <a:r>
                        <a:rPr lang="en-GB" sz="1000" b="0" i="0" u="none" strike="noStrike">
                          <a:solidFill>
                            <a:srgbClr val="000000"/>
                          </a:solidFill>
                          <a:effectLst/>
                          <a:latin typeface="Calibri" panose="020F0502020204030204" pitchFamily="34" charset="0"/>
                        </a:rPr>
                        <a:t>2014</a:t>
                      </a:r>
                    </a:p>
                  </a:txBody>
                  <a:tcPr marL="5679" marR="5679" marT="5680" marB="0" anchor="b">
                    <a:lnL>
                      <a:noFill/>
                    </a:lnL>
                    <a:lnR>
                      <a:noFill/>
                    </a:lnR>
                    <a:lnT>
                      <a:noFill/>
                    </a:lnT>
                    <a:lnB>
                      <a:noFill/>
                    </a:lnB>
                  </a:tcPr>
                </a:tc>
                <a:tc>
                  <a:txBody>
                    <a:bodyPr/>
                    <a:lstStyle/>
                    <a:p>
                      <a:pPr algn="l" fontAlgn="b"/>
                      <a:r>
                        <a:rPr lang="en-GB" sz="1000" b="0" i="0" u="none" strike="noStrike" dirty="0">
                          <a:solidFill>
                            <a:srgbClr val="000000"/>
                          </a:solidFill>
                          <a:effectLst/>
                          <a:latin typeface="Calibri" panose="020F0502020204030204" pitchFamily="34" charset="0"/>
                        </a:rPr>
                        <a:t>Cohort </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South Africa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Death </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12840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1006</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11,962</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878</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10956</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823</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11</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Sarfo FS,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2014</a:t>
                      </a:r>
                    </a:p>
                  </a:txBody>
                  <a:tcPr marL="5679" marR="5679" marT="5680" marB="0" anchor="b">
                    <a:lnL>
                      <a:noFill/>
                    </a:lnL>
                    <a:lnR>
                      <a:noFill/>
                    </a:lnR>
                    <a:lnT>
                      <a:noFill/>
                    </a:lnT>
                    <a:lnB>
                      <a:noFill/>
                    </a:lnB>
                  </a:tcPr>
                </a:tc>
                <a:tc>
                  <a:txBody>
                    <a:bodyPr/>
                    <a:lstStyle/>
                    <a:p>
                      <a:pPr algn="l" fontAlgn="b"/>
                      <a:r>
                        <a:rPr lang="en-GB" sz="1000" b="0" i="0" u="none" strike="noStrike" dirty="0">
                          <a:solidFill>
                            <a:srgbClr val="000000"/>
                          </a:solidFill>
                          <a:effectLst/>
                          <a:latin typeface="Calibri" panose="020F0502020204030204" pitchFamily="34" charset="0"/>
                        </a:rPr>
                        <a:t>Retrospective Observational</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Ghana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Treatment Failure</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3990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2369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1621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1733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1126</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11</a:t>
                      </a:r>
                    </a:p>
                  </a:txBody>
                  <a:tcPr marL="5679" marR="5679" marT="5680" marB="0" anchor="b">
                    <a:lnL>
                      <a:noFill/>
                    </a:lnL>
                    <a:lnR>
                      <a:noFill/>
                    </a:lnR>
                    <a:lnT>
                      <a:noFill/>
                    </a:lnT>
                    <a:lnB>
                      <a:noFill/>
                    </a:lnB>
                  </a:tcPr>
                </a:tc>
                <a:tc>
                  <a:txBody>
                    <a:bodyPr/>
                    <a:lstStyle/>
                    <a:p>
                      <a:pPr algn="l" fontAlgn="b"/>
                      <a:r>
                        <a:rPr lang="en-GB" sz="1000" b="0" i="0" u="none" strike="noStrike" dirty="0" err="1">
                          <a:solidFill>
                            <a:srgbClr val="000000"/>
                          </a:solidFill>
                          <a:effectLst/>
                          <a:latin typeface="Calibri" panose="020F0502020204030204" pitchFamily="34" charset="0"/>
                        </a:rPr>
                        <a:t>Sarfo</a:t>
                      </a:r>
                      <a:r>
                        <a:rPr lang="en-GB" sz="1000" b="0" i="0" u="none" strike="noStrike" dirty="0">
                          <a:solidFill>
                            <a:srgbClr val="000000"/>
                          </a:solidFill>
                          <a:effectLst/>
                          <a:latin typeface="Calibri" panose="020F0502020204030204" pitchFamily="34" charset="0"/>
                        </a:rPr>
                        <a:t> FS,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2014</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Retrospective Observational</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Ghana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Death </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3990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2369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1621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2161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1511</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11</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Sarfo FS,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2014</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Retrospective Observational</a:t>
                      </a:r>
                    </a:p>
                  </a:txBody>
                  <a:tcPr marL="5679" marR="5679" marT="5680" marB="0" anchor="b">
                    <a:lnL>
                      <a:noFill/>
                    </a:lnL>
                    <a:lnR>
                      <a:noFill/>
                    </a:lnR>
                    <a:lnT>
                      <a:noFill/>
                    </a:lnT>
                    <a:lnB>
                      <a:noFill/>
                    </a:lnB>
                  </a:tcPr>
                </a:tc>
                <a:tc>
                  <a:txBody>
                    <a:bodyPr/>
                    <a:lstStyle/>
                    <a:p>
                      <a:pPr algn="l" fontAlgn="b"/>
                      <a:r>
                        <a:rPr lang="en-GB" sz="1000" b="0" i="0" u="none" strike="noStrike" dirty="0">
                          <a:solidFill>
                            <a:srgbClr val="000000"/>
                          </a:solidFill>
                          <a:effectLst/>
                          <a:latin typeface="Calibri" panose="020F0502020204030204" pitchFamily="34" charset="0"/>
                        </a:rPr>
                        <a:t>Ghana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NNRTI Substituation </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3990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2369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254</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1621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2150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1367</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13</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Shearer K2, et al </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2013</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Cohort</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South Africa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Treatment Failure</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2385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2,254</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2153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115</a:t>
                      </a:r>
                    </a:p>
                  </a:txBody>
                  <a:tcPr marL="5679" marR="5679" marT="5680" marB="0" anchor="b">
                    <a:lnL>
                      <a:noFill/>
                    </a:lnL>
                    <a:lnR>
                      <a:noFill/>
                    </a:lnR>
                    <a:lnT>
                      <a:noFill/>
                    </a:lnT>
                    <a:lnB>
                      <a:noFill/>
                    </a:lnB>
                  </a:tcPr>
                </a:tc>
              </a:tr>
              <a:tr h="158117">
                <a:tc>
                  <a:txBody>
                    <a:bodyPr/>
                    <a:lstStyle/>
                    <a:p>
                      <a:pPr algn="r" fontAlgn="b"/>
                      <a:r>
                        <a:rPr lang="en-GB" sz="1000" b="0" i="0" u="none" strike="noStrike">
                          <a:solidFill>
                            <a:srgbClr val="000000"/>
                          </a:solidFill>
                          <a:effectLst/>
                          <a:latin typeface="Calibri" panose="020F0502020204030204" pitchFamily="34" charset="0"/>
                        </a:rPr>
                        <a:t>13</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Shearer K2, et al </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2013</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Cohort</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South Africa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Death </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2385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107</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2,254</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2147</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126</a:t>
                      </a:r>
                    </a:p>
                  </a:txBody>
                  <a:tcPr marL="5679" marR="5679" marT="5680" marB="0" anchor="b">
                    <a:lnL>
                      <a:noFill/>
                    </a:lnL>
                    <a:lnR>
                      <a:noFill/>
                    </a:lnR>
                    <a:lnT>
                      <a:noFill/>
                    </a:lnT>
                    <a:lnB>
                      <a:noFill/>
                    </a:lnB>
                  </a:tcPr>
                </a:tc>
              </a:tr>
              <a:tr h="310553">
                <a:tc>
                  <a:txBody>
                    <a:bodyPr/>
                    <a:lstStyle/>
                    <a:p>
                      <a:pPr algn="r" fontAlgn="b"/>
                      <a:r>
                        <a:rPr lang="en-GB" sz="1000" b="0" i="0" u="none" strike="noStrike">
                          <a:solidFill>
                            <a:srgbClr val="000000"/>
                          </a:solidFill>
                          <a:effectLst/>
                          <a:latin typeface="Calibri" panose="020F0502020204030204" pitchFamily="34" charset="0"/>
                        </a:rPr>
                        <a:t>14</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Barth RE,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2011</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Retrospective observational cohort</a:t>
                      </a:r>
                    </a:p>
                  </a:txBody>
                  <a:tcPr marL="5679" marR="5679" marT="5680" marB="0" anchor="b">
                    <a:lnL>
                      <a:noFill/>
                    </a:lnL>
                    <a:lnR>
                      <a:noFill/>
                    </a:lnR>
                    <a:lnT>
                      <a:noFill/>
                    </a:lnT>
                    <a:lnB>
                      <a:noFill/>
                    </a:lnB>
                  </a:tcPr>
                </a:tc>
                <a:tc>
                  <a:txBody>
                    <a:bodyPr/>
                    <a:lstStyle/>
                    <a:p>
                      <a:pPr algn="l" fontAlgn="b"/>
                      <a:r>
                        <a:rPr lang="en-GB" sz="1000" b="0" i="0" u="none" strike="noStrike" dirty="0">
                          <a:solidFill>
                            <a:srgbClr val="000000"/>
                          </a:solidFill>
                          <a:effectLst/>
                          <a:latin typeface="Calibri" panose="020F0502020204030204" pitchFamily="34" charset="0"/>
                        </a:rPr>
                        <a:t>South Africa</a:t>
                      </a:r>
                    </a:p>
                  </a:txBody>
                  <a:tcPr marL="5679" marR="5679" marT="5680" marB="0" anchor="b">
                    <a:lnL>
                      <a:noFill/>
                    </a:lnL>
                    <a:lnR>
                      <a:noFill/>
                    </a:lnR>
                    <a:lnT>
                      <a:noFill/>
                    </a:lnT>
                    <a:lnB>
                      <a:noFill/>
                    </a:lnB>
                  </a:tcPr>
                </a:tc>
                <a:tc>
                  <a:txBody>
                    <a:bodyPr/>
                    <a:lstStyle/>
                    <a:p>
                      <a:pPr algn="l" fontAlgn="b"/>
                      <a:r>
                        <a:rPr lang="en-GB" sz="1000" b="0" i="0" u="none" strike="noStrike" dirty="0">
                          <a:solidFill>
                            <a:srgbClr val="000000"/>
                          </a:solidFill>
                          <a:effectLst/>
                          <a:latin typeface="Calibri" panose="020F0502020204030204" pitchFamily="34" charset="0"/>
                        </a:rPr>
                        <a:t>Treatment Failure</a:t>
                      </a:r>
                    </a:p>
                  </a:txBody>
                  <a:tcPr marL="5679" marR="5679" marT="5680"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735</a:t>
                      </a:r>
                    </a:p>
                  </a:txBody>
                  <a:tcPr marL="5679" marR="5679" marT="5680"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204</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426</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222</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5679" marR="5679" marT="5680" marB="0" anchor="b">
                    <a:lnL>
                      <a:noFill/>
                    </a:lnL>
                    <a:lnR>
                      <a:noFill/>
                    </a:lnR>
                    <a:lnT>
                      <a:noFill/>
                    </a:lnT>
                    <a:lnB>
                      <a:noFill/>
                    </a:lnB>
                  </a:tcPr>
                </a:tc>
              </a:tr>
              <a:tr h="310553">
                <a:tc>
                  <a:txBody>
                    <a:bodyPr/>
                    <a:lstStyle/>
                    <a:p>
                      <a:pPr algn="r" fontAlgn="b"/>
                      <a:r>
                        <a:rPr lang="en-GB" sz="1000" b="0" i="0" u="none" strike="noStrike">
                          <a:solidFill>
                            <a:srgbClr val="000000"/>
                          </a:solidFill>
                          <a:effectLst/>
                          <a:latin typeface="Calibri" panose="020F0502020204030204" pitchFamily="34" charset="0"/>
                        </a:rPr>
                        <a:t>16</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Gsponer T,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2012</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Collaborative analysis</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sub-Saharan Africa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Treatment Failure</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2404</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298</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2218</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1920</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23</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Sarfo FS2,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2014</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Retrospective cohort study</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Ghana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NNRTI Substituation </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3999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2,378</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1621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2255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1463</a:t>
                      </a:r>
                    </a:p>
                  </a:txBody>
                  <a:tcPr marL="5679" marR="5679" marT="5680" marB="0" anchor="b">
                    <a:lnL>
                      <a:noFill/>
                    </a:lnL>
                    <a:lnR>
                      <a:noFill/>
                    </a:lnR>
                    <a:lnT>
                      <a:noFill/>
                    </a:lnT>
                    <a:lnB>
                      <a:noFill/>
                    </a:lnB>
                  </a:tcPr>
                </a:tc>
              </a:tr>
              <a:tr h="310553">
                <a:tc>
                  <a:txBody>
                    <a:bodyPr/>
                    <a:lstStyle/>
                    <a:p>
                      <a:pPr algn="r" fontAlgn="b"/>
                      <a:r>
                        <a:rPr lang="en-GB" sz="1000" b="0" i="0" u="none" strike="noStrike">
                          <a:solidFill>
                            <a:srgbClr val="000000"/>
                          </a:solidFill>
                          <a:effectLst/>
                          <a:latin typeface="Calibri" panose="020F0502020204030204" pitchFamily="34" charset="0"/>
                        </a:rPr>
                        <a:t>24</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Keiser O,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2010</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Case control</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sub-Saharan Africa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Treatment Failure</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4281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1,951</a:t>
                      </a:r>
                    </a:p>
                  </a:txBody>
                  <a:tcPr marL="5679" marR="5679" marT="5680"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2325</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1661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1955</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25</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Anlay DZ,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2016</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Retrospective follow up</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Ethiopia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NNRTI Substituation </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410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161</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26</a:t>
                      </a:r>
                    </a:p>
                  </a:txBody>
                  <a:tcPr marL="5679" marR="5679" marT="5680" marB="0" anchor="b">
                    <a:lnL>
                      <a:noFill/>
                    </a:lnL>
                    <a:lnR>
                      <a:noFill/>
                    </a:lnR>
                    <a:lnT>
                      <a:noFill/>
                    </a:lnT>
                    <a:lnB>
                      <a:noFill/>
                    </a:lnB>
                  </a:tcPr>
                </a:tc>
                <a:tc>
                  <a:txBody>
                    <a:bodyPr/>
                    <a:lstStyle/>
                    <a:p>
                      <a:pPr algn="l" fontAlgn="b"/>
                      <a:r>
                        <a:rPr lang="nl-BE" sz="1000" b="0" i="0" u="none" strike="noStrike">
                          <a:solidFill>
                            <a:srgbClr val="000000"/>
                          </a:solidFill>
                          <a:effectLst/>
                          <a:latin typeface="Calibri" panose="020F0502020204030204" pitchFamily="34" charset="0"/>
                        </a:rPr>
                        <a:t>van Zyl GU,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2011</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Cross-sectional</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South Africa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NNRTI Substituation </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82</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68</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85</a:t>
                      </a:r>
                    </a:p>
                  </a:txBody>
                  <a:tcPr marL="5679" marR="5679" marT="5680"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27</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Abah IO,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2015</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Cohort</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Nigeria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NNRTI Substituation </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6309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443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558</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4183</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5751</a:t>
                      </a:r>
                    </a:p>
                  </a:txBody>
                  <a:tcPr marL="5679" marR="5679" marT="5680"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115</a:t>
                      </a:r>
                    </a:p>
                  </a:txBody>
                  <a:tcPr marL="5679" marR="5679" marT="5680"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1568</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29</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Bock P,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2013</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Multicentre cohort</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South Africa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NNRTI Substituation </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27350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19441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1277</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7909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17810</a:t>
                      </a:r>
                    </a:p>
                  </a:txBody>
                  <a:tcPr marL="5679" marR="5679" marT="5680"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6629</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29</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Bock P, et al</a:t>
                      </a:r>
                    </a:p>
                  </a:txBody>
                  <a:tcPr marL="5679" marR="5679" marT="5680" marB="0" anchor="b">
                    <a:lnL>
                      <a:noFill/>
                    </a:lnL>
                    <a:lnR>
                      <a:noFill/>
                    </a:lnR>
                    <a:lnT>
                      <a:noFill/>
                    </a:lnT>
                    <a:lnB>
                      <a:noFill/>
                    </a:lnB>
                  </a:tcPr>
                </a:tc>
                <a:tc>
                  <a:txBody>
                    <a:bodyPr/>
                    <a:lstStyle/>
                    <a:p>
                      <a:pPr algn="ctr" fontAlgn="b"/>
                      <a:r>
                        <a:rPr lang="en-GB" sz="1000" b="0" i="0" u="none" strike="noStrike">
                          <a:solidFill>
                            <a:srgbClr val="000000"/>
                          </a:solidFill>
                          <a:effectLst/>
                          <a:latin typeface="Calibri" panose="020F0502020204030204" pitchFamily="34" charset="0"/>
                        </a:rPr>
                        <a:t>2013</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Multicentre cohort</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South Africa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Death </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27350</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1294</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19441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7909</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18147</a:t>
                      </a:r>
                    </a:p>
                  </a:txBody>
                  <a:tcPr marL="5679" marR="5679" marT="5680"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7610</a:t>
                      </a:r>
                    </a:p>
                  </a:txBody>
                  <a:tcPr marL="5679" marR="5679" marT="5680" marB="0" anchor="b">
                    <a:lnL>
                      <a:noFill/>
                    </a:lnL>
                    <a:lnR>
                      <a:noFill/>
                    </a:lnR>
                    <a:lnT>
                      <a:noFill/>
                    </a:lnT>
                    <a:lnB>
                      <a:noFill/>
                    </a:lnB>
                  </a:tcPr>
                </a:tc>
              </a:tr>
              <a:tr h="206928">
                <a:tc>
                  <a:txBody>
                    <a:bodyPr/>
                    <a:lstStyle/>
                    <a:p>
                      <a:pPr algn="r" fontAlgn="b"/>
                      <a:r>
                        <a:rPr lang="en-GB" sz="1000" b="0" i="0" u="none" strike="noStrike">
                          <a:solidFill>
                            <a:srgbClr val="000000"/>
                          </a:solidFill>
                          <a:effectLst/>
                          <a:latin typeface="Calibri" panose="020F0502020204030204" pitchFamily="34" charset="0"/>
                        </a:rPr>
                        <a:t>30</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Tirfe ZM, et al</a:t>
                      </a:r>
                    </a:p>
                  </a:txBody>
                  <a:tcPr marL="5679" marR="5679" marT="5680"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2013</a:t>
                      </a:r>
                    </a:p>
                  </a:txBody>
                  <a:tcPr marL="5679" marR="5679" marT="5680" marB="0" anchor="b">
                    <a:lnL>
                      <a:noFill/>
                    </a:lnL>
                    <a:lnR>
                      <a:noFill/>
                    </a:lnR>
                    <a:lnT>
                      <a:noFill/>
                    </a:lnT>
                    <a:lnB>
                      <a:noFill/>
                    </a:lnB>
                  </a:tcPr>
                </a:tc>
                <a:tc>
                  <a:txBody>
                    <a:bodyPr/>
                    <a:lstStyle/>
                    <a:p>
                      <a:pPr algn="l" fontAlgn="b"/>
                      <a:r>
                        <a:rPr lang="en-GB" sz="1000" b="0" i="0" u="none" strike="noStrike" dirty="0">
                          <a:solidFill>
                            <a:srgbClr val="000000"/>
                          </a:solidFill>
                          <a:effectLst/>
                          <a:latin typeface="Calibri" panose="020F0502020204030204" pitchFamily="34" charset="0"/>
                        </a:rPr>
                        <a:t>Retrospective cohort study</a:t>
                      </a:r>
                    </a:p>
                  </a:txBody>
                  <a:tcPr marL="5679" marR="5679" marT="5680" marB="0" anchor="b">
                    <a:lnL>
                      <a:noFill/>
                    </a:lnL>
                    <a:lnR>
                      <a:noFill/>
                    </a:lnR>
                    <a:lnT>
                      <a:noFill/>
                    </a:lnT>
                    <a:lnB>
                      <a:noFill/>
                    </a:lnB>
                  </a:tcPr>
                </a:tc>
                <a:tc>
                  <a:txBody>
                    <a:bodyPr/>
                    <a:lstStyle/>
                    <a:p>
                      <a:pPr algn="l" fontAlgn="b"/>
                      <a:r>
                        <a:rPr lang="en-GB" sz="1000" b="0" i="0" u="none" strike="noStrike" dirty="0">
                          <a:solidFill>
                            <a:srgbClr val="000000"/>
                          </a:solidFill>
                          <a:effectLst/>
                          <a:latin typeface="Calibri" panose="020F0502020204030204" pitchFamily="34" charset="0"/>
                        </a:rPr>
                        <a:t>Ethiopia</a:t>
                      </a:r>
                    </a:p>
                  </a:txBody>
                  <a:tcPr marL="5679" marR="5679" marT="5680"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Treatment Failure</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492</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91</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246</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82</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246</a:t>
                      </a:r>
                    </a:p>
                  </a:txBody>
                  <a:tcPr marL="5679" marR="5679" marT="5680"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154</a:t>
                      </a:r>
                    </a:p>
                  </a:txBody>
                  <a:tcPr marL="5679" marR="5679" marT="5680"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164</a:t>
                      </a:r>
                    </a:p>
                  </a:txBody>
                  <a:tcPr marL="5679" marR="5679" marT="5680" marB="0" anchor="b">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p:txBody>
          <a:bodyPr/>
          <a:lstStyle/>
          <a:p>
            <a:r>
              <a:rPr lang="en-GB" altLang="en-US" sz="3600" smtClean="0"/>
              <a:t>Data processing </a:t>
            </a:r>
          </a:p>
        </p:txBody>
      </p:sp>
      <p:sp>
        <p:nvSpPr>
          <p:cNvPr id="3" name="Content Placeholder 2"/>
          <p:cNvSpPr>
            <a:spLocks noGrp="1"/>
          </p:cNvSpPr>
          <p:nvPr>
            <p:ph idx="1"/>
          </p:nvPr>
        </p:nvSpPr>
        <p:spPr>
          <a:xfrm>
            <a:off x="609600" y="1509713"/>
            <a:ext cx="10972800" cy="411162"/>
          </a:xfrm>
        </p:spPr>
        <p:txBody>
          <a:bodyPr/>
          <a:lstStyle/>
          <a:p>
            <a:pPr>
              <a:defRPr/>
            </a:pPr>
            <a:r>
              <a:rPr lang="en-GB" sz="2400" dirty="0" smtClean="0"/>
              <a:t>Import or export </a:t>
            </a:r>
            <a:r>
              <a:rPr lang="en-GB" sz="2400" dirty="0"/>
              <a:t>data </a:t>
            </a:r>
            <a:r>
              <a:rPr lang="en-GB" sz="2400" dirty="0" smtClean="0"/>
              <a:t>to </a:t>
            </a:r>
            <a:r>
              <a:rPr lang="en-GB" sz="2400" dirty="0"/>
              <a:t>STATA </a:t>
            </a:r>
            <a:endParaRPr lang="en-GB" sz="2400" dirty="0" smtClean="0"/>
          </a:p>
          <a:p>
            <a:pPr marL="457200" lvl="1" indent="0">
              <a:buFont typeface="Wingdings" panose="05000000000000000000" pitchFamily="2" charset="2"/>
              <a:buNone/>
              <a:defRPr/>
            </a:pPr>
            <a:endParaRPr lang="en-GB" dirty="0"/>
          </a:p>
          <a:p>
            <a:pPr marL="0" indent="0">
              <a:buFont typeface="Wingdings" panose="05000000000000000000" pitchFamily="2" charset="2"/>
              <a:buNone/>
              <a:defRPr/>
            </a:pPr>
            <a:endParaRPr lang="en-GB" dirty="0"/>
          </a:p>
        </p:txBody>
      </p:sp>
      <p:pic>
        <p:nvPicPr>
          <p:cNvPr id="210948" name="Picture 4"/>
          <p:cNvPicPr>
            <a:picLocks noChangeAspect="1" noChangeArrowheads="1"/>
          </p:cNvPicPr>
          <p:nvPr/>
        </p:nvPicPr>
        <p:blipFill>
          <a:blip r:embed="rId2">
            <a:extLst>
              <a:ext uri="{28A0092B-C50C-407E-A947-70E740481C1C}">
                <a14:useLocalDpi xmlns:a14="http://schemas.microsoft.com/office/drawing/2010/main" val="0"/>
              </a:ext>
            </a:extLst>
          </a:blip>
          <a:srcRect t="11578" b="19948"/>
          <a:stretch>
            <a:fillRect/>
          </a:stretch>
        </p:blipFill>
        <p:spPr bwMode="auto">
          <a:xfrm>
            <a:off x="903288" y="2011363"/>
            <a:ext cx="10679112"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p:txBody>
          <a:bodyPr/>
          <a:lstStyle/>
          <a:p>
            <a:r>
              <a:rPr lang="en-GB" altLang="en-US" sz="3600" smtClean="0"/>
              <a:t>Example 3: Diagnostic test accuracy</a:t>
            </a:r>
          </a:p>
        </p:txBody>
      </p:sp>
      <p:sp>
        <p:nvSpPr>
          <p:cNvPr id="211971" name="Content Placeholder 2"/>
          <p:cNvSpPr>
            <a:spLocks noGrp="1"/>
          </p:cNvSpPr>
          <p:nvPr>
            <p:ph idx="1"/>
          </p:nvPr>
        </p:nvSpPr>
        <p:spPr/>
        <p:txBody>
          <a:bodyPr/>
          <a:lstStyle/>
          <a:p>
            <a:r>
              <a:rPr lang="en-GB" altLang="en-US" sz="2400" smtClean="0"/>
              <a:t>Data from 17 studies of lymphangiography for the diagnosis of lymph node metastasis in women with cervical cancer. The total number of patients in each study ranges from 21 to 300.</a:t>
            </a:r>
          </a:p>
        </p:txBody>
      </p:sp>
      <p:pic>
        <p:nvPicPr>
          <p:cNvPr id="211972" name="Picture 3"/>
          <p:cNvPicPr>
            <a:picLocks noChangeAspect="1" noChangeArrowheads="1"/>
          </p:cNvPicPr>
          <p:nvPr/>
        </p:nvPicPr>
        <p:blipFill>
          <a:blip r:embed="rId2">
            <a:extLst>
              <a:ext uri="{28A0092B-C50C-407E-A947-70E740481C1C}">
                <a14:useLocalDpi xmlns:a14="http://schemas.microsoft.com/office/drawing/2010/main" val="0"/>
              </a:ext>
            </a:extLst>
          </a:blip>
          <a:srcRect t="9146" r="50758" b="42947"/>
          <a:stretch>
            <a:fillRect/>
          </a:stretch>
        </p:blipFill>
        <p:spPr bwMode="auto">
          <a:xfrm>
            <a:off x="955675" y="2822575"/>
            <a:ext cx="987107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2994" name="Title 1"/>
          <p:cNvSpPr>
            <a:spLocks noGrp="1"/>
          </p:cNvSpPr>
          <p:nvPr>
            <p:ph type="title"/>
          </p:nvPr>
        </p:nvSpPr>
        <p:spPr/>
        <p:txBody>
          <a:bodyPr/>
          <a:lstStyle/>
          <a:p>
            <a:r>
              <a:rPr lang="en-GB" altLang="en-US" sz="4000" smtClean="0"/>
              <a:t>Diagnostic test accuracy </a:t>
            </a:r>
          </a:p>
        </p:txBody>
      </p:sp>
      <p:sp>
        <p:nvSpPr>
          <p:cNvPr id="212995" name="Content Placeholder 2"/>
          <p:cNvSpPr>
            <a:spLocks noGrp="1"/>
          </p:cNvSpPr>
          <p:nvPr>
            <p:ph idx="1"/>
          </p:nvPr>
        </p:nvSpPr>
        <p:spPr>
          <a:xfrm>
            <a:off x="609600" y="1600200"/>
            <a:ext cx="10972800" cy="5257800"/>
          </a:xfrm>
        </p:spPr>
        <p:txBody>
          <a:bodyPr/>
          <a:lstStyle/>
          <a:p>
            <a:r>
              <a:rPr lang="en-GB" altLang="en-US" smtClean="0"/>
              <a:t>Bivariate model</a:t>
            </a:r>
          </a:p>
          <a:p>
            <a:pPr lvl="1"/>
            <a:r>
              <a:rPr lang="en-GB" altLang="en-US" smtClean="0"/>
              <a:t>Models the sensitivity and specificity more directly</a:t>
            </a:r>
          </a:p>
          <a:p>
            <a:pPr lvl="1"/>
            <a:r>
              <a:rPr lang="en-GB" altLang="en-US" smtClean="0"/>
              <a:t>It assumes that logit (log-odds) transforms have a bivariate normal distribution between studies</a:t>
            </a:r>
          </a:p>
          <a:p>
            <a:pPr lvl="1"/>
            <a:r>
              <a:rPr lang="en-GB" altLang="en-US" smtClean="0"/>
              <a:t>The logit-transformed sensitivities are assumed to have a mean of </a:t>
            </a:r>
            <a:r>
              <a:rPr lang="en-GB" altLang="en-US" i="1" smtClean="0"/>
              <a:t>μ</a:t>
            </a:r>
            <a:r>
              <a:rPr lang="en-GB" altLang="en-US" sz="800" i="1" smtClean="0"/>
              <a:t>A </a:t>
            </a:r>
            <a:r>
              <a:rPr lang="en-GB" altLang="en-US" smtClean="0"/>
              <a:t>and a variance of </a:t>
            </a:r>
            <a:r>
              <a:rPr lang="en-GB" altLang="en-US" i="1" smtClean="0"/>
              <a:t>σ</a:t>
            </a:r>
            <a:r>
              <a:rPr lang="en-GB" altLang="en-US" sz="800" smtClean="0"/>
              <a:t>2</a:t>
            </a:r>
            <a:r>
              <a:rPr lang="en-GB" altLang="en-US" sz="800" i="1" smtClean="0"/>
              <a:t>A</a:t>
            </a:r>
            <a:endParaRPr lang="en-GB" altLang="en-US" smtClean="0"/>
          </a:p>
          <a:p>
            <a:pPr lvl="1"/>
            <a:r>
              <a:rPr lang="en-GB" altLang="en-US" smtClean="0"/>
              <a:t>the logit-transformed specificities have a mean of </a:t>
            </a:r>
            <a:r>
              <a:rPr lang="en-GB" altLang="en-US" i="1" smtClean="0"/>
              <a:t>μ</a:t>
            </a:r>
            <a:r>
              <a:rPr lang="en-GB" altLang="en-US" sz="400" i="1" smtClean="0"/>
              <a:t>B </a:t>
            </a:r>
            <a:r>
              <a:rPr lang="en-GB" altLang="en-US" smtClean="0"/>
              <a:t>and a variance of </a:t>
            </a:r>
            <a:r>
              <a:rPr lang="en-GB" altLang="en-US" i="1" smtClean="0"/>
              <a:t>σ</a:t>
            </a:r>
            <a:r>
              <a:rPr lang="en-GB" altLang="en-US" sz="400" smtClean="0"/>
              <a:t>2</a:t>
            </a:r>
            <a:r>
              <a:rPr lang="en-GB" altLang="en-US" sz="400" i="1" smtClean="0"/>
              <a:t>B</a:t>
            </a:r>
          </a:p>
          <a:p>
            <a:pPr lvl="1"/>
            <a:r>
              <a:rPr lang="en-GB" altLang="en-US" smtClean="0"/>
              <a:t>The trade-off between sensitivity and specificity is allowed for by also including a correlation, </a:t>
            </a:r>
            <a:r>
              <a:rPr lang="en-GB" altLang="en-US" i="1" smtClean="0"/>
              <a:t>ρ</a:t>
            </a:r>
            <a:r>
              <a:rPr lang="en-GB" altLang="en-US" sz="400" i="1" smtClean="0"/>
              <a:t>AB</a:t>
            </a:r>
            <a:endParaRPr lang="en-GB" altLang="en-US"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018" name="Title 1"/>
          <p:cNvSpPr>
            <a:spLocks noGrp="1"/>
          </p:cNvSpPr>
          <p:nvPr>
            <p:ph type="title"/>
          </p:nvPr>
        </p:nvSpPr>
        <p:spPr/>
        <p:txBody>
          <a:bodyPr/>
          <a:lstStyle/>
          <a:p>
            <a:r>
              <a:rPr lang="en-GB" altLang="en-US" sz="3600" smtClean="0"/>
              <a:t>HSROC model</a:t>
            </a:r>
          </a:p>
        </p:txBody>
      </p:sp>
      <p:sp>
        <p:nvSpPr>
          <p:cNvPr id="214019" name="Content Placeholder 2"/>
          <p:cNvSpPr>
            <a:spLocks noGrp="1"/>
          </p:cNvSpPr>
          <p:nvPr>
            <p:ph idx="1"/>
          </p:nvPr>
        </p:nvSpPr>
        <p:spPr/>
        <p:txBody>
          <a:bodyPr/>
          <a:lstStyle/>
          <a:p>
            <a:r>
              <a:rPr lang="en-GB" altLang="en-US" sz="2400" smtClean="0"/>
              <a:t>assumes that there is an underlying ROC curve in each study with parameters </a:t>
            </a:r>
            <a:r>
              <a:rPr lang="en-GB" altLang="en-US" sz="2400" i="1" smtClean="0"/>
              <a:t>α </a:t>
            </a:r>
            <a:r>
              <a:rPr lang="en-GB" altLang="en-US" sz="2400" smtClean="0"/>
              <a:t>and </a:t>
            </a:r>
            <a:r>
              <a:rPr lang="en-GB" altLang="en-US" sz="2400" i="1" smtClean="0"/>
              <a:t>β </a:t>
            </a:r>
            <a:r>
              <a:rPr lang="en-GB" altLang="en-US" sz="2400" smtClean="0"/>
              <a:t>that characterize the accuracy and asymmetry of the curve</a:t>
            </a:r>
          </a:p>
          <a:p>
            <a:r>
              <a:rPr lang="en-GB" altLang="en-US" sz="2400" smtClean="0"/>
              <a:t>The accuracy parameter has a mean of Λ and a variance of </a:t>
            </a:r>
            <a:r>
              <a:rPr lang="el-GR" altLang="en-US" sz="2400" i="1" smtClean="0"/>
              <a:t>σ</a:t>
            </a:r>
            <a:r>
              <a:rPr lang="el-GR" altLang="en-US" sz="2400" smtClean="0"/>
              <a:t>2</a:t>
            </a:r>
            <a:r>
              <a:rPr lang="el-GR" altLang="en-US" sz="2400" i="1" smtClean="0"/>
              <a:t>α</a:t>
            </a:r>
            <a:r>
              <a:rPr lang="en-GB" altLang="en-US" sz="2400" smtClean="0"/>
              <a:t>, while the positivity parameter </a:t>
            </a:r>
            <a:r>
              <a:rPr lang="en-GB" altLang="en-US" sz="2400" i="1" smtClean="0"/>
              <a:t>θ </a:t>
            </a:r>
            <a:r>
              <a:rPr lang="en-GB" altLang="en-US" sz="2400" smtClean="0"/>
              <a:t>has a mean of Θ (capital theta) and a variance of </a:t>
            </a:r>
            <a:r>
              <a:rPr lang="el-GR" altLang="en-US" sz="2400" i="1" smtClean="0"/>
              <a:t>σ</a:t>
            </a:r>
            <a:r>
              <a:rPr lang="el-GR" altLang="en-US" sz="2400" smtClean="0"/>
              <a:t>2</a:t>
            </a:r>
            <a:r>
              <a:rPr lang="el-GR" altLang="en-US" sz="2400" i="1" smtClean="0"/>
              <a:t>θ</a:t>
            </a:r>
            <a:endParaRPr lang="en-GB" altLang="en-US" sz="2400" i="1" smtClean="0"/>
          </a:p>
          <a:p>
            <a:r>
              <a:rPr lang="en-GB" altLang="en-US" sz="2400" smtClean="0"/>
              <a:t>When no covariates are included in an HSROC model, there are therefore five parameters: Λ, Θ, </a:t>
            </a:r>
            <a:r>
              <a:rPr lang="en-GB" altLang="en-US" sz="2400" i="1" smtClean="0"/>
              <a:t>β</a:t>
            </a:r>
            <a:r>
              <a:rPr lang="en-GB" altLang="en-US" sz="2400" smtClean="0"/>
              <a:t>, </a:t>
            </a:r>
            <a:r>
              <a:rPr lang="en-GB" altLang="en-US" sz="2400" i="1" smtClean="0"/>
              <a:t>σ</a:t>
            </a:r>
            <a:r>
              <a:rPr lang="en-GB" altLang="en-US" sz="2400" smtClean="0"/>
              <a:t>2</a:t>
            </a:r>
            <a:r>
              <a:rPr lang="en-GB" altLang="en-US" sz="2400" i="1" smtClean="0"/>
              <a:t>α </a:t>
            </a:r>
            <a:r>
              <a:rPr lang="en-GB" altLang="en-US" sz="2400" smtClean="0"/>
              <a:t>, and </a:t>
            </a:r>
            <a:r>
              <a:rPr lang="el-GR" altLang="en-US" sz="2400" i="1" smtClean="0"/>
              <a:t>σ</a:t>
            </a:r>
            <a:r>
              <a:rPr lang="el-GR" altLang="en-US" sz="2400" smtClean="0"/>
              <a:t>2</a:t>
            </a:r>
            <a:r>
              <a:rPr lang="el-GR" altLang="en-US" sz="2400" i="1" smtClean="0"/>
              <a:t>θ </a:t>
            </a:r>
            <a:r>
              <a:rPr lang="el-GR" altLang="en-US" sz="2400" smtClean="0"/>
              <a:t>.</a:t>
            </a:r>
            <a:endParaRPr lang="en-GB" altLang="en-US" sz="240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09600" y="277813"/>
            <a:ext cx="10972800" cy="1139825"/>
          </a:xfrm>
        </p:spPr>
        <p:txBody>
          <a:bodyPr/>
          <a:lstStyle/>
          <a:p>
            <a:r>
              <a:rPr lang="en-GB" altLang="en-US" smtClean="0"/>
              <a:t>Content </a:t>
            </a:r>
          </a:p>
        </p:txBody>
      </p:sp>
      <p:sp>
        <p:nvSpPr>
          <p:cNvPr id="10243" name="Text Placeholder 3"/>
          <p:cNvSpPr>
            <a:spLocks noGrp="1"/>
          </p:cNvSpPr>
          <p:nvPr>
            <p:ph type="body" sz="half" idx="1"/>
          </p:nvPr>
        </p:nvSpPr>
        <p:spPr>
          <a:xfrm>
            <a:off x="609600" y="1600200"/>
            <a:ext cx="5606374" cy="5257800"/>
          </a:xfrm>
        </p:spPr>
        <p:txBody>
          <a:bodyPr/>
          <a:lstStyle/>
          <a:p>
            <a:pPr>
              <a:lnSpc>
                <a:spcPct val="150000"/>
              </a:lnSpc>
            </a:pPr>
            <a:r>
              <a:rPr lang="en-GB" altLang="en-US" sz="2000" dirty="0" smtClean="0"/>
              <a:t>General Overview </a:t>
            </a:r>
          </a:p>
          <a:p>
            <a:pPr>
              <a:lnSpc>
                <a:spcPct val="150000"/>
              </a:lnSpc>
            </a:pPr>
            <a:r>
              <a:rPr lang="en-GB" altLang="en-US" sz="2000" dirty="0" smtClean="0"/>
              <a:t>Review Topic Development </a:t>
            </a:r>
          </a:p>
          <a:p>
            <a:pPr>
              <a:lnSpc>
                <a:spcPct val="150000"/>
              </a:lnSpc>
            </a:pPr>
            <a:r>
              <a:rPr lang="en-GB" altLang="en-US" sz="2000" dirty="0" smtClean="0"/>
              <a:t>Protocol Development </a:t>
            </a:r>
          </a:p>
          <a:p>
            <a:pPr>
              <a:lnSpc>
                <a:spcPct val="150000"/>
              </a:lnSpc>
            </a:pPr>
            <a:r>
              <a:rPr lang="en-GB" altLang="en-US" sz="2000" dirty="0" smtClean="0"/>
              <a:t>Search Strategy </a:t>
            </a:r>
          </a:p>
          <a:p>
            <a:pPr>
              <a:lnSpc>
                <a:spcPct val="150000"/>
              </a:lnSpc>
            </a:pPr>
            <a:r>
              <a:rPr lang="en-GB" altLang="en-US" sz="2000" dirty="0" smtClean="0"/>
              <a:t>Critical appraisal </a:t>
            </a:r>
          </a:p>
          <a:p>
            <a:pPr>
              <a:lnSpc>
                <a:spcPct val="150000"/>
              </a:lnSpc>
            </a:pPr>
            <a:r>
              <a:rPr lang="en-GB" altLang="en-US" sz="2000" dirty="0" smtClean="0"/>
              <a:t>Data Extraction </a:t>
            </a:r>
          </a:p>
          <a:p>
            <a:pPr>
              <a:lnSpc>
                <a:spcPct val="150000"/>
              </a:lnSpc>
            </a:pPr>
            <a:r>
              <a:rPr lang="en-GB" altLang="en-US" sz="2000" dirty="0" smtClean="0"/>
              <a:t>Quantitative Data Synthesis </a:t>
            </a:r>
          </a:p>
          <a:p>
            <a:pPr>
              <a:lnSpc>
                <a:spcPct val="150000"/>
              </a:lnSpc>
            </a:pPr>
            <a:r>
              <a:rPr lang="en-GB" altLang="en-US" sz="2000" dirty="0" smtClean="0"/>
              <a:t>Quantitative Data Synthesis </a:t>
            </a:r>
          </a:p>
          <a:p>
            <a:pPr lvl="1">
              <a:lnSpc>
                <a:spcPct val="150000"/>
              </a:lnSpc>
            </a:pPr>
            <a:r>
              <a:rPr lang="en-GB" altLang="en-US" sz="1800" dirty="0" smtClean="0"/>
              <a:t>Meta analysis </a:t>
            </a:r>
          </a:p>
          <a:p>
            <a:pPr>
              <a:lnSpc>
                <a:spcPct val="150000"/>
              </a:lnSpc>
            </a:pPr>
            <a:r>
              <a:rPr lang="en-GB" altLang="en-US" sz="2000" dirty="0" smtClean="0"/>
              <a:t>Summary </a:t>
            </a:r>
          </a:p>
          <a:p>
            <a:endParaRPr lang="en-GB" altLang="en-US" dirty="0" smtClean="0"/>
          </a:p>
        </p:txBody>
      </p:sp>
      <p:sp>
        <p:nvSpPr>
          <p:cNvPr id="6" name="TextBox 5"/>
          <p:cNvSpPr txBox="1"/>
          <p:nvPr/>
        </p:nvSpPr>
        <p:spPr>
          <a:xfrm>
            <a:off x="6999288" y="2232025"/>
            <a:ext cx="3651250" cy="400050"/>
          </a:xfrm>
          <a:prstGeom prst="rect">
            <a:avLst/>
          </a:prstGeom>
          <a:solidFill>
            <a:schemeClr val="accent6">
              <a:lumMod val="60000"/>
              <a:lumOff val="40000"/>
            </a:schemeClr>
          </a:solidFill>
          <a:ln>
            <a:solidFill>
              <a:schemeClr val="accent1">
                <a:lumMod val="50000"/>
              </a:schemeClr>
            </a:solidFill>
          </a:ln>
        </p:spPr>
        <p:txBody>
          <a:bodyPr wrap="none">
            <a:spAutoFit/>
          </a:bodyPr>
          <a:lstStyle/>
          <a:p>
            <a:pPr>
              <a:defRPr/>
            </a:pPr>
            <a:r>
              <a:rPr lang="en-GB" sz="2000" dirty="0"/>
              <a:t>Activity 2: Protocol development </a:t>
            </a:r>
          </a:p>
        </p:txBody>
      </p:sp>
      <p:sp>
        <p:nvSpPr>
          <p:cNvPr id="7" name="TextBox 6"/>
          <p:cNvSpPr txBox="1"/>
          <p:nvPr/>
        </p:nvSpPr>
        <p:spPr>
          <a:xfrm>
            <a:off x="6999288" y="2847975"/>
            <a:ext cx="4529137" cy="400050"/>
          </a:xfrm>
          <a:prstGeom prst="rect">
            <a:avLst/>
          </a:prstGeom>
          <a:solidFill>
            <a:schemeClr val="accent6">
              <a:lumMod val="60000"/>
              <a:lumOff val="40000"/>
            </a:schemeClr>
          </a:solidFill>
        </p:spPr>
        <p:txBody>
          <a:bodyPr wrap="none">
            <a:spAutoFit/>
          </a:bodyPr>
          <a:lstStyle/>
          <a:p>
            <a:pPr>
              <a:defRPr/>
            </a:pPr>
            <a:r>
              <a:rPr lang="en-GB" sz="2000" dirty="0"/>
              <a:t>Activity 3: Searching and selecting studies</a:t>
            </a:r>
          </a:p>
        </p:txBody>
      </p:sp>
      <p:sp>
        <p:nvSpPr>
          <p:cNvPr id="8" name="TextBox 7"/>
          <p:cNvSpPr txBox="1"/>
          <p:nvPr/>
        </p:nvSpPr>
        <p:spPr>
          <a:xfrm>
            <a:off x="6999288" y="3452813"/>
            <a:ext cx="4087812" cy="400050"/>
          </a:xfrm>
          <a:prstGeom prst="rect">
            <a:avLst/>
          </a:prstGeom>
          <a:solidFill>
            <a:schemeClr val="accent6">
              <a:lumMod val="60000"/>
              <a:lumOff val="40000"/>
            </a:schemeClr>
          </a:solidFill>
        </p:spPr>
        <p:txBody>
          <a:bodyPr wrap="none">
            <a:spAutoFit/>
          </a:bodyPr>
          <a:lstStyle/>
          <a:p>
            <a:pPr>
              <a:defRPr/>
            </a:pPr>
            <a:r>
              <a:rPr lang="en-GB" sz="2000" dirty="0"/>
              <a:t>Activity 4: Critical appraisal of articles</a:t>
            </a:r>
          </a:p>
        </p:txBody>
      </p:sp>
      <p:sp>
        <p:nvSpPr>
          <p:cNvPr id="9" name="TextBox 8"/>
          <p:cNvSpPr txBox="1"/>
          <p:nvPr/>
        </p:nvSpPr>
        <p:spPr>
          <a:xfrm>
            <a:off x="6999288" y="3938588"/>
            <a:ext cx="2933700" cy="400050"/>
          </a:xfrm>
          <a:prstGeom prst="rect">
            <a:avLst/>
          </a:prstGeom>
          <a:solidFill>
            <a:schemeClr val="accent6">
              <a:lumMod val="60000"/>
              <a:lumOff val="40000"/>
            </a:schemeClr>
          </a:solidFill>
        </p:spPr>
        <p:txBody>
          <a:bodyPr wrap="none">
            <a:spAutoFit/>
          </a:bodyPr>
          <a:lstStyle/>
          <a:p>
            <a:pPr>
              <a:defRPr/>
            </a:pPr>
            <a:r>
              <a:rPr lang="en-GB" sz="2000" dirty="0"/>
              <a:t>Activity 5: Data extraction </a:t>
            </a:r>
          </a:p>
        </p:txBody>
      </p:sp>
      <p:sp>
        <p:nvSpPr>
          <p:cNvPr id="10" name="TextBox 9"/>
          <p:cNvSpPr txBox="1"/>
          <p:nvPr/>
        </p:nvSpPr>
        <p:spPr>
          <a:xfrm>
            <a:off x="6999288" y="4514850"/>
            <a:ext cx="4600575" cy="400050"/>
          </a:xfrm>
          <a:prstGeom prst="rect">
            <a:avLst/>
          </a:prstGeom>
          <a:solidFill>
            <a:schemeClr val="accent6">
              <a:lumMod val="60000"/>
              <a:lumOff val="40000"/>
            </a:schemeClr>
          </a:solidFill>
        </p:spPr>
        <p:txBody>
          <a:bodyPr wrap="none">
            <a:spAutoFit/>
          </a:bodyPr>
          <a:lstStyle/>
          <a:p>
            <a:pPr>
              <a:defRPr/>
            </a:pPr>
            <a:r>
              <a:rPr lang="en-GB" sz="2000" dirty="0"/>
              <a:t>Activity 6: Searching and selecting articles </a:t>
            </a:r>
          </a:p>
        </p:txBody>
      </p:sp>
      <p:sp>
        <p:nvSpPr>
          <p:cNvPr id="11" name="TextBox 10"/>
          <p:cNvSpPr txBox="1"/>
          <p:nvPr/>
        </p:nvSpPr>
        <p:spPr>
          <a:xfrm>
            <a:off x="6999288" y="5121275"/>
            <a:ext cx="2854325" cy="400050"/>
          </a:xfrm>
          <a:prstGeom prst="rect">
            <a:avLst/>
          </a:prstGeom>
          <a:solidFill>
            <a:schemeClr val="accent6">
              <a:lumMod val="60000"/>
              <a:lumOff val="40000"/>
            </a:schemeClr>
          </a:solidFill>
        </p:spPr>
        <p:txBody>
          <a:bodyPr wrap="none">
            <a:spAutoFit/>
          </a:bodyPr>
          <a:lstStyle/>
          <a:p>
            <a:pPr>
              <a:defRPr/>
            </a:pPr>
            <a:r>
              <a:rPr lang="en-GB" sz="2000" dirty="0"/>
              <a:t>Activity 7: Data Synthesis </a:t>
            </a:r>
          </a:p>
        </p:txBody>
      </p:sp>
      <p:sp>
        <p:nvSpPr>
          <p:cNvPr id="12" name="TextBox 11"/>
          <p:cNvSpPr txBox="1"/>
          <p:nvPr/>
        </p:nvSpPr>
        <p:spPr>
          <a:xfrm>
            <a:off x="6999288" y="1662113"/>
            <a:ext cx="4103687" cy="400050"/>
          </a:xfrm>
          <a:prstGeom prst="rect">
            <a:avLst/>
          </a:prstGeom>
          <a:solidFill>
            <a:schemeClr val="accent6">
              <a:lumMod val="60000"/>
              <a:lumOff val="40000"/>
            </a:schemeClr>
          </a:solidFill>
        </p:spPr>
        <p:txBody>
          <a:bodyPr wrap="none">
            <a:spAutoFit/>
          </a:bodyPr>
          <a:lstStyle/>
          <a:p>
            <a:pPr>
              <a:defRPr/>
            </a:pPr>
            <a:r>
              <a:rPr lang="en-GB" sz="2000" dirty="0"/>
              <a:t>Activity 1: Review topic development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GB" altLang="en-US" sz="3600" dirty="0" smtClean="0"/>
              <a:t>Hierarchy of Design </a:t>
            </a:r>
          </a:p>
        </p:txBody>
      </p:sp>
      <p:pic>
        <p:nvPicPr>
          <p:cNvPr id="22531" name="Picture 6" descr="Bildergebnis für study design hierar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34" y="1570037"/>
            <a:ext cx="6853237" cy="52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6310313" y="1558925"/>
            <a:ext cx="6027737" cy="2232025"/>
          </a:xfrm>
          <a:prstGeom prst="rect">
            <a:avLst/>
          </a:prstGeom>
          <a:noFill/>
        </p:spPr>
        <p:txBody>
          <a:bodyPr wrap="none">
            <a:spAutoFit/>
          </a:bodyPr>
          <a:lstStyle/>
          <a:p>
            <a:pPr>
              <a:lnSpc>
                <a:spcPct val="150000"/>
              </a:lnSpc>
              <a:defRPr/>
            </a:pPr>
            <a:r>
              <a:rPr lang="en-US" sz="3200" dirty="0"/>
              <a:t>As we move up:</a:t>
            </a:r>
          </a:p>
          <a:p>
            <a:pPr marL="285750" indent="-285750">
              <a:lnSpc>
                <a:spcPct val="150000"/>
              </a:lnSpc>
              <a:buFont typeface="Arial" panose="020B0604020202020204" pitchFamily="34" charset="0"/>
              <a:buChar char="•"/>
              <a:defRPr/>
            </a:pPr>
            <a:r>
              <a:rPr lang="en-US" sz="3200" dirty="0"/>
              <a:t>Increase strength of the evidence</a:t>
            </a:r>
          </a:p>
          <a:p>
            <a:pPr marL="285750" indent="-285750">
              <a:lnSpc>
                <a:spcPct val="150000"/>
              </a:lnSpc>
              <a:buFont typeface="Arial" panose="020B0604020202020204" pitchFamily="34" charset="0"/>
              <a:buChar char="•"/>
              <a:defRPr/>
            </a:pPr>
            <a:r>
              <a:rPr lang="en-US" sz="3200" dirty="0"/>
              <a:t>Decrease the bias </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AU" altLang="en-US" sz="3600" smtClean="0"/>
              <a:t>Graphical displays for meta-analysis</a:t>
            </a:r>
          </a:p>
        </p:txBody>
      </p:sp>
      <p:sp>
        <p:nvSpPr>
          <p:cNvPr id="217091" name="Content Placeholder 2"/>
          <p:cNvSpPr>
            <a:spLocks noGrp="1"/>
          </p:cNvSpPr>
          <p:nvPr>
            <p:ph idx="1"/>
          </p:nvPr>
        </p:nvSpPr>
        <p:spPr>
          <a:xfrm>
            <a:off x="450850" y="1600200"/>
            <a:ext cx="11131550" cy="3736975"/>
          </a:xfrm>
        </p:spPr>
        <p:txBody>
          <a:bodyPr/>
          <a:lstStyle/>
          <a:p>
            <a:r>
              <a:rPr lang="en-AU" altLang="en-US" sz="2400" smtClean="0"/>
              <a:t>Forest plots are the most familiar method for presenting results of meta-analyses</a:t>
            </a:r>
          </a:p>
          <a:p>
            <a:r>
              <a:rPr lang="en-AU" altLang="en-US" sz="2400" smtClean="0"/>
              <a:t>Forest plots display effect estimates and their confidence intervals for each study and the results of the meta-analysis. They are plotted along a vertical line of no effect</a:t>
            </a:r>
          </a:p>
          <a:p>
            <a:endParaRPr lang="en-AU" altLang="en-US" smtClean="0"/>
          </a:p>
        </p:txBody>
      </p:sp>
      <p:pic>
        <p:nvPicPr>
          <p:cNvPr id="217092" name="Content Placeholder 3"/>
          <p:cNvPicPr>
            <a:picLocks noChangeAspect="1"/>
          </p:cNvPicPr>
          <p:nvPr/>
        </p:nvPicPr>
        <p:blipFill>
          <a:blip r:embed="rId3">
            <a:extLst>
              <a:ext uri="{28A0092B-C50C-407E-A947-70E740481C1C}">
                <a14:useLocalDpi xmlns:a14="http://schemas.microsoft.com/office/drawing/2010/main" val="0"/>
              </a:ext>
            </a:extLst>
          </a:blip>
          <a:srcRect t="6898"/>
          <a:stretch>
            <a:fillRect/>
          </a:stretch>
        </p:blipFill>
        <p:spPr bwMode="auto">
          <a:xfrm>
            <a:off x="609600" y="3538538"/>
            <a:ext cx="10329863"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AU" altLang="en-US" sz="3600" smtClean="0"/>
              <a:t>When is meta-analysis appropriate?</a:t>
            </a:r>
            <a:endParaRPr lang="en-AU" altLang="en-US" sz="2000" smtClean="0"/>
          </a:p>
        </p:txBody>
      </p:sp>
      <p:sp>
        <p:nvSpPr>
          <p:cNvPr id="219139" name="Content Placeholder 2"/>
          <p:cNvSpPr>
            <a:spLocks noGrp="1"/>
          </p:cNvSpPr>
          <p:nvPr>
            <p:ph idx="1"/>
          </p:nvPr>
        </p:nvSpPr>
        <p:spPr>
          <a:xfrm>
            <a:off x="927100" y="1600200"/>
            <a:ext cx="9283700" cy="5257800"/>
          </a:xfrm>
        </p:spPr>
        <p:txBody>
          <a:bodyPr/>
          <a:lstStyle/>
          <a:p>
            <a:r>
              <a:rPr lang="en-AU" altLang="en-US" sz="2400" smtClean="0"/>
              <a:t>Only appropriate when studies are considered similar enough from a clinical and methodological point of view (homogenous studies) and </a:t>
            </a:r>
          </a:p>
          <a:p>
            <a:r>
              <a:rPr lang="en-AU" altLang="en-US" sz="2400" smtClean="0"/>
              <a:t>There is no publication bias </a:t>
            </a:r>
          </a:p>
          <a:p>
            <a:endParaRPr lang="en-AU" altLang="en-US" sz="1600" smtClean="0"/>
          </a:p>
          <a:p>
            <a:r>
              <a:rPr lang="en-AU" altLang="en-US" sz="2400" smtClean="0"/>
              <a:t>If studies are heterogeneous from a clinical </a:t>
            </a:r>
          </a:p>
          <a:p>
            <a:pPr lvl="1"/>
            <a:r>
              <a:rPr lang="en-AU" altLang="en-US" sz="2000" smtClean="0"/>
              <a:t>e.g. population, intervention, comparator and outcome) </a:t>
            </a:r>
          </a:p>
          <a:p>
            <a:r>
              <a:rPr lang="en-AU" altLang="en-US" sz="2400" smtClean="0"/>
              <a:t> Methodological (i.e. study design and risk of bias point of view) </a:t>
            </a:r>
          </a:p>
          <a:p>
            <a:r>
              <a:rPr lang="en-AU" altLang="en-US" sz="2400" smtClean="0"/>
              <a:t>If there is significant publication bias</a:t>
            </a:r>
          </a:p>
          <a:p>
            <a:r>
              <a:rPr lang="en-AU" altLang="en-US" sz="1200" smtClean="0"/>
              <a:t> </a:t>
            </a:r>
            <a:endParaRPr lang="en-AU" altLang="en-US" sz="500" smtClean="0"/>
          </a:p>
          <a:p>
            <a:r>
              <a:rPr lang="en-AU" altLang="en-US" sz="2400" smtClean="0">
                <a:solidFill>
                  <a:srgbClr val="FF0000"/>
                </a:solidFill>
              </a:rPr>
              <a:t>Then it is uncertain if it is appropriate to synthesize the respective studies with meta-analysis</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p:cNvSpPr>
            <a:spLocks noGrp="1"/>
          </p:cNvSpPr>
          <p:nvPr>
            <p:ph type="title"/>
          </p:nvPr>
        </p:nvSpPr>
        <p:spPr/>
        <p:txBody>
          <a:bodyPr/>
          <a:lstStyle/>
          <a:p>
            <a:pPr eaLnBrk="1" hangingPunct="1"/>
            <a:r>
              <a:rPr lang="en-AU" altLang="en-US" sz="3600" smtClean="0"/>
              <a:t>Heterogeneity </a:t>
            </a:r>
          </a:p>
        </p:txBody>
      </p:sp>
      <p:sp>
        <p:nvSpPr>
          <p:cNvPr id="3" name="Content Placeholder 2"/>
          <p:cNvSpPr>
            <a:spLocks noGrp="1"/>
          </p:cNvSpPr>
          <p:nvPr>
            <p:ph idx="1"/>
          </p:nvPr>
        </p:nvSpPr>
        <p:spPr>
          <a:xfrm>
            <a:off x="730250" y="1771650"/>
            <a:ext cx="8947150" cy="4543425"/>
          </a:xfrm>
        </p:spPr>
        <p:txBody>
          <a:bodyPr>
            <a:normAutofit lnSpcReduction="10000"/>
          </a:bodyPr>
          <a:lstStyle/>
          <a:p>
            <a:pPr eaLnBrk="1" hangingPunct="1">
              <a:defRPr/>
            </a:pPr>
            <a:r>
              <a:rPr lang="en-US" sz="2400" dirty="0">
                <a:solidFill>
                  <a:srgbClr val="0000FF"/>
                </a:solidFill>
              </a:rPr>
              <a:t>Clinical heterogeneity </a:t>
            </a:r>
            <a:r>
              <a:rPr lang="en-AU" sz="2400" dirty="0"/>
              <a:t>refers to differences between studies in the characteristics of their populations, interventions and </a:t>
            </a:r>
            <a:r>
              <a:rPr lang="en-AU" sz="2400" dirty="0" smtClean="0"/>
              <a:t>outcomes</a:t>
            </a:r>
          </a:p>
          <a:p>
            <a:pPr eaLnBrk="1" hangingPunct="1">
              <a:defRPr/>
            </a:pPr>
            <a:endParaRPr lang="en-AU" sz="2400" dirty="0"/>
          </a:p>
          <a:p>
            <a:pPr eaLnBrk="1" hangingPunct="1">
              <a:defRPr/>
            </a:pPr>
            <a:r>
              <a:rPr lang="en-US" sz="2400" dirty="0">
                <a:solidFill>
                  <a:srgbClr val="0000FF"/>
                </a:solidFill>
              </a:rPr>
              <a:t>Methodological heterogeneity </a:t>
            </a:r>
            <a:r>
              <a:rPr lang="en-AU" sz="2400" dirty="0"/>
              <a:t>refers to differences between studies in their study designs and quality </a:t>
            </a:r>
            <a:endParaRPr lang="en-AU" sz="2400" dirty="0" smtClean="0"/>
          </a:p>
          <a:p>
            <a:pPr eaLnBrk="1" hangingPunct="1">
              <a:defRPr/>
            </a:pPr>
            <a:endParaRPr lang="en-AU" sz="2400" dirty="0"/>
          </a:p>
          <a:p>
            <a:pPr eaLnBrk="1" hangingPunct="1">
              <a:defRPr/>
            </a:pPr>
            <a:r>
              <a:rPr lang="en-US" sz="2400" dirty="0">
                <a:solidFill>
                  <a:srgbClr val="0000FF"/>
                </a:solidFill>
              </a:rPr>
              <a:t>Statistical </a:t>
            </a:r>
            <a:r>
              <a:rPr lang="en-US" sz="2400" dirty="0" smtClean="0">
                <a:solidFill>
                  <a:srgbClr val="0000FF"/>
                </a:solidFill>
              </a:rPr>
              <a:t>heterogeneity </a:t>
            </a:r>
            <a:r>
              <a:rPr lang="en-AU" sz="2400" dirty="0" smtClean="0"/>
              <a:t>refers </a:t>
            </a:r>
            <a:r>
              <a:rPr lang="en-AU" sz="2400" dirty="0"/>
              <a:t>to the variation of effects between studies. It may be due to clinical heterogeneity or methodological heterogeneity or chance</a:t>
            </a:r>
          </a:p>
          <a:p>
            <a:pPr marL="0" indent="0" algn="r" eaLnBrk="1" hangingPunct="1">
              <a:buFont typeface="Arial" panose="020B0604020202020204" pitchFamily="34" charset="0"/>
              <a:buNone/>
              <a:defRPr/>
            </a:pPr>
            <a:r>
              <a:rPr lang="en-AU" sz="1600" dirty="0"/>
              <a:t>(Khan et al, 2012) </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1"/>
          <p:cNvSpPr>
            <a:spLocks noGrp="1"/>
          </p:cNvSpPr>
          <p:nvPr>
            <p:ph type="title"/>
          </p:nvPr>
        </p:nvSpPr>
        <p:spPr/>
        <p:txBody>
          <a:bodyPr/>
          <a:lstStyle/>
          <a:p>
            <a:pPr eaLnBrk="1" hangingPunct="1"/>
            <a:r>
              <a:rPr lang="en-AU" altLang="en-US" sz="3600" smtClean="0"/>
              <a:t>Test of  heterogeneity</a:t>
            </a:r>
          </a:p>
        </p:txBody>
      </p:sp>
      <p:sp>
        <p:nvSpPr>
          <p:cNvPr id="74755" name="Content Placeholder 2"/>
          <p:cNvSpPr>
            <a:spLocks noGrp="1"/>
          </p:cNvSpPr>
          <p:nvPr>
            <p:ph idx="1"/>
          </p:nvPr>
        </p:nvSpPr>
        <p:spPr>
          <a:xfrm>
            <a:off x="838200" y="1600200"/>
            <a:ext cx="9372600" cy="4949825"/>
          </a:xfrm>
        </p:spPr>
        <p:txBody>
          <a:bodyPr/>
          <a:lstStyle/>
          <a:p>
            <a:pPr eaLnBrk="1" hangingPunct="1">
              <a:defRPr/>
            </a:pPr>
            <a:r>
              <a:rPr lang="en-AU" altLang="en-US" dirty="0" smtClean="0"/>
              <a:t>Clinical and methodological heterogeneity</a:t>
            </a:r>
          </a:p>
          <a:p>
            <a:pPr lvl="1" eaLnBrk="1" hangingPunct="1">
              <a:defRPr/>
            </a:pPr>
            <a:r>
              <a:rPr lang="en-AU" altLang="en-US" dirty="0" smtClean="0"/>
              <a:t>Common sense: are the patients, interventions and outcomes in each of the included studies sufficiently similar? </a:t>
            </a:r>
          </a:p>
          <a:p>
            <a:pPr marL="1257300" lvl="2" indent="-457200" eaLnBrk="1" hangingPunct="1">
              <a:defRPr/>
            </a:pPr>
            <a:r>
              <a:rPr lang="en-AU" altLang="en-US" dirty="0" smtClean="0"/>
              <a:t>are study designs and quality similar?</a:t>
            </a:r>
          </a:p>
          <a:p>
            <a:pPr marL="457200" indent="-457200" eaLnBrk="1" hangingPunct="1">
              <a:defRPr/>
            </a:pPr>
            <a:r>
              <a:rPr lang="en-AU" altLang="en-US" dirty="0" smtClean="0"/>
              <a:t>Statistical heterogeneity </a:t>
            </a:r>
          </a:p>
          <a:p>
            <a:pPr marL="857250" lvl="1" indent="-457200" eaLnBrk="1" hangingPunct="1">
              <a:defRPr/>
            </a:pPr>
            <a:r>
              <a:rPr lang="en-AU" altLang="en-US" dirty="0" smtClean="0"/>
              <a:t>Graphic aid (visually)</a:t>
            </a:r>
          </a:p>
          <a:p>
            <a:pPr marL="1257300" lvl="2" indent="-457200" eaLnBrk="1" hangingPunct="1">
              <a:defRPr/>
            </a:pPr>
            <a:r>
              <a:rPr lang="en-AU" altLang="en-US" dirty="0" smtClean="0"/>
              <a:t>Forest plot, overlapping confidence intervals</a:t>
            </a:r>
          </a:p>
          <a:p>
            <a:pPr marL="857250" lvl="1" indent="-457200" eaLnBrk="1" hangingPunct="1">
              <a:defRPr/>
            </a:pPr>
            <a:r>
              <a:rPr lang="en-AU" altLang="en-US" dirty="0" smtClean="0"/>
              <a:t>Statistical tests</a:t>
            </a:r>
          </a:p>
          <a:p>
            <a:pPr marL="1257300" lvl="2" indent="-457200" eaLnBrk="1" hangingPunct="1">
              <a:defRPr/>
            </a:pPr>
            <a:r>
              <a:rPr lang="en-AU" altLang="en-US" dirty="0" smtClean="0"/>
              <a:t>chi-squared test (Cochran Q test)</a:t>
            </a:r>
          </a:p>
          <a:p>
            <a:pPr marL="1257300" lvl="2" indent="-457200" eaLnBrk="1" hangingPunct="1">
              <a:defRPr/>
            </a:pPr>
            <a:r>
              <a:rPr lang="en-AU" altLang="en-US" dirty="0" smtClean="0"/>
              <a:t>I square statistic (I</a:t>
            </a:r>
            <a:r>
              <a:rPr lang="en-AU" altLang="en-US" baseline="30000" dirty="0" smtClean="0"/>
              <a:t>2</a:t>
            </a:r>
            <a:r>
              <a:rPr lang="en-AU" altLang="en-US" dirty="0" smtClean="0"/>
              <a:t>) </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p:txBody>
          <a:bodyPr/>
          <a:lstStyle/>
          <a:p>
            <a:pPr eaLnBrk="1" hangingPunct="1"/>
            <a:r>
              <a:rPr lang="en-AU" altLang="en-US" sz="3600" smtClean="0"/>
              <a:t>Standard chi-squared test (Cochran Q test)</a:t>
            </a:r>
          </a:p>
        </p:txBody>
      </p:sp>
      <p:sp>
        <p:nvSpPr>
          <p:cNvPr id="225283" name="Content Placeholder 2"/>
          <p:cNvSpPr>
            <a:spLocks noGrp="1"/>
          </p:cNvSpPr>
          <p:nvPr>
            <p:ph idx="1"/>
          </p:nvPr>
        </p:nvSpPr>
        <p:spPr>
          <a:xfrm>
            <a:off x="838200" y="1600200"/>
            <a:ext cx="9372600" cy="4995863"/>
          </a:xfrm>
        </p:spPr>
        <p:txBody>
          <a:bodyPr/>
          <a:lstStyle/>
          <a:p>
            <a:pPr eaLnBrk="1" hangingPunct="1"/>
            <a:r>
              <a:rPr lang="en-AU" altLang="en-US" sz="2400" smtClean="0"/>
              <a:t>Tests the statistical hypothesis that the true treatments effects (the effect size parameters) are the same in all the primary studies included in meta-analysis</a:t>
            </a:r>
          </a:p>
          <a:p>
            <a:pPr eaLnBrk="1" hangingPunct="1"/>
            <a:endParaRPr lang="en-AU" altLang="en-US" sz="1600" smtClean="0"/>
          </a:p>
          <a:p>
            <a:pPr eaLnBrk="1" hangingPunct="1"/>
            <a:r>
              <a:rPr lang="en-AU" altLang="en-US" sz="2400" smtClean="0"/>
              <a:t>If results of the test are statistically significant (P-value &lt;0.05) </a:t>
            </a:r>
          </a:p>
          <a:p>
            <a:pPr lvl="1" eaLnBrk="1" hangingPunct="1"/>
            <a:r>
              <a:rPr lang="en-AU" altLang="en-US" sz="2000" smtClean="0"/>
              <a:t>the statistical hypothesis that the true treatments effects are the same in all the primary studies included in meta-analysis (the hypothesis of homogeneity) is rejected</a:t>
            </a:r>
          </a:p>
          <a:p>
            <a:pPr lvl="1" eaLnBrk="1" hangingPunct="1"/>
            <a:endParaRPr lang="en-AU" altLang="en-US" sz="2000" smtClean="0"/>
          </a:p>
          <a:p>
            <a:pPr lvl="1" eaLnBrk="1" hangingPunct="1"/>
            <a:r>
              <a:rPr lang="en-AU" altLang="en-US" sz="2000" smtClean="0"/>
              <a:t>Therefore, it is considered that there is statistical heterogeneity</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p:txBody>
          <a:bodyPr/>
          <a:lstStyle/>
          <a:p>
            <a:pPr eaLnBrk="1" hangingPunct="1"/>
            <a:r>
              <a:rPr lang="en-AU" altLang="en-US" sz="3600" smtClean="0"/>
              <a:t>Standard chi-squared test (Cochran Q test)</a:t>
            </a:r>
          </a:p>
        </p:txBody>
      </p:sp>
      <p:sp>
        <p:nvSpPr>
          <p:cNvPr id="227331" name="Content Placeholder 2"/>
          <p:cNvSpPr>
            <a:spLocks noGrp="1"/>
          </p:cNvSpPr>
          <p:nvPr>
            <p:ph idx="1"/>
          </p:nvPr>
        </p:nvSpPr>
        <p:spPr>
          <a:xfrm>
            <a:off x="1108075" y="1600200"/>
            <a:ext cx="8831263" cy="5122863"/>
          </a:xfrm>
        </p:spPr>
        <p:txBody>
          <a:bodyPr/>
          <a:lstStyle/>
          <a:p>
            <a:pPr eaLnBrk="1" hangingPunct="1"/>
            <a:r>
              <a:rPr lang="en-AU" altLang="en-US" sz="2400" smtClean="0"/>
              <a:t>The statistical power of the test is in most cases very low due to the small number of studies; </a:t>
            </a:r>
          </a:p>
          <a:p>
            <a:pPr eaLnBrk="1" hangingPunct="1"/>
            <a:endParaRPr lang="en-AU" altLang="en-US" sz="2400" smtClean="0"/>
          </a:p>
          <a:p>
            <a:pPr eaLnBrk="1" hangingPunct="1"/>
            <a:endParaRPr lang="en-AU" altLang="en-US" sz="2400" smtClean="0"/>
          </a:p>
          <a:p>
            <a:pPr lvl="1" eaLnBrk="1" hangingPunct="1"/>
            <a:r>
              <a:rPr lang="en-US" altLang="en-US" sz="2000" smtClean="0"/>
              <a:t>Where </a:t>
            </a:r>
            <a:r>
              <a:rPr lang="en-US" altLang="en-US" sz="2000" smtClean="0">
                <a:solidFill>
                  <a:srgbClr val="FF0000"/>
                </a:solidFill>
              </a:rPr>
              <a:t>Wi</a:t>
            </a:r>
            <a:r>
              <a:rPr lang="en-US" altLang="en-US" sz="2000" smtClean="0"/>
              <a:t> is the study weight, </a:t>
            </a:r>
            <a:r>
              <a:rPr lang="en-US" altLang="en-US" sz="2000" smtClean="0">
                <a:solidFill>
                  <a:srgbClr val="FF0000"/>
                </a:solidFill>
              </a:rPr>
              <a:t>Yi</a:t>
            </a:r>
            <a:r>
              <a:rPr lang="en-US" altLang="en-US" sz="2000" smtClean="0"/>
              <a:t> is the study effect size, </a:t>
            </a:r>
            <a:r>
              <a:rPr lang="en-US" altLang="en-US" sz="2000" smtClean="0">
                <a:solidFill>
                  <a:srgbClr val="FF0000"/>
                </a:solidFill>
              </a:rPr>
              <a:t>M</a:t>
            </a:r>
            <a:r>
              <a:rPr lang="en-US" altLang="en-US" sz="2000" smtClean="0"/>
              <a:t> is the summary effect, and the k is number of studies. </a:t>
            </a:r>
          </a:p>
          <a:p>
            <a:pPr lvl="1" eaLnBrk="1" hangingPunct="1"/>
            <a:r>
              <a:rPr lang="en-AU" altLang="en-US" sz="2000" smtClean="0"/>
              <a:t>heterogeneity may be present even if the Q statistic is not statistically significant at conventional levels of significance such as 0.05. </a:t>
            </a:r>
          </a:p>
          <a:p>
            <a:pPr eaLnBrk="1" hangingPunct="1"/>
            <a:r>
              <a:rPr lang="en-AU" altLang="en-US" sz="2400" smtClean="0"/>
              <a:t>It is not appropriate to decide the meta-analysis model based only on the results of the Chi-squared statistical test (Q test) for heterogeneity</a:t>
            </a:r>
          </a:p>
        </p:txBody>
      </p:sp>
      <p:graphicFrame>
        <p:nvGraphicFramePr>
          <p:cNvPr id="227332" name="Object 3"/>
          <p:cNvGraphicFramePr>
            <a:graphicFrameLocks noChangeAspect="1"/>
          </p:cNvGraphicFramePr>
          <p:nvPr/>
        </p:nvGraphicFramePr>
        <p:xfrm>
          <a:off x="3476625" y="2276475"/>
          <a:ext cx="2598738" cy="1008063"/>
        </p:xfrm>
        <a:graphic>
          <a:graphicData uri="http://schemas.openxmlformats.org/presentationml/2006/ole">
            <mc:AlternateContent xmlns:mc="http://schemas.openxmlformats.org/markup-compatibility/2006">
              <mc:Choice xmlns:v="urn:schemas-microsoft-com:vml" Requires="v">
                <p:oleObj spid="_x0000_s227390" name="Vergelijking" r:id="rId4" imgW="1181100" imgH="457200" progId="Equation.3">
                  <p:embed/>
                </p:oleObj>
              </mc:Choice>
              <mc:Fallback>
                <p:oleObj name="Vergelijking" r:id="rId4" imgW="1181100" imgH="4572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2276475"/>
                        <a:ext cx="2598738"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p:txBody>
          <a:bodyPr/>
          <a:lstStyle/>
          <a:p>
            <a:r>
              <a:rPr lang="en-US" altLang="en-US" sz="3200" smtClean="0"/>
              <a:t>Between-studies variance (tau-square) </a:t>
            </a:r>
          </a:p>
        </p:txBody>
      </p:sp>
      <p:sp>
        <p:nvSpPr>
          <p:cNvPr id="229379" name="Content Placeholder 2"/>
          <p:cNvSpPr>
            <a:spLocks noGrp="1"/>
          </p:cNvSpPr>
          <p:nvPr>
            <p:ph idx="1"/>
          </p:nvPr>
        </p:nvSpPr>
        <p:spPr/>
        <p:txBody>
          <a:bodyPr/>
          <a:lstStyle/>
          <a:p>
            <a:pPr>
              <a:buFont typeface="Wingdings" panose="05000000000000000000" pitchFamily="2" charset="2"/>
              <a:buChar char="Ø"/>
            </a:pPr>
            <a:r>
              <a:rPr lang="en-US" altLang="en-US" sz="2400" smtClean="0"/>
              <a:t>Is defined as the variance of the true effect sizes</a:t>
            </a:r>
          </a:p>
          <a:p>
            <a:pPr>
              <a:buFont typeface="Wingdings" panose="05000000000000000000" pitchFamily="2" charset="2"/>
              <a:buChar char="Ø"/>
            </a:pPr>
            <a:r>
              <a:rPr lang="en-US" altLang="en-US" sz="2400" smtClean="0"/>
              <a:t>To yield this estimate we start with the difference (Q – df) which represents the dispersion in true effects on a standardized scale</a:t>
            </a:r>
          </a:p>
          <a:p>
            <a:endParaRPr lang="en-US" altLang="en-US" sz="2400" smtClean="0"/>
          </a:p>
          <a:p>
            <a:endParaRPr lang="en-US" altLang="en-US" sz="2400" smtClean="0"/>
          </a:p>
          <a:p>
            <a:endParaRPr lang="en-US" altLang="en-US" sz="2400" smtClean="0"/>
          </a:p>
          <a:p>
            <a:endParaRPr lang="en-US" altLang="en-US" sz="2400" smtClean="0"/>
          </a:p>
          <a:p>
            <a:pPr>
              <a:buFont typeface="Wingdings" panose="05000000000000000000" pitchFamily="2" charset="2"/>
              <a:buChar char="Ø"/>
            </a:pPr>
            <a:r>
              <a:rPr lang="en-US" altLang="en-US" sz="2400" smtClean="0"/>
              <a:t>Where df=number of studies - 1</a:t>
            </a:r>
          </a:p>
          <a:p>
            <a:pPr>
              <a:buFont typeface="Wingdings" panose="05000000000000000000" pitchFamily="2" charset="2"/>
              <a:buChar char="Ø"/>
            </a:pPr>
            <a:r>
              <a:rPr lang="en-US" altLang="en-US" sz="2400" smtClean="0"/>
              <a:t>With a p-value less than 0.05 leading us to reject the null, and conclude that the studies do not share a common effect size</a:t>
            </a:r>
          </a:p>
          <a:p>
            <a:endParaRPr lang="en-US" altLang="en-US" smtClean="0"/>
          </a:p>
        </p:txBody>
      </p:sp>
      <p:graphicFrame>
        <p:nvGraphicFramePr>
          <p:cNvPr id="229380" name="Object 3"/>
          <p:cNvGraphicFramePr>
            <a:graphicFrameLocks noChangeAspect="1"/>
          </p:cNvGraphicFramePr>
          <p:nvPr/>
        </p:nvGraphicFramePr>
        <p:xfrm>
          <a:off x="2579688" y="3144838"/>
          <a:ext cx="5930900" cy="1182687"/>
        </p:xfrm>
        <a:graphic>
          <a:graphicData uri="http://schemas.openxmlformats.org/presentationml/2006/ole">
            <mc:AlternateContent xmlns:mc="http://schemas.openxmlformats.org/markup-compatibility/2006">
              <mc:Choice xmlns:v="urn:schemas-microsoft-com:vml" Requires="v">
                <p:oleObj spid="_x0000_s229438" name="Equation" r:id="rId3" imgW="2425700" imgH="482600" progId="Equation.3">
                  <p:embed/>
                </p:oleObj>
              </mc:Choice>
              <mc:Fallback>
                <p:oleObj name="Equation" r:id="rId3" imgW="2425700" imgH="482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688" y="3144838"/>
                        <a:ext cx="5930900" cy="118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p:txBody>
          <a:bodyPr/>
          <a:lstStyle/>
          <a:p>
            <a:pPr eaLnBrk="1" hangingPunct="1"/>
            <a:r>
              <a:rPr lang="en-AU" altLang="en-US" sz="4000" smtClean="0"/>
              <a:t>I-square statistic (I</a:t>
            </a:r>
            <a:r>
              <a:rPr lang="en-AU" altLang="en-US" sz="4000" baseline="30000" smtClean="0"/>
              <a:t>2</a:t>
            </a:r>
            <a:r>
              <a:rPr lang="en-AU" altLang="en-US" sz="4000" smtClean="0"/>
              <a:t>) </a:t>
            </a:r>
          </a:p>
        </p:txBody>
      </p:sp>
      <p:sp>
        <p:nvSpPr>
          <p:cNvPr id="3" name="Content Placeholder 2"/>
          <p:cNvSpPr>
            <a:spLocks noGrp="1"/>
          </p:cNvSpPr>
          <p:nvPr>
            <p:ph idx="1"/>
          </p:nvPr>
        </p:nvSpPr>
        <p:spPr>
          <a:xfrm>
            <a:off x="838200" y="1425575"/>
            <a:ext cx="9372600" cy="4335463"/>
          </a:xfrm>
        </p:spPr>
        <p:txBody>
          <a:bodyPr>
            <a:noAutofit/>
          </a:bodyPr>
          <a:lstStyle/>
          <a:p>
            <a:pPr eaLnBrk="1" hangingPunct="1">
              <a:defRPr/>
            </a:pPr>
            <a:r>
              <a:rPr lang="en-AU" sz="2200" dirty="0"/>
              <a:t>A statistic used for quantifying inconsistency in meta-analysis </a:t>
            </a:r>
          </a:p>
          <a:p>
            <a:pPr eaLnBrk="1" hangingPunct="1">
              <a:defRPr/>
            </a:pPr>
            <a:r>
              <a:rPr lang="en-AU" sz="2200" dirty="0"/>
              <a:t>I</a:t>
            </a:r>
            <a:r>
              <a:rPr lang="en-AU" sz="2200" baseline="30000" dirty="0"/>
              <a:t>2</a:t>
            </a:r>
            <a:r>
              <a:rPr lang="en-AU" sz="2200" dirty="0"/>
              <a:t> is a percentage and its value lies between 0% and 100</a:t>
            </a:r>
            <a:r>
              <a:rPr lang="en-AU" sz="2200" dirty="0" smtClean="0"/>
              <a:t>%</a:t>
            </a:r>
          </a:p>
          <a:p>
            <a:pPr eaLnBrk="1" hangingPunct="1">
              <a:defRPr/>
            </a:pPr>
            <a:endParaRPr lang="en-AU" sz="2200" dirty="0"/>
          </a:p>
          <a:p>
            <a:pPr eaLnBrk="1" hangingPunct="1">
              <a:defRPr/>
            </a:pPr>
            <a:endParaRPr lang="en-AU" sz="2200" dirty="0" smtClean="0"/>
          </a:p>
          <a:p>
            <a:pPr eaLnBrk="1" hangingPunct="1">
              <a:defRPr/>
            </a:pPr>
            <a:endParaRPr lang="en-AU" sz="2200" dirty="0"/>
          </a:p>
          <a:p>
            <a:pPr eaLnBrk="1" hangingPunct="1">
              <a:defRPr/>
            </a:pPr>
            <a:r>
              <a:rPr lang="en-AU" sz="2200" dirty="0"/>
              <a:t>A value of 0% indicates no observed heterogeneity, and larger values show increasing heterogeneity . If I</a:t>
            </a:r>
            <a:r>
              <a:rPr lang="en-AU" sz="2200" baseline="30000" dirty="0"/>
              <a:t>2</a:t>
            </a:r>
            <a:r>
              <a:rPr lang="en-AU" sz="2200" dirty="0"/>
              <a:t> = 0% this means that all variability in effect size estimates is due to sampling error within studies</a:t>
            </a:r>
          </a:p>
          <a:p>
            <a:pPr eaLnBrk="1" hangingPunct="1">
              <a:defRPr/>
            </a:pPr>
            <a:r>
              <a:rPr lang="en-AU" sz="2200" dirty="0"/>
              <a:t>If I</a:t>
            </a:r>
            <a:r>
              <a:rPr lang="en-AU" sz="2200" baseline="30000" dirty="0"/>
              <a:t>2</a:t>
            </a:r>
            <a:r>
              <a:rPr lang="en-AU" sz="2200" dirty="0"/>
              <a:t>= 50% it means that half of the total variability among effect sizes is caused not by sampling error but by true heterogeneity between studies</a:t>
            </a:r>
          </a:p>
          <a:p>
            <a:pPr eaLnBrk="1" hangingPunct="1">
              <a:defRPr/>
            </a:pPr>
            <a:r>
              <a:rPr lang="en-AU" sz="2200" dirty="0">
                <a:solidFill>
                  <a:schemeClr val="tx1">
                    <a:lumMod val="95000"/>
                    <a:lumOff val="5000"/>
                  </a:schemeClr>
                </a:solidFill>
              </a:rPr>
              <a:t>With a small number of studies (&lt; 20), the I</a:t>
            </a:r>
            <a:r>
              <a:rPr lang="en-AU" sz="2200" baseline="30000" dirty="0">
                <a:solidFill>
                  <a:schemeClr val="tx1">
                    <a:lumMod val="95000"/>
                    <a:lumOff val="5000"/>
                  </a:schemeClr>
                </a:solidFill>
              </a:rPr>
              <a:t>2</a:t>
            </a:r>
            <a:r>
              <a:rPr lang="en-AU" sz="2200" dirty="0">
                <a:solidFill>
                  <a:schemeClr val="tx1">
                    <a:lumMod val="95000"/>
                    <a:lumOff val="5000"/>
                  </a:schemeClr>
                </a:solidFill>
              </a:rPr>
              <a:t> test should be interpreted very cautiously</a:t>
            </a:r>
          </a:p>
          <a:p>
            <a:pPr marL="0" indent="0" eaLnBrk="1" hangingPunct="1">
              <a:buFont typeface="Arial" panose="020B0604020202020204" pitchFamily="34" charset="0"/>
              <a:buNone/>
              <a:defRPr/>
            </a:pPr>
            <a:endParaRPr lang="en-AU" sz="2600" dirty="0"/>
          </a:p>
        </p:txBody>
      </p:sp>
      <p:graphicFrame>
        <p:nvGraphicFramePr>
          <p:cNvPr id="230404" name="Object 3"/>
          <p:cNvGraphicFramePr>
            <a:graphicFrameLocks noChangeAspect="1"/>
          </p:cNvGraphicFramePr>
          <p:nvPr/>
        </p:nvGraphicFramePr>
        <p:xfrm>
          <a:off x="4452938" y="2352675"/>
          <a:ext cx="3013075" cy="958850"/>
        </p:xfrm>
        <a:graphic>
          <a:graphicData uri="http://schemas.openxmlformats.org/presentationml/2006/ole">
            <mc:AlternateContent xmlns:mc="http://schemas.openxmlformats.org/markup-compatibility/2006">
              <mc:Choice xmlns:v="urn:schemas-microsoft-com:vml" Requires="v">
                <p:oleObj spid="_x0000_s230462" name="Vergelijking" r:id="rId4" imgW="1333500" imgH="457200" progId="Equation.3">
                  <p:embed/>
                </p:oleObj>
              </mc:Choice>
              <mc:Fallback>
                <p:oleObj name="Vergelijking" r:id="rId4" imgW="1333500" imgH="4572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2938" y="2352675"/>
                        <a:ext cx="3013075"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a:xfrm>
            <a:off x="1362075" y="277813"/>
            <a:ext cx="10220325" cy="1139825"/>
          </a:xfrm>
        </p:spPr>
        <p:txBody>
          <a:bodyPr/>
          <a:lstStyle/>
          <a:p>
            <a:pPr eaLnBrk="1" hangingPunct="1"/>
            <a:r>
              <a:rPr lang="en-AU" altLang="en-US" sz="3600" smtClean="0"/>
              <a:t>Subgroup analysis</a:t>
            </a:r>
          </a:p>
        </p:txBody>
      </p:sp>
      <p:sp>
        <p:nvSpPr>
          <p:cNvPr id="232451" name="Content Placeholder 2"/>
          <p:cNvSpPr>
            <a:spLocks noGrp="1"/>
          </p:cNvSpPr>
          <p:nvPr>
            <p:ph idx="1"/>
          </p:nvPr>
        </p:nvSpPr>
        <p:spPr>
          <a:xfrm>
            <a:off x="869950" y="1600200"/>
            <a:ext cx="9340850" cy="4687888"/>
          </a:xfrm>
        </p:spPr>
        <p:txBody>
          <a:bodyPr/>
          <a:lstStyle/>
          <a:p>
            <a:pPr eaLnBrk="1" hangingPunct="1">
              <a:lnSpc>
                <a:spcPct val="150000"/>
              </a:lnSpc>
            </a:pPr>
            <a:r>
              <a:rPr lang="en-AU" altLang="en-US" sz="2400" smtClean="0"/>
              <a:t>Subgroup analyses may be done for subsets of participants or for subsets of studies </a:t>
            </a:r>
          </a:p>
          <a:p>
            <a:pPr eaLnBrk="1" hangingPunct="1">
              <a:lnSpc>
                <a:spcPct val="150000"/>
              </a:lnSpc>
            </a:pPr>
            <a:r>
              <a:rPr lang="en-AU" altLang="en-US" sz="2400" smtClean="0"/>
              <a:t>Subgroup analyses involve splitting  the data or the studies into subgroups, often so as to make comparisons between them </a:t>
            </a:r>
          </a:p>
          <a:p>
            <a:pPr eaLnBrk="1" hangingPunct="1">
              <a:lnSpc>
                <a:spcPct val="150000"/>
              </a:lnSpc>
            </a:pPr>
            <a:r>
              <a:rPr lang="en-AU" altLang="en-US" sz="2400" smtClean="0"/>
              <a:t>False negative and false positive significance tests increase in likelihood rapidly as more subgroup analyses are performed 						                                      </a:t>
            </a:r>
            <a:r>
              <a:rPr lang="en-AU" altLang="en-US" sz="1600" smtClean="0"/>
              <a:t>(Higgins &amp; Green, 2011)</a:t>
            </a:r>
          </a:p>
          <a:p>
            <a:pPr eaLnBrk="1" hangingPunct="1"/>
            <a:endParaRPr lang="en-AU" altLang="en-US" sz="2400" smtClean="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p:cNvSpPr>
            <a:spLocks noGrp="1"/>
          </p:cNvSpPr>
          <p:nvPr>
            <p:ph type="title"/>
          </p:nvPr>
        </p:nvSpPr>
        <p:spPr/>
        <p:txBody>
          <a:bodyPr/>
          <a:lstStyle/>
          <a:p>
            <a:r>
              <a:rPr lang="en-GB" altLang="en-US" sz="3600" smtClean="0"/>
              <a:t>Example: Subgroup analysis</a:t>
            </a:r>
            <a:r>
              <a:rPr lang="en-GB" altLang="en-US" smtClean="0"/>
              <a:t> </a:t>
            </a:r>
          </a:p>
        </p:txBody>
      </p:sp>
      <p:pic>
        <p:nvPicPr>
          <p:cNvPr id="23449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57288" y="1685925"/>
            <a:ext cx="8843962" cy="49530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365125"/>
            <a:ext cx="10515600" cy="806450"/>
          </a:xfrm>
        </p:spPr>
        <p:txBody>
          <a:bodyPr/>
          <a:lstStyle/>
          <a:p>
            <a:r>
              <a:rPr lang="en-GB" altLang="en-US" smtClean="0"/>
              <a:t>Overview of Systematic Review </a:t>
            </a:r>
          </a:p>
        </p:txBody>
      </p:sp>
      <p:sp>
        <p:nvSpPr>
          <p:cNvPr id="3" name="Content Placeholder 2"/>
          <p:cNvSpPr>
            <a:spLocks noGrp="1"/>
          </p:cNvSpPr>
          <p:nvPr>
            <p:ph idx="1"/>
          </p:nvPr>
        </p:nvSpPr>
        <p:spPr>
          <a:xfrm>
            <a:off x="838200" y="1744663"/>
            <a:ext cx="10515600" cy="4432300"/>
          </a:xfrm>
        </p:spPr>
        <p:txBody>
          <a:bodyPr/>
          <a:lstStyle/>
          <a:p>
            <a:pPr indent="-378000" eaLnBrk="1" fontAlgn="auto" hangingPunct="1">
              <a:spcAft>
                <a:spcPts val="0"/>
              </a:spcAft>
              <a:defRPr/>
            </a:pPr>
            <a:r>
              <a:rPr lang="en-AU" sz="2400" dirty="0"/>
              <a:t>Systematic reviews aim to provide a </a:t>
            </a:r>
            <a:r>
              <a:rPr lang="en-AU" sz="2400" dirty="0">
                <a:solidFill>
                  <a:srgbClr val="C00000"/>
                </a:solidFill>
              </a:rPr>
              <a:t>comprehensive</a:t>
            </a:r>
            <a:r>
              <a:rPr lang="en-AU" sz="2400" dirty="0"/>
              <a:t>, </a:t>
            </a:r>
            <a:r>
              <a:rPr lang="en-AU" sz="2400" dirty="0">
                <a:solidFill>
                  <a:srgbClr val="C00000"/>
                </a:solidFill>
              </a:rPr>
              <a:t>unbiased</a:t>
            </a:r>
            <a:r>
              <a:rPr lang="en-AU" sz="2400" dirty="0"/>
              <a:t> synthesis of many relevant studies in a single document using rigorous and transparent </a:t>
            </a:r>
            <a:r>
              <a:rPr lang="en-AU" sz="2400" dirty="0" smtClean="0"/>
              <a:t>methods</a:t>
            </a:r>
            <a:endParaRPr lang="en-AU" sz="2400" dirty="0"/>
          </a:p>
          <a:p>
            <a:pPr indent="-378000" eaLnBrk="1" fontAlgn="auto" hangingPunct="1">
              <a:spcAft>
                <a:spcPts val="0"/>
              </a:spcAft>
              <a:defRPr/>
            </a:pPr>
            <a:endParaRPr lang="en-AU" sz="2400" dirty="0"/>
          </a:p>
          <a:p>
            <a:pPr indent="-378000" eaLnBrk="1" fontAlgn="auto" hangingPunct="1">
              <a:spcAft>
                <a:spcPts val="0"/>
              </a:spcAft>
              <a:defRPr/>
            </a:pPr>
            <a:r>
              <a:rPr lang="en-AU" sz="2400" dirty="0"/>
              <a:t>A systematic review does not seek to create new knowledge but rather to synthesize and summarize existing </a:t>
            </a:r>
            <a:r>
              <a:rPr lang="en-AU" sz="2400" dirty="0" smtClean="0"/>
              <a:t>knowledge</a:t>
            </a:r>
          </a:p>
          <a:p>
            <a:pPr indent="-378000" eaLnBrk="1" fontAlgn="auto" hangingPunct="1">
              <a:spcAft>
                <a:spcPts val="0"/>
              </a:spcAft>
              <a:defRPr/>
            </a:pPr>
            <a:endParaRPr lang="en-AU" dirty="0"/>
          </a:p>
          <a:p>
            <a:pPr>
              <a:defRPr/>
            </a:pPr>
            <a:endParaRPr lang="en-GB"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a:xfrm>
            <a:off x="984250" y="277813"/>
            <a:ext cx="10598150" cy="1139825"/>
          </a:xfrm>
        </p:spPr>
        <p:txBody>
          <a:bodyPr/>
          <a:lstStyle/>
          <a:p>
            <a:pPr eaLnBrk="1" hangingPunct="1"/>
            <a:r>
              <a:rPr lang="en-AU" altLang="en-US" sz="4000" smtClean="0"/>
              <a:t>Sensitivity analysis </a:t>
            </a:r>
          </a:p>
        </p:txBody>
      </p:sp>
      <p:sp>
        <p:nvSpPr>
          <p:cNvPr id="3" name="Content Placeholder 2"/>
          <p:cNvSpPr>
            <a:spLocks noGrp="1"/>
          </p:cNvSpPr>
          <p:nvPr>
            <p:ph idx="1"/>
          </p:nvPr>
        </p:nvSpPr>
        <p:spPr>
          <a:xfrm>
            <a:off x="984250" y="1611313"/>
            <a:ext cx="9226550" cy="4881562"/>
          </a:xfrm>
        </p:spPr>
        <p:txBody>
          <a:bodyPr>
            <a:normAutofit fontScale="85000" lnSpcReduction="10000"/>
          </a:bodyPr>
          <a:lstStyle/>
          <a:p>
            <a:pPr marL="457200" indent="-457200" eaLnBrk="1" hangingPunct="1">
              <a:defRPr/>
            </a:pPr>
            <a:r>
              <a:rPr lang="en-US" sz="2600" dirty="0"/>
              <a:t>Sensitivity analysis  </a:t>
            </a:r>
            <a:r>
              <a:rPr lang="en-AU" sz="2600" dirty="0"/>
              <a:t>refers to the repetition of an analysis under different assumptions to examine the impact of these assumptions on the results </a:t>
            </a:r>
            <a:r>
              <a:rPr lang="en-AU" sz="1700" dirty="0"/>
              <a:t>(Khan et al, 2012)</a:t>
            </a:r>
          </a:p>
          <a:p>
            <a:pPr marL="457200" indent="-457200" eaLnBrk="1" hangingPunct="1">
              <a:defRPr/>
            </a:pPr>
            <a:r>
              <a:rPr lang="en-AU" sz="2600" dirty="0"/>
              <a:t>Test impact of decisions made during the review process</a:t>
            </a:r>
          </a:p>
          <a:p>
            <a:pPr lvl="2" eaLnBrk="1" hangingPunct="1">
              <a:defRPr/>
            </a:pPr>
            <a:r>
              <a:rPr lang="en-AU" sz="2200" dirty="0"/>
              <a:t>use both models </a:t>
            </a:r>
          </a:p>
          <a:p>
            <a:pPr lvl="2" eaLnBrk="1" hangingPunct="1">
              <a:defRPr/>
            </a:pPr>
            <a:r>
              <a:rPr lang="en-AU" sz="2200" dirty="0"/>
              <a:t>compute meta-analysis with and without the inclusion of poor quality studies </a:t>
            </a:r>
          </a:p>
          <a:p>
            <a:pPr lvl="2" eaLnBrk="1" hangingPunct="1">
              <a:defRPr/>
            </a:pPr>
            <a:r>
              <a:rPr lang="en-AU" sz="2200" dirty="0"/>
              <a:t>use both RR and OR for meta-analysis</a:t>
            </a:r>
          </a:p>
          <a:p>
            <a:pPr lvl="2" eaLnBrk="1" hangingPunct="1">
              <a:defRPr/>
            </a:pPr>
            <a:r>
              <a:rPr lang="en-AU" sz="2200" dirty="0"/>
              <a:t>compute meta-analysis with and without the inclusion of small sample size studies</a:t>
            </a:r>
          </a:p>
          <a:p>
            <a:pPr lvl="2" eaLnBrk="1" hangingPunct="1">
              <a:defRPr/>
            </a:pPr>
            <a:r>
              <a:rPr lang="en-AU" sz="2200" dirty="0"/>
              <a:t>compute meta-analysis with and without the inclusion of a mega-trial</a:t>
            </a:r>
          </a:p>
          <a:p>
            <a:pPr lvl="1" eaLnBrk="1" hangingPunct="1">
              <a:defRPr/>
            </a:pPr>
            <a:r>
              <a:rPr lang="en-AU" sz="2600" dirty="0"/>
              <a:t>If findings remain consistent across analyses, this means they are more robust and we can be more confident in the result</a:t>
            </a:r>
          </a:p>
          <a:p>
            <a:pPr eaLnBrk="1" hangingPunct="1">
              <a:defRPr/>
            </a:pPr>
            <a:endParaRPr lang="en-AU" sz="2400" dirty="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GB" altLang="en-US" sz="3600" smtClean="0"/>
              <a:t>Example: Sensitivity analysis </a:t>
            </a:r>
          </a:p>
        </p:txBody>
      </p:sp>
      <p:pic>
        <p:nvPicPr>
          <p:cNvPr id="237571"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3363" y="1598613"/>
            <a:ext cx="7497762"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p:txBody>
          <a:bodyPr/>
          <a:lstStyle/>
          <a:p>
            <a:r>
              <a:rPr lang="en-GB" altLang="en-US" sz="3600" smtClean="0"/>
              <a:t>Assessing publication biases </a:t>
            </a:r>
          </a:p>
        </p:txBody>
      </p:sp>
      <p:sp>
        <p:nvSpPr>
          <p:cNvPr id="238595" name="Content Placeholder 2"/>
          <p:cNvSpPr>
            <a:spLocks noGrp="1"/>
          </p:cNvSpPr>
          <p:nvPr>
            <p:ph idx="1"/>
          </p:nvPr>
        </p:nvSpPr>
        <p:spPr/>
        <p:txBody>
          <a:bodyPr/>
          <a:lstStyle/>
          <a:p>
            <a:r>
              <a:rPr lang="en-GB" altLang="en-US" smtClean="0"/>
              <a:t>The model (for publication bias) </a:t>
            </a:r>
          </a:p>
          <a:p>
            <a:pPr lvl="1"/>
            <a:r>
              <a:rPr lang="en-GB" altLang="en-US" sz="2000" smtClean="0"/>
              <a:t>Large studies are likely to be published regardless of statistical significance because these studies involve large commitments of time and resources</a:t>
            </a:r>
          </a:p>
          <a:p>
            <a:pPr lvl="1"/>
            <a:endParaRPr lang="en-GB" altLang="en-US" sz="1100" smtClean="0"/>
          </a:p>
          <a:p>
            <a:pPr lvl="1"/>
            <a:r>
              <a:rPr lang="en-GB" altLang="en-US" sz="2000" smtClean="0"/>
              <a:t>Moderately sized studies are at risk of being lost, but with a moderate sample size even modest effects will be significant, and so only some studies are lost here</a:t>
            </a:r>
          </a:p>
          <a:p>
            <a:pPr lvl="1"/>
            <a:r>
              <a:rPr lang="en-GB" altLang="en-US" sz="1200" smtClean="0"/>
              <a:t> </a:t>
            </a:r>
          </a:p>
          <a:p>
            <a:pPr lvl="1"/>
            <a:r>
              <a:rPr lang="en-GB" altLang="en-US" sz="2000" smtClean="0"/>
              <a:t>Small studies are at greatest risk for being lost. Because of the small sample size, only the largest effects are likely to be significant, with the small and moderate effects likely to be unpublished</a:t>
            </a:r>
          </a:p>
          <a:p>
            <a:pPr lvl="1"/>
            <a:endParaRPr lang="en-GB" altLang="en-US" sz="2000" smtClean="0"/>
          </a:p>
          <a:p>
            <a:pPr lvl="1"/>
            <a:r>
              <a:rPr lang="en-GB" altLang="en-US" sz="2000" smtClean="0"/>
              <a:t>The combined result of these three items is that we expect the bias to increase as the sample size goes down</a:t>
            </a:r>
            <a:r>
              <a:rPr lang="en-GB" altLang="en-US" smtClean="0"/>
              <a:t>. </a:t>
            </a:r>
          </a:p>
          <a:p>
            <a:endParaRPr lang="en-GB" altLang="en-US" smtClean="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9618" name="Title 1"/>
          <p:cNvSpPr>
            <a:spLocks noGrp="1"/>
          </p:cNvSpPr>
          <p:nvPr>
            <p:ph type="title"/>
          </p:nvPr>
        </p:nvSpPr>
        <p:spPr/>
        <p:txBody>
          <a:bodyPr/>
          <a:lstStyle/>
          <a:p>
            <a:r>
              <a:rPr lang="en-GB" altLang="en-US" sz="3600" smtClean="0"/>
              <a:t>Publication bias</a:t>
            </a:r>
          </a:p>
        </p:txBody>
      </p:sp>
      <p:sp>
        <p:nvSpPr>
          <p:cNvPr id="239619" name="Content Placeholder 2"/>
          <p:cNvSpPr>
            <a:spLocks noGrp="1"/>
          </p:cNvSpPr>
          <p:nvPr>
            <p:ph idx="1"/>
          </p:nvPr>
        </p:nvSpPr>
        <p:spPr>
          <a:xfrm>
            <a:off x="609600" y="1600200"/>
            <a:ext cx="10972800" cy="5121275"/>
          </a:xfrm>
        </p:spPr>
        <p:txBody>
          <a:bodyPr/>
          <a:lstStyle/>
          <a:p>
            <a:r>
              <a:rPr lang="en-GB" altLang="en-US" sz="2400" smtClean="0"/>
              <a:t>Publication and related biases in meta-analysis are often examined: </a:t>
            </a:r>
          </a:p>
          <a:p>
            <a:pPr lvl="1"/>
            <a:r>
              <a:rPr lang="en-GB" altLang="en-US" sz="2000" smtClean="0"/>
              <a:t>by visually checking for asymmetry in funnel plots, or </a:t>
            </a:r>
          </a:p>
          <a:p>
            <a:pPr lvl="1"/>
            <a:endParaRPr lang="en-GB" altLang="en-US" sz="1100" smtClean="0"/>
          </a:p>
          <a:p>
            <a:pPr lvl="1"/>
            <a:r>
              <a:rPr lang="en-GB" altLang="en-US" sz="2000" smtClean="0"/>
              <a:t>objectively testing for it using Egger’s or Begg’s technique. </a:t>
            </a:r>
          </a:p>
          <a:p>
            <a:pPr lvl="1"/>
            <a:endParaRPr lang="en-GB" altLang="en-US" sz="1100" smtClean="0"/>
          </a:p>
          <a:p>
            <a:endParaRPr lang="en-GB" altLang="en-US" sz="1200" smtClean="0"/>
          </a:p>
        </p:txBody>
      </p:sp>
      <p:pic>
        <p:nvPicPr>
          <p:cNvPr id="23962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2613" y="3424238"/>
            <a:ext cx="5216525"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p:cNvSpPr>
            <a:spLocks noGrp="1"/>
          </p:cNvSpPr>
          <p:nvPr>
            <p:ph type="title"/>
          </p:nvPr>
        </p:nvSpPr>
        <p:spPr/>
        <p:txBody>
          <a:bodyPr/>
          <a:lstStyle/>
          <a:p>
            <a:r>
              <a:rPr lang="en-GB" altLang="en-US" smtClean="0"/>
              <a:t/>
            </a:r>
            <a:br>
              <a:rPr lang="en-GB" altLang="en-US" smtClean="0"/>
            </a:br>
            <a:r>
              <a:rPr lang="en-GB" altLang="en-US" sz="3600" smtClean="0"/>
              <a:t>Sources of funnel plot asymmetry </a:t>
            </a:r>
          </a:p>
        </p:txBody>
      </p:sp>
      <p:sp>
        <p:nvSpPr>
          <p:cNvPr id="241667" name="Content Placeholder 2"/>
          <p:cNvSpPr>
            <a:spLocks noGrp="1"/>
          </p:cNvSpPr>
          <p:nvPr>
            <p:ph idx="1"/>
          </p:nvPr>
        </p:nvSpPr>
        <p:spPr>
          <a:xfrm>
            <a:off x="609600" y="1600200"/>
            <a:ext cx="10972800" cy="5048250"/>
          </a:xfrm>
        </p:spPr>
        <p:txBody>
          <a:bodyPr/>
          <a:lstStyle/>
          <a:p>
            <a:r>
              <a:rPr lang="en-GB" altLang="en-US" sz="2400" smtClean="0"/>
              <a:t>Selection biases </a:t>
            </a:r>
          </a:p>
          <a:p>
            <a:pPr lvl="1"/>
            <a:r>
              <a:rPr lang="en-GB" altLang="en-US" sz="2000" smtClean="0"/>
              <a:t>Publication bias and other reporting biases </a:t>
            </a:r>
          </a:p>
          <a:p>
            <a:pPr lvl="1"/>
            <a:r>
              <a:rPr lang="en-GB" altLang="en-US" sz="2000" smtClean="0"/>
              <a:t>Biased inclusion criteria </a:t>
            </a:r>
          </a:p>
          <a:p>
            <a:r>
              <a:rPr lang="en-GB" altLang="en-US" sz="2400" smtClean="0"/>
              <a:t>True heterogeneity: size of effect differs according to study size </a:t>
            </a:r>
          </a:p>
          <a:p>
            <a:pPr lvl="1"/>
            <a:r>
              <a:rPr lang="en-GB" altLang="en-US" sz="2000" smtClean="0"/>
              <a:t>Intensity of intervention </a:t>
            </a:r>
          </a:p>
          <a:p>
            <a:pPr lvl="1"/>
            <a:r>
              <a:rPr lang="en-GB" altLang="en-US" sz="2000" smtClean="0"/>
              <a:t>Differences in underlying risk </a:t>
            </a:r>
          </a:p>
          <a:p>
            <a:r>
              <a:rPr lang="en-GB" altLang="en-US" sz="2400" smtClean="0"/>
              <a:t>Data irregularities </a:t>
            </a:r>
          </a:p>
          <a:p>
            <a:pPr lvl="1"/>
            <a:r>
              <a:rPr lang="en-GB" altLang="en-US" sz="2000" smtClean="0"/>
              <a:t>Poor methodological design of small studies </a:t>
            </a:r>
          </a:p>
          <a:p>
            <a:pPr lvl="1"/>
            <a:r>
              <a:rPr lang="en-GB" altLang="en-US" sz="2000" smtClean="0"/>
              <a:t>Inadequate analysis </a:t>
            </a:r>
          </a:p>
          <a:p>
            <a:pPr lvl="1"/>
            <a:r>
              <a:rPr lang="en-GB" altLang="en-US" sz="2000" smtClean="0"/>
              <a:t>Fraud </a:t>
            </a:r>
          </a:p>
          <a:p>
            <a:r>
              <a:rPr lang="en-GB" altLang="en-US" sz="2400" smtClean="0"/>
              <a:t>Artifact: heterogeneity due to poor choice of effect measure </a:t>
            </a:r>
          </a:p>
          <a:p>
            <a:r>
              <a:rPr lang="en-GB" altLang="en-US" sz="2400" smtClean="0"/>
              <a:t>Chance </a:t>
            </a: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GB" altLang="en-US" sz="3600" smtClean="0"/>
              <a:t>Egger test </a:t>
            </a:r>
          </a:p>
        </p:txBody>
      </p:sp>
      <p:pic>
        <p:nvPicPr>
          <p:cNvPr id="24269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57488" y="1619250"/>
            <a:ext cx="7691437"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p:txBody>
          <a:bodyPr/>
          <a:lstStyle/>
          <a:p>
            <a:r>
              <a:rPr lang="en-GB" altLang="en-US" sz="3600" smtClean="0"/>
              <a:t>Functions in Stata</a:t>
            </a:r>
          </a:p>
        </p:txBody>
      </p:sp>
      <p:sp>
        <p:nvSpPr>
          <p:cNvPr id="215043" name="Content Placeholder 2"/>
          <p:cNvSpPr>
            <a:spLocks noGrp="1"/>
          </p:cNvSpPr>
          <p:nvPr>
            <p:ph idx="1"/>
          </p:nvPr>
        </p:nvSpPr>
        <p:spPr/>
        <p:txBody>
          <a:bodyPr/>
          <a:lstStyle/>
          <a:p>
            <a:pPr>
              <a:lnSpc>
                <a:spcPct val="150000"/>
              </a:lnSpc>
            </a:pPr>
            <a:r>
              <a:rPr lang="en-GB" altLang="en-US" sz="2400" smtClean="0"/>
              <a:t>For proportion study: </a:t>
            </a:r>
          </a:p>
          <a:p>
            <a:pPr lvl="2">
              <a:lnSpc>
                <a:spcPct val="150000"/>
              </a:lnSpc>
            </a:pPr>
            <a:r>
              <a:rPr lang="en-GB" altLang="en-US" i="1" smtClean="0">
                <a:solidFill>
                  <a:srgbClr val="FF0000"/>
                </a:solidFill>
              </a:rPr>
              <a:t>Metaprop x n </a:t>
            </a:r>
            <a:r>
              <a:rPr lang="en-GB" altLang="en-US" smtClean="0"/>
              <a:t>(x is event of interest and n is the total sample)</a:t>
            </a:r>
          </a:p>
          <a:p>
            <a:pPr lvl="2">
              <a:lnSpc>
                <a:spcPct val="150000"/>
              </a:lnSpc>
            </a:pPr>
            <a:r>
              <a:rPr lang="en-GB" altLang="en-US" smtClean="0"/>
              <a:t>Metaprop takes the outcome of interest and the total population</a:t>
            </a:r>
          </a:p>
          <a:p>
            <a:pPr>
              <a:lnSpc>
                <a:spcPct val="150000"/>
              </a:lnSpc>
            </a:pPr>
            <a:r>
              <a:rPr lang="en-GB" altLang="en-US" sz="2400" smtClean="0"/>
              <a:t>For prevalence study </a:t>
            </a:r>
          </a:p>
          <a:p>
            <a:pPr lvl="2">
              <a:lnSpc>
                <a:spcPct val="150000"/>
              </a:lnSpc>
            </a:pPr>
            <a:r>
              <a:rPr lang="en-GB" altLang="en-US" smtClean="0">
                <a:solidFill>
                  <a:srgbClr val="FF0000"/>
                </a:solidFill>
              </a:rPr>
              <a:t>Metan ES seES</a:t>
            </a:r>
          </a:p>
          <a:p>
            <a:pPr lvl="2">
              <a:lnSpc>
                <a:spcPct val="150000"/>
              </a:lnSpc>
            </a:pPr>
            <a:r>
              <a:rPr lang="en-GB" altLang="en-US" smtClean="0"/>
              <a:t>Metan takes  prevalence with standared error of prevalence</a:t>
            </a:r>
          </a:p>
          <a:p>
            <a:pPr>
              <a:lnSpc>
                <a:spcPct val="150000"/>
              </a:lnSpc>
            </a:pPr>
            <a:r>
              <a:rPr lang="en-GB" altLang="en-US" sz="2400" smtClean="0"/>
              <a:t>To see the trend, we can use metacum</a:t>
            </a:r>
          </a:p>
          <a:p>
            <a:pPr lvl="1">
              <a:lnSpc>
                <a:spcPct val="150000"/>
              </a:lnSpc>
            </a:pPr>
            <a:r>
              <a:rPr lang="en-GB" altLang="en-US" sz="2000" smtClean="0">
                <a:solidFill>
                  <a:srgbClr val="FF0000"/>
                </a:solidFill>
              </a:rPr>
              <a:t>Metacum</a:t>
            </a:r>
            <a:r>
              <a:rPr lang="en-GB" altLang="en-US" sz="2000" smtClean="0"/>
              <a:t> can be also used to update meta-analysis</a:t>
            </a:r>
          </a:p>
        </p:txBody>
      </p:sp>
    </p:spTree>
    <p:extLst>
      <p:ext uri="{BB962C8B-B14F-4D97-AF65-F5344CB8AC3E}">
        <p14:creationId xmlns:p14="http://schemas.microsoft.com/office/powerpoint/2010/main" val="52922986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GB" altLang="en-US" sz="3600" smtClean="0"/>
              <a:t>Functions in stata</a:t>
            </a:r>
          </a:p>
        </p:txBody>
      </p:sp>
      <p:sp>
        <p:nvSpPr>
          <p:cNvPr id="216067" name="Content Placeholder 2"/>
          <p:cNvSpPr>
            <a:spLocks noGrp="1"/>
          </p:cNvSpPr>
          <p:nvPr>
            <p:ph idx="1"/>
          </p:nvPr>
        </p:nvSpPr>
        <p:spPr>
          <a:xfrm>
            <a:off x="609600" y="1600200"/>
            <a:ext cx="10972800" cy="5018088"/>
          </a:xfrm>
        </p:spPr>
        <p:txBody>
          <a:bodyPr/>
          <a:lstStyle/>
          <a:p>
            <a:r>
              <a:rPr lang="en-GB" altLang="en-US" sz="2400" smtClean="0"/>
              <a:t>For diagnostic test accuracy </a:t>
            </a:r>
          </a:p>
          <a:p>
            <a:pPr lvl="1"/>
            <a:r>
              <a:rPr lang="en-GB" altLang="en-US" sz="2000" i="1" smtClean="0">
                <a:solidFill>
                  <a:srgbClr val="FF0000"/>
                </a:solidFill>
              </a:rPr>
              <a:t>Metandi tp fp fn tn </a:t>
            </a:r>
            <a:r>
              <a:rPr lang="en-GB" altLang="en-US" sz="2000" smtClean="0"/>
              <a:t>(for diagnostic test accuracy) </a:t>
            </a:r>
          </a:p>
          <a:p>
            <a:pPr lvl="1"/>
            <a:endParaRPr lang="en-GB" altLang="en-US" sz="2000" smtClean="0"/>
          </a:p>
          <a:p>
            <a:r>
              <a:rPr lang="en-GB" altLang="en-US" sz="2400" smtClean="0"/>
              <a:t>For two groups means (intervention and control)</a:t>
            </a:r>
          </a:p>
          <a:p>
            <a:pPr lvl="1"/>
            <a:r>
              <a:rPr lang="en-GB" altLang="en-US" sz="2000" smtClean="0">
                <a:solidFill>
                  <a:srgbClr val="FF0000"/>
                </a:solidFill>
              </a:rPr>
              <a:t>Metan n</a:t>
            </a:r>
            <a:r>
              <a:rPr lang="en-GB" altLang="en-US" sz="2000" baseline="-25000" smtClean="0">
                <a:solidFill>
                  <a:srgbClr val="FF0000"/>
                </a:solidFill>
              </a:rPr>
              <a:t>1</a:t>
            </a:r>
            <a:r>
              <a:rPr lang="en-GB" altLang="en-US" sz="2000" smtClean="0">
                <a:solidFill>
                  <a:srgbClr val="FF0000"/>
                </a:solidFill>
              </a:rPr>
              <a:t> m</a:t>
            </a:r>
            <a:r>
              <a:rPr lang="en-GB" altLang="en-US" sz="2000" baseline="-25000" smtClean="0">
                <a:solidFill>
                  <a:srgbClr val="FF0000"/>
                </a:solidFill>
              </a:rPr>
              <a:t>1</a:t>
            </a:r>
            <a:r>
              <a:rPr lang="en-GB" altLang="en-US" sz="2000" smtClean="0">
                <a:solidFill>
                  <a:srgbClr val="FF0000"/>
                </a:solidFill>
              </a:rPr>
              <a:t> sd</a:t>
            </a:r>
            <a:r>
              <a:rPr lang="en-GB" altLang="en-US" sz="2000" baseline="-25000" smtClean="0">
                <a:solidFill>
                  <a:srgbClr val="FF0000"/>
                </a:solidFill>
              </a:rPr>
              <a:t>1</a:t>
            </a:r>
            <a:r>
              <a:rPr lang="en-GB" altLang="en-US" sz="2000" smtClean="0">
                <a:solidFill>
                  <a:srgbClr val="FF0000"/>
                </a:solidFill>
              </a:rPr>
              <a:t> n</a:t>
            </a:r>
            <a:r>
              <a:rPr lang="en-GB" altLang="en-US" sz="2000" baseline="-25000" smtClean="0">
                <a:solidFill>
                  <a:srgbClr val="FF0000"/>
                </a:solidFill>
              </a:rPr>
              <a:t>2</a:t>
            </a:r>
            <a:r>
              <a:rPr lang="en-GB" altLang="en-US" sz="2000" smtClean="0">
                <a:solidFill>
                  <a:srgbClr val="FF0000"/>
                </a:solidFill>
              </a:rPr>
              <a:t> m</a:t>
            </a:r>
            <a:r>
              <a:rPr lang="en-GB" altLang="en-US" sz="2000" baseline="-25000" smtClean="0">
                <a:solidFill>
                  <a:srgbClr val="FF0000"/>
                </a:solidFill>
              </a:rPr>
              <a:t>2</a:t>
            </a:r>
            <a:r>
              <a:rPr lang="en-GB" altLang="en-US" sz="2000" smtClean="0">
                <a:solidFill>
                  <a:srgbClr val="FF0000"/>
                </a:solidFill>
              </a:rPr>
              <a:t> sd</a:t>
            </a:r>
            <a:r>
              <a:rPr lang="en-GB" altLang="en-US" sz="2000" baseline="-25000" smtClean="0">
                <a:solidFill>
                  <a:srgbClr val="FF0000"/>
                </a:solidFill>
              </a:rPr>
              <a:t>2</a:t>
            </a:r>
          </a:p>
          <a:p>
            <a:pPr lvl="1"/>
            <a:endParaRPr lang="en-GB" altLang="en-US" sz="2000" baseline="-25000" smtClean="0">
              <a:solidFill>
                <a:srgbClr val="FF0000"/>
              </a:solidFill>
            </a:endParaRPr>
          </a:p>
          <a:p>
            <a:r>
              <a:rPr lang="en-GB" altLang="en-US" sz="2400" smtClean="0"/>
              <a:t>For binary outcome variable when the 2X2 table is given (i.e. a, b, c, d)</a:t>
            </a:r>
          </a:p>
          <a:p>
            <a:pPr lvl="1"/>
            <a:r>
              <a:rPr lang="en-GB" altLang="en-US" sz="2000" smtClean="0">
                <a:solidFill>
                  <a:srgbClr val="FF0000"/>
                </a:solidFill>
              </a:rPr>
              <a:t>Metan a b c d</a:t>
            </a:r>
          </a:p>
          <a:p>
            <a:pPr lvl="1"/>
            <a:endParaRPr lang="en-GB" altLang="en-US" sz="2000" smtClean="0">
              <a:solidFill>
                <a:srgbClr val="FF0000"/>
              </a:solidFill>
            </a:endParaRPr>
          </a:p>
          <a:p>
            <a:r>
              <a:rPr lang="en-GB" altLang="en-US" sz="2400" smtClean="0"/>
              <a:t>For binary outcome variable when no 2X2 table </a:t>
            </a:r>
          </a:p>
          <a:p>
            <a:pPr lvl="1"/>
            <a:r>
              <a:rPr lang="en-GB" altLang="en-US" sz="2000" smtClean="0">
                <a:solidFill>
                  <a:srgbClr val="FF0000"/>
                </a:solidFill>
              </a:rPr>
              <a:t>Metan SE seSE</a:t>
            </a:r>
          </a:p>
        </p:txBody>
      </p:sp>
    </p:spTree>
    <p:extLst>
      <p:ext uri="{BB962C8B-B14F-4D97-AF65-F5344CB8AC3E}">
        <p14:creationId xmlns:p14="http://schemas.microsoft.com/office/powerpoint/2010/main" val="26210101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a:xfrm>
            <a:off x="838200" y="365125"/>
            <a:ext cx="10515600" cy="1006475"/>
          </a:xfrm>
        </p:spPr>
        <p:txBody>
          <a:bodyPr/>
          <a:lstStyle/>
          <a:p>
            <a:pPr eaLnBrk="1" hangingPunct="1"/>
            <a:r>
              <a:rPr lang="en-AU" altLang="en-US" sz="3600" smtClean="0">
                <a:solidFill>
                  <a:srgbClr val="FF0000"/>
                </a:solidFill>
              </a:rPr>
              <a:t>Activity 8 </a:t>
            </a:r>
            <a:endParaRPr lang="en-AU" altLang="en-US" sz="3600" i="1" smtClean="0">
              <a:solidFill>
                <a:srgbClr val="FF0000"/>
              </a:solidFill>
            </a:endParaRPr>
          </a:p>
        </p:txBody>
      </p:sp>
      <p:sp>
        <p:nvSpPr>
          <p:cNvPr id="243715" name="Content Placeholder 2"/>
          <p:cNvSpPr>
            <a:spLocks noGrp="1"/>
          </p:cNvSpPr>
          <p:nvPr>
            <p:ph idx="1"/>
          </p:nvPr>
        </p:nvSpPr>
        <p:spPr>
          <a:xfrm>
            <a:off x="595313" y="1600200"/>
            <a:ext cx="10248900" cy="3414713"/>
          </a:xfrm>
        </p:spPr>
        <p:txBody>
          <a:bodyPr/>
          <a:lstStyle/>
          <a:p>
            <a:pPr eaLnBrk="1" hangingPunct="1">
              <a:lnSpc>
                <a:spcPct val="150000"/>
              </a:lnSpc>
            </a:pPr>
            <a:r>
              <a:rPr lang="en-AU" altLang="en-US" sz="2400" smtClean="0"/>
              <a:t>Consider the example given above</a:t>
            </a:r>
          </a:p>
          <a:p>
            <a:pPr lvl="1" eaLnBrk="1" hangingPunct="1">
              <a:lnSpc>
                <a:spcPct val="150000"/>
              </a:lnSpc>
            </a:pPr>
            <a:r>
              <a:rPr lang="en-AU" altLang="en-US" smtClean="0"/>
              <a:t>Undertake a meta-analysis </a:t>
            </a:r>
          </a:p>
          <a:p>
            <a:pPr lvl="1" eaLnBrk="1" hangingPunct="1">
              <a:lnSpc>
                <a:spcPct val="150000"/>
              </a:lnSpc>
            </a:pPr>
            <a:r>
              <a:rPr lang="en-AU" altLang="en-US" smtClean="0"/>
              <a:t>Were results statistically significant?</a:t>
            </a:r>
          </a:p>
          <a:p>
            <a:pPr lvl="1" eaLnBrk="1" hangingPunct="1">
              <a:lnSpc>
                <a:spcPct val="150000"/>
              </a:lnSpc>
            </a:pPr>
            <a:r>
              <a:rPr lang="en-AU" altLang="en-US" smtClean="0"/>
              <a:t>Test homogeneity assumption </a:t>
            </a:r>
          </a:p>
          <a:p>
            <a:pPr lvl="1" eaLnBrk="1" hangingPunct="1">
              <a:lnSpc>
                <a:spcPct val="150000"/>
              </a:lnSpc>
            </a:pPr>
            <a:r>
              <a:rPr lang="en-AU" altLang="en-US" smtClean="0"/>
              <a:t>Test if there is publication bias </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p:txBody>
          <a:bodyPr/>
          <a:lstStyle/>
          <a:p>
            <a:r>
              <a:rPr lang="en-GB" altLang="en-US" sz="3600" smtClean="0"/>
              <a:t>Summary </a:t>
            </a:r>
          </a:p>
        </p:txBody>
      </p:sp>
      <p:sp>
        <p:nvSpPr>
          <p:cNvPr id="245763" name="Content Placeholder 2"/>
          <p:cNvSpPr>
            <a:spLocks noGrp="1"/>
          </p:cNvSpPr>
          <p:nvPr>
            <p:ph idx="1"/>
          </p:nvPr>
        </p:nvSpPr>
        <p:spPr>
          <a:xfrm>
            <a:off x="239713" y="1474788"/>
            <a:ext cx="11952287" cy="5595937"/>
          </a:xfrm>
          <a:ln>
            <a:solidFill>
              <a:schemeClr val="accent1"/>
            </a:solidFill>
            <a:miter lim="800000"/>
            <a:headEnd/>
            <a:tailEnd/>
          </a:ln>
        </p:spPr>
        <p:txBody>
          <a:bodyPr/>
          <a:lstStyle/>
          <a:p>
            <a:pPr>
              <a:lnSpc>
                <a:spcPct val="150000"/>
              </a:lnSpc>
            </a:pPr>
            <a:r>
              <a:rPr lang="en-GB" altLang="en-US" sz="2400" smtClean="0"/>
              <a:t>SR&amp;MA is a long process which requires hard work and patience </a:t>
            </a:r>
          </a:p>
          <a:p>
            <a:pPr>
              <a:lnSpc>
                <a:spcPct val="150000"/>
              </a:lnSpc>
            </a:pPr>
            <a:r>
              <a:rPr lang="en-GB" altLang="en-US" sz="2400" smtClean="0"/>
              <a:t>Through practice you will know many more things </a:t>
            </a:r>
          </a:p>
          <a:p>
            <a:pPr>
              <a:lnSpc>
                <a:spcPct val="150000"/>
              </a:lnSpc>
            </a:pPr>
            <a:r>
              <a:rPr lang="en-GB" altLang="en-US" sz="2400" smtClean="0"/>
              <a:t>It requires team work and different resources</a:t>
            </a:r>
          </a:p>
        </p:txBody>
      </p:sp>
      <p:grpSp>
        <p:nvGrpSpPr>
          <p:cNvPr id="245764" name="Group 237601"/>
          <p:cNvGrpSpPr>
            <a:grpSpLocks/>
          </p:cNvGrpSpPr>
          <p:nvPr/>
        </p:nvGrpSpPr>
        <p:grpSpPr bwMode="auto">
          <a:xfrm>
            <a:off x="239713" y="3063875"/>
            <a:ext cx="11952287" cy="3676650"/>
            <a:chOff x="239628" y="3064582"/>
            <a:chExt cx="12172071" cy="3675626"/>
          </a:xfrm>
        </p:grpSpPr>
        <p:grpSp>
          <p:nvGrpSpPr>
            <p:cNvPr id="245765" name="Group 45"/>
            <p:cNvGrpSpPr>
              <a:grpSpLocks/>
            </p:cNvGrpSpPr>
            <p:nvPr/>
          </p:nvGrpSpPr>
          <p:grpSpPr bwMode="auto">
            <a:xfrm>
              <a:off x="239628" y="3411092"/>
              <a:ext cx="10535852" cy="3232911"/>
              <a:chOff x="-475632" y="2350698"/>
              <a:chExt cx="10370436" cy="3745532"/>
            </a:xfrm>
          </p:grpSpPr>
          <p:grpSp>
            <p:nvGrpSpPr>
              <p:cNvPr id="245770" name="Group 29"/>
              <p:cNvGrpSpPr>
                <a:grpSpLocks/>
              </p:cNvGrpSpPr>
              <p:nvPr/>
            </p:nvGrpSpPr>
            <p:grpSpPr bwMode="auto">
              <a:xfrm>
                <a:off x="-475632" y="2350698"/>
                <a:ext cx="10370436" cy="3745532"/>
                <a:chOff x="-455358" y="693278"/>
                <a:chExt cx="10370436" cy="3745532"/>
              </a:xfrm>
            </p:grpSpPr>
            <p:cxnSp>
              <p:nvCxnSpPr>
                <p:cNvPr id="17" name="Straight Arrow Connector 16"/>
                <p:cNvCxnSpPr/>
                <p:nvPr/>
              </p:nvCxnSpPr>
              <p:spPr>
                <a:xfrm>
                  <a:off x="6258375" y="3846045"/>
                  <a:ext cx="5999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136120" y="3921431"/>
                  <a:ext cx="73359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45776" name="Group 28"/>
                <p:cNvGrpSpPr>
                  <a:grpSpLocks/>
                </p:cNvGrpSpPr>
                <p:nvPr/>
              </p:nvGrpSpPr>
              <p:grpSpPr bwMode="auto">
                <a:xfrm>
                  <a:off x="-455358" y="693278"/>
                  <a:ext cx="10370436" cy="3745532"/>
                  <a:chOff x="-455358" y="693278"/>
                  <a:chExt cx="10370436" cy="3745532"/>
                </a:xfrm>
              </p:grpSpPr>
              <p:sp>
                <p:nvSpPr>
                  <p:cNvPr id="245777" name="TextBox 2"/>
                  <p:cNvSpPr txBox="1">
                    <a:spLocks noChangeArrowheads="1"/>
                  </p:cNvSpPr>
                  <p:nvPr/>
                </p:nvSpPr>
                <p:spPr bwMode="auto">
                  <a:xfrm>
                    <a:off x="-455358" y="693278"/>
                    <a:ext cx="4740846" cy="641842"/>
                  </a:xfrm>
                  <a:prstGeom prst="rect">
                    <a:avLst/>
                  </a:prstGeom>
                  <a:solidFill>
                    <a:srgbClr val="F97B5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nSpc>
                        <a:spcPct val="150000"/>
                      </a:lnSpc>
                    </a:pPr>
                    <a:r>
                      <a:rPr lang="en-GB" altLang="en-US" sz="2000"/>
                      <a:t>Identification of Review Question</a:t>
                    </a:r>
                  </a:p>
                </p:txBody>
              </p:sp>
              <p:sp>
                <p:nvSpPr>
                  <p:cNvPr id="21" name="TextBox 3"/>
                  <p:cNvSpPr txBox="1">
                    <a:spLocks noChangeArrowheads="1"/>
                  </p:cNvSpPr>
                  <p:nvPr/>
                </p:nvSpPr>
                <p:spPr bwMode="auto">
                  <a:xfrm>
                    <a:off x="-273949" y="3141819"/>
                    <a:ext cx="2600199" cy="1176772"/>
                  </a:xfrm>
                  <a:prstGeom prst="rect">
                    <a:avLst/>
                  </a:prstGeom>
                  <a:solidFill>
                    <a:srgbClr val="F1994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defRPr/>
                    </a:pPr>
                    <a:r>
                      <a:rPr lang="en-GB" altLang="en-US" sz="2000" dirty="0" smtClean="0">
                        <a:latin typeface="Calibri" panose="020F0502020204030204" pitchFamily="34" charset="0"/>
                      </a:rPr>
                      <a:t>Search Strategy</a:t>
                    </a:r>
                  </a:p>
                  <a:p>
                    <a:pPr marL="342900" indent="-342900">
                      <a:spcBef>
                        <a:spcPct val="0"/>
                      </a:spcBef>
                      <a:buClrTx/>
                      <a:buSzTx/>
                      <a:buFont typeface="Arial" panose="020B0604020202020204" pitchFamily="34" charset="0"/>
                      <a:buChar char="•"/>
                      <a:defRPr/>
                    </a:pPr>
                    <a:r>
                      <a:rPr lang="en-GB" altLang="en-US" sz="2000" dirty="0" smtClean="0">
                        <a:latin typeface="Calibri" panose="020F0502020204030204" pitchFamily="34" charset="0"/>
                      </a:rPr>
                      <a:t>Study location </a:t>
                    </a:r>
                  </a:p>
                  <a:p>
                    <a:pPr marL="342900" indent="-342900">
                      <a:spcBef>
                        <a:spcPct val="0"/>
                      </a:spcBef>
                      <a:buClrTx/>
                      <a:buSzTx/>
                      <a:buFont typeface="Arial" panose="020B0604020202020204" pitchFamily="34" charset="0"/>
                      <a:buChar char="•"/>
                      <a:defRPr/>
                    </a:pPr>
                    <a:r>
                      <a:rPr lang="en-GB" altLang="en-US" sz="2000" dirty="0" smtClean="0">
                        <a:latin typeface="Calibri" panose="020F0502020204030204" pitchFamily="34" charset="0"/>
                      </a:rPr>
                      <a:t>Study selection   </a:t>
                    </a:r>
                  </a:p>
                </p:txBody>
              </p:sp>
              <p:sp>
                <p:nvSpPr>
                  <p:cNvPr id="245779" name="TextBox 4"/>
                  <p:cNvSpPr txBox="1">
                    <a:spLocks noChangeArrowheads="1"/>
                  </p:cNvSpPr>
                  <p:nvPr/>
                </p:nvSpPr>
                <p:spPr bwMode="auto">
                  <a:xfrm>
                    <a:off x="2953870" y="3512895"/>
                    <a:ext cx="1313887" cy="534868"/>
                  </a:xfrm>
                  <a:prstGeom prst="rect">
                    <a:avLst/>
                  </a:prstGeom>
                  <a:solidFill>
                    <a:srgbClr val="E6A44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2000">
                        <a:latin typeface="Calibri" panose="020F0502020204030204" pitchFamily="34" charset="0"/>
                      </a:rPr>
                      <a:t>Appraisal</a:t>
                    </a:r>
                    <a:r>
                      <a:rPr lang="en-GB" altLang="en-US" sz="2400">
                        <a:latin typeface="Calibri" panose="020F0502020204030204" pitchFamily="34" charset="0"/>
                      </a:rPr>
                      <a:t> </a:t>
                    </a:r>
                    <a:r>
                      <a:rPr lang="en-GB" altLang="en-US" sz="1800">
                        <a:latin typeface="Calibri" panose="020F0502020204030204" pitchFamily="34" charset="0"/>
                      </a:rPr>
                      <a:t> </a:t>
                    </a:r>
                  </a:p>
                </p:txBody>
              </p:sp>
              <p:sp>
                <p:nvSpPr>
                  <p:cNvPr id="245780" name="TextBox 5"/>
                  <p:cNvSpPr txBox="1">
                    <a:spLocks noChangeArrowheads="1"/>
                  </p:cNvSpPr>
                  <p:nvPr/>
                </p:nvSpPr>
                <p:spPr bwMode="auto">
                  <a:xfrm>
                    <a:off x="4913336" y="3618679"/>
                    <a:ext cx="1345309" cy="4635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2000">
                        <a:latin typeface="Calibri" panose="020F0502020204030204" pitchFamily="34" charset="0"/>
                      </a:rPr>
                      <a:t>Extraction  </a:t>
                    </a:r>
                  </a:p>
                </p:txBody>
              </p:sp>
              <p:sp>
                <p:nvSpPr>
                  <p:cNvPr id="24" name="TextBox 23"/>
                  <p:cNvSpPr txBox="1"/>
                  <p:nvPr/>
                </p:nvSpPr>
                <p:spPr>
                  <a:xfrm>
                    <a:off x="6805785" y="3511400"/>
                    <a:ext cx="1398761" cy="820063"/>
                  </a:xfrm>
                  <a:prstGeom prst="rect">
                    <a:avLst/>
                  </a:prstGeom>
                  <a:solidFill>
                    <a:schemeClr val="accent1">
                      <a:lumMod val="75000"/>
                    </a:schemeClr>
                  </a:solidFill>
                </p:spPr>
                <p:txBody>
                  <a:bodyPr>
                    <a:spAutoFit/>
                  </a:bodyPr>
                  <a:lstStyle/>
                  <a:p>
                    <a:pPr>
                      <a:defRPr/>
                    </a:pPr>
                    <a:r>
                      <a:rPr lang="en-GB" sz="2000" dirty="0"/>
                      <a:t>Qualitative synthesis </a:t>
                    </a:r>
                  </a:p>
                </p:txBody>
              </p:sp>
              <p:sp>
                <p:nvSpPr>
                  <p:cNvPr id="25" name="TextBox 24"/>
                  <p:cNvSpPr txBox="1"/>
                  <p:nvPr/>
                </p:nvSpPr>
                <p:spPr>
                  <a:xfrm>
                    <a:off x="8834705" y="3618045"/>
                    <a:ext cx="1080498" cy="820063"/>
                  </a:xfrm>
                  <a:prstGeom prst="rect">
                    <a:avLst/>
                  </a:prstGeom>
                  <a:solidFill>
                    <a:schemeClr val="accent1">
                      <a:lumMod val="50000"/>
                    </a:schemeClr>
                  </a:solidFill>
                </p:spPr>
                <p:txBody>
                  <a:bodyPr>
                    <a:spAutoFit/>
                  </a:bodyPr>
                  <a:lstStyle/>
                  <a:p>
                    <a:pPr>
                      <a:defRPr/>
                    </a:pPr>
                    <a:r>
                      <a:rPr lang="en-GB" sz="2000" dirty="0"/>
                      <a:t>Meta analysis   </a:t>
                    </a:r>
                  </a:p>
                </p:txBody>
              </p:sp>
              <p:cxnSp>
                <p:nvCxnSpPr>
                  <p:cNvPr id="26" name="Straight Arrow Connector 25"/>
                  <p:cNvCxnSpPr/>
                  <p:nvPr/>
                </p:nvCxnSpPr>
                <p:spPr>
                  <a:xfrm flipV="1">
                    <a:off x="2326250" y="3743077"/>
                    <a:ext cx="714497" cy="36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253325" y="3800076"/>
                    <a:ext cx="730411" cy="110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cxnSp>
            <p:nvCxnSpPr>
              <p:cNvPr id="12" name="Straight Arrow Connector 11"/>
              <p:cNvCxnSpPr/>
              <p:nvPr/>
            </p:nvCxnSpPr>
            <p:spPr>
              <a:xfrm flipH="1">
                <a:off x="361397" y="2995468"/>
                <a:ext cx="1591" cy="18037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06381" y="3328274"/>
                <a:ext cx="2355138" cy="750192"/>
              </a:xfrm>
              <a:prstGeom prst="rect">
                <a:avLst/>
              </a:prstGeom>
              <a:solidFill>
                <a:schemeClr val="bg1">
                  <a:lumMod val="75000"/>
                </a:schemeClr>
              </a:solidFill>
            </p:spPr>
            <p:txBody>
              <a:bodyPr>
                <a:spAutoFit/>
              </a:bodyPr>
              <a:lstStyle/>
              <a:p>
                <a:pPr>
                  <a:defRPr/>
                </a:pPr>
                <a:r>
                  <a:rPr lang="en-GB" dirty="0"/>
                  <a:t>Protocol development  </a:t>
                </a:r>
              </a:p>
              <a:p>
                <a:pPr marL="285750" indent="-285750">
                  <a:buFont typeface="Arial" panose="020B0604020202020204" pitchFamily="34" charset="0"/>
                  <a:buChar char="•"/>
                  <a:defRPr/>
                </a:pPr>
                <a:r>
                  <a:rPr lang="en-GB" dirty="0"/>
                  <a:t>PROSPERO reg.</a:t>
                </a:r>
              </a:p>
            </p:txBody>
          </p:sp>
          <p:cxnSp>
            <p:nvCxnSpPr>
              <p:cNvPr id="14" name="Straight Arrow Connector 13"/>
              <p:cNvCxnSpPr/>
              <p:nvPr/>
            </p:nvCxnSpPr>
            <p:spPr>
              <a:xfrm flipV="1">
                <a:off x="361397" y="3633499"/>
                <a:ext cx="844985" cy="5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37589" name="Right Brace 237588"/>
            <p:cNvSpPr/>
            <p:nvPr/>
          </p:nvSpPr>
          <p:spPr>
            <a:xfrm rot="16200000">
              <a:off x="8629064" y="4325172"/>
              <a:ext cx="737981" cy="220031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solidFill>
                  <a:srgbClr val="FF0000"/>
                </a:solidFill>
              </a:endParaRPr>
            </a:p>
          </p:txBody>
        </p:sp>
        <p:sp>
          <p:nvSpPr>
            <p:cNvPr id="237592" name="TextBox 237591"/>
            <p:cNvSpPr txBox="1"/>
            <p:nvPr/>
          </p:nvSpPr>
          <p:spPr>
            <a:xfrm>
              <a:off x="8326320" y="4519915"/>
              <a:ext cx="1225452" cy="522142"/>
            </a:xfrm>
            <a:prstGeom prst="rect">
              <a:avLst/>
            </a:prstGeom>
            <a:solidFill>
              <a:schemeClr val="accent1">
                <a:lumMod val="75000"/>
              </a:schemeClr>
            </a:solidFill>
            <a:ln>
              <a:noFill/>
            </a:ln>
          </p:spPr>
          <p:txBody>
            <a:bodyPr wrap="none">
              <a:spAutoFit/>
            </a:bodyPr>
            <a:lstStyle/>
            <a:p>
              <a:pPr>
                <a:defRPr/>
              </a:pPr>
              <a:r>
                <a:rPr lang="en-GB" sz="2800" dirty="0"/>
                <a:t>Results</a:t>
              </a:r>
              <a:endParaRPr lang="en-GB" dirty="0"/>
            </a:p>
          </p:txBody>
        </p:sp>
        <p:sp>
          <p:nvSpPr>
            <p:cNvPr id="237600" name="Right Brace 237599"/>
            <p:cNvSpPr/>
            <p:nvPr/>
          </p:nvSpPr>
          <p:spPr>
            <a:xfrm>
              <a:off x="9928461" y="3064582"/>
              <a:ext cx="1726627" cy="3675626"/>
            </a:xfrm>
            <a:prstGeom prst="rightBrace">
              <a:avLst>
                <a:gd name="adj1" fmla="val 8333"/>
                <a:gd name="adj2" fmla="val 50484"/>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245769" name="TextBox 237600"/>
            <p:cNvSpPr txBox="1">
              <a:spLocks noChangeArrowheads="1"/>
            </p:cNvSpPr>
            <p:nvPr/>
          </p:nvSpPr>
          <p:spPr bwMode="auto">
            <a:xfrm>
              <a:off x="10775480" y="4057696"/>
              <a:ext cx="1636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2400">
                  <a:latin typeface="Calibri" panose="020F0502020204030204" pitchFamily="34" charset="0"/>
                </a:rPr>
                <a:t>Manuscript </a:t>
              </a:r>
              <a:endParaRPr lang="en-GB" altLang="en-US" sz="1800">
                <a:latin typeface="Calibri" panose="020F0502020204030204" pitchFamily="34" charset="0"/>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GB" altLang="en-US" smtClean="0"/>
              <a:t>Aims of Systematic Review</a:t>
            </a:r>
          </a:p>
        </p:txBody>
      </p:sp>
      <p:sp>
        <p:nvSpPr>
          <p:cNvPr id="3" name="Content Placeholder 2"/>
          <p:cNvSpPr txBox="1">
            <a:spLocks/>
          </p:cNvSpPr>
          <p:nvPr/>
        </p:nvSpPr>
        <p:spPr bwMode="auto">
          <a:xfrm>
            <a:off x="609600" y="1598613"/>
            <a:ext cx="10591800" cy="50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914400" indent="-4572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lnSpc>
                <a:spcPct val="150000"/>
              </a:lnSpc>
              <a:spcBef>
                <a:spcPts val="1000"/>
              </a:spcBef>
              <a:buClrTx/>
              <a:buSzTx/>
              <a:buFont typeface="Wingdings" panose="05000000000000000000" pitchFamily="2" charset="2"/>
              <a:buChar char="q"/>
            </a:pPr>
            <a:r>
              <a:rPr lang="en-US" altLang="en-US">
                <a:ea typeface="MS PGothic" panose="020B0600070205080204" pitchFamily="34" charset="-128"/>
              </a:rPr>
              <a:t>The aims of a systematic review</a:t>
            </a:r>
            <a:r>
              <a:rPr lang="en-US" altLang="ja-JP">
                <a:ea typeface="MS PGothic" panose="020B0600070205080204" pitchFamily="34" charset="-128"/>
              </a:rPr>
              <a:t>:</a:t>
            </a:r>
          </a:p>
          <a:p>
            <a:pPr lvl="1" eaLnBrk="1" hangingPunct="1">
              <a:lnSpc>
                <a:spcPct val="150000"/>
              </a:lnSpc>
              <a:spcBef>
                <a:spcPts val="500"/>
              </a:spcBef>
              <a:buClrTx/>
              <a:buSzTx/>
              <a:buFont typeface="Calibri" panose="020F0502020204030204" pitchFamily="34" charset="0"/>
              <a:buAutoNum type="arabicPeriod"/>
            </a:pPr>
            <a:r>
              <a:rPr lang="en-US" altLang="ja-JP">
                <a:ea typeface="MS PGothic" panose="020B0600070205080204" pitchFamily="34" charset="-128"/>
              </a:rPr>
              <a:t>uncover the international evidence </a:t>
            </a:r>
          </a:p>
          <a:p>
            <a:pPr lvl="1" eaLnBrk="1" hangingPunct="1">
              <a:lnSpc>
                <a:spcPct val="150000"/>
              </a:lnSpc>
              <a:spcBef>
                <a:spcPts val="500"/>
              </a:spcBef>
              <a:buClrTx/>
              <a:buSzTx/>
              <a:buFont typeface="Calibri" panose="020F0502020204030204" pitchFamily="34" charset="0"/>
              <a:buAutoNum type="arabicPeriod"/>
            </a:pPr>
            <a:r>
              <a:rPr lang="en-US" altLang="ja-JP">
                <a:ea typeface="MS PGothic" panose="020B0600070205080204" pitchFamily="34" charset="-128"/>
              </a:rPr>
              <a:t>confirm current practice/ address any variation</a:t>
            </a:r>
          </a:p>
          <a:p>
            <a:pPr lvl="1" eaLnBrk="1" hangingPunct="1">
              <a:lnSpc>
                <a:spcPct val="150000"/>
              </a:lnSpc>
              <a:spcBef>
                <a:spcPts val="500"/>
              </a:spcBef>
              <a:buClrTx/>
              <a:buSzTx/>
              <a:buFont typeface="Calibri" panose="020F0502020204030204" pitchFamily="34" charset="0"/>
              <a:buAutoNum type="arabicPeriod"/>
            </a:pPr>
            <a:r>
              <a:rPr lang="en-US" altLang="ja-JP">
                <a:ea typeface="MS PGothic" panose="020B0600070205080204" pitchFamily="34" charset="-128"/>
              </a:rPr>
              <a:t>identify areas for future research</a:t>
            </a:r>
          </a:p>
          <a:p>
            <a:pPr lvl="1" eaLnBrk="1" hangingPunct="1">
              <a:lnSpc>
                <a:spcPct val="150000"/>
              </a:lnSpc>
              <a:spcBef>
                <a:spcPts val="500"/>
              </a:spcBef>
              <a:buClrTx/>
              <a:buSzTx/>
              <a:buFont typeface="Calibri" panose="020F0502020204030204" pitchFamily="34" charset="0"/>
              <a:buAutoNum type="arabicPeriod"/>
            </a:pPr>
            <a:r>
              <a:rPr lang="en-US" altLang="ja-JP">
                <a:ea typeface="MS PGothic" panose="020B0600070205080204" pitchFamily="34" charset="-128"/>
              </a:rPr>
              <a:t>investigate conflicting results</a:t>
            </a:r>
          </a:p>
          <a:p>
            <a:pPr lvl="1" eaLnBrk="1" hangingPunct="1">
              <a:lnSpc>
                <a:spcPct val="150000"/>
              </a:lnSpc>
              <a:spcBef>
                <a:spcPts val="500"/>
              </a:spcBef>
              <a:buClrTx/>
              <a:buSzTx/>
              <a:buFont typeface="Calibri" panose="020F0502020204030204" pitchFamily="34" charset="0"/>
              <a:buAutoNum type="arabicPeriod"/>
            </a:pPr>
            <a:r>
              <a:rPr lang="en-US" altLang="ja-JP">
                <a:ea typeface="MS PGothic" panose="020B0600070205080204" pitchFamily="34" charset="-128"/>
              </a:rPr>
              <a:t>produce statements to guide decision-making </a:t>
            </a:r>
          </a:p>
          <a:p>
            <a:pPr eaLnBrk="1" hangingPunct="1">
              <a:lnSpc>
                <a:spcPct val="90000"/>
              </a:lnSpc>
              <a:spcBef>
                <a:spcPts val="1000"/>
              </a:spcBef>
              <a:buClrTx/>
              <a:buSzTx/>
              <a:buFont typeface="Arial" panose="020B0604020202020204" pitchFamily="34" charset="0"/>
              <a:buChar char="•"/>
            </a:pPr>
            <a:endParaRPr lang="en-AU"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GB" altLang="en-US" smtClean="0"/>
              <a:t>Summary</a:t>
            </a:r>
          </a:p>
        </p:txBody>
      </p:sp>
      <p:sp>
        <p:nvSpPr>
          <p:cNvPr id="246787" name="Content Placeholder 2"/>
          <p:cNvSpPr>
            <a:spLocks noGrp="1"/>
          </p:cNvSpPr>
          <p:nvPr>
            <p:ph idx="1"/>
          </p:nvPr>
        </p:nvSpPr>
        <p:spPr/>
        <p:txBody>
          <a:bodyPr/>
          <a:lstStyle/>
          <a:p>
            <a:pPr>
              <a:lnSpc>
                <a:spcPct val="150000"/>
              </a:lnSpc>
            </a:pPr>
            <a:r>
              <a:rPr lang="en-GB" altLang="en-US" sz="2400" dirty="0" smtClean="0"/>
              <a:t>My  proposal:</a:t>
            </a:r>
            <a:endParaRPr lang="en-GB" altLang="en-US" sz="2400" dirty="0"/>
          </a:p>
          <a:p>
            <a:pPr>
              <a:lnSpc>
                <a:spcPct val="150000"/>
              </a:lnSpc>
            </a:pPr>
            <a:r>
              <a:rPr lang="en-GB" altLang="en-US" sz="2400" dirty="0" smtClean="0"/>
              <a:t>I need you to continue the review process and our plan is: </a:t>
            </a:r>
          </a:p>
          <a:p>
            <a:pPr lvl="1">
              <a:lnSpc>
                <a:spcPct val="150000"/>
              </a:lnSpc>
            </a:pPr>
            <a:r>
              <a:rPr lang="en-GB" altLang="en-US" sz="2000" dirty="0" smtClean="0">
                <a:solidFill>
                  <a:srgbClr val="0000FF"/>
                </a:solidFill>
              </a:rPr>
              <a:t>Study selection and critical appraisal will be completed by Aug. 2021</a:t>
            </a:r>
          </a:p>
          <a:p>
            <a:pPr lvl="1">
              <a:lnSpc>
                <a:spcPct val="150000"/>
              </a:lnSpc>
            </a:pPr>
            <a:r>
              <a:rPr lang="en-GB" altLang="en-US" sz="2000" dirty="0" smtClean="0">
                <a:solidFill>
                  <a:srgbClr val="0000FF"/>
                </a:solidFill>
              </a:rPr>
              <a:t>Data extraction completed by September 2021</a:t>
            </a:r>
          </a:p>
          <a:p>
            <a:pPr lvl="1">
              <a:lnSpc>
                <a:spcPct val="150000"/>
              </a:lnSpc>
            </a:pPr>
            <a:r>
              <a:rPr lang="en-GB" altLang="en-US" sz="2000" dirty="0" smtClean="0">
                <a:solidFill>
                  <a:srgbClr val="0000FF"/>
                </a:solidFill>
              </a:rPr>
              <a:t>Data analysis and synthesis (qualitative &amp; quantitative) by October 2021</a:t>
            </a:r>
          </a:p>
          <a:p>
            <a:pPr>
              <a:lnSpc>
                <a:spcPct val="150000"/>
              </a:lnSpc>
            </a:pPr>
            <a:r>
              <a:rPr lang="en-GB" altLang="en-US" sz="2400" dirty="0" smtClean="0"/>
              <a:t>Knowledge is </a:t>
            </a:r>
            <a:r>
              <a:rPr lang="en-GB" altLang="en-US" sz="2400" dirty="0" smtClean="0">
                <a:solidFill>
                  <a:srgbClr val="FF0000"/>
                </a:solidFill>
              </a:rPr>
              <a:t>perishable</a:t>
            </a:r>
            <a:r>
              <a:rPr lang="en-GB" altLang="en-US" sz="2400" dirty="0" smtClean="0"/>
              <a:t>, which requires continuous update </a:t>
            </a:r>
          </a:p>
          <a:p>
            <a:endParaRPr lang="en-GB" altLang="en-US" dirty="0" smtClean="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3"/>
          <p:cNvSpPr>
            <a:spLocks noGrp="1"/>
          </p:cNvSpPr>
          <p:nvPr>
            <p:ph type="ctrTitle"/>
          </p:nvPr>
        </p:nvSpPr>
        <p:spPr/>
        <p:txBody>
          <a:bodyPr/>
          <a:lstStyle/>
          <a:p>
            <a:r>
              <a:rPr lang="en-GB" altLang="en-US" smtClean="0"/>
              <a:t>Thank you!</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GB" altLang="en-US" sz="3600" b="1" smtClean="0"/>
              <a:t>Steps in conducting a systematic review</a:t>
            </a:r>
            <a:endParaRPr lang="en-GB" altLang="en-US" sz="3600" smtClean="0"/>
          </a:p>
        </p:txBody>
      </p:sp>
      <p:sp>
        <p:nvSpPr>
          <p:cNvPr id="26627" name="Content Placeholder 2"/>
          <p:cNvSpPr>
            <a:spLocks noGrp="1"/>
          </p:cNvSpPr>
          <p:nvPr>
            <p:ph idx="1"/>
          </p:nvPr>
        </p:nvSpPr>
        <p:spPr>
          <a:xfrm>
            <a:off x="609600" y="1600200"/>
            <a:ext cx="10972800" cy="5100638"/>
          </a:xfrm>
        </p:spPr>
        <p:txBody>
          <a:bodyPr/>
          <a:lstStyle/>
          <a:p>
            <a:pPr>
              <a:lnSpc>
                <a:spcPct val="150000"/>
              </a:lnSpc>
            </a:pPr>
            <a:r>
              <a:rPr lang="en-GB" altLang="en-US" sz="2400" smtClean="0"/>
              <a:t>Formulate review question</a:t>
            </a:r>
          </a:p>
          <a:p>
            <a:pPr>
              <a:lnSpc>
                <a:spcPct val="150000"/>
              </a:lnSpc>
            </a:pPr>
            <a:r>
              <a:rPr lang="en-GB" altLang="en-US" sz="2400" smtClean="0"/>
              <a:t>Define inclusion and exclusion criteria</a:t>
            </a:r>
          </a:p>
          <a:p>
            <a:pPr>
              <a:lnSpc>
                <a:spcPct val="150000"/>
              </a:lnSpc>
            </a:pPr>
            <a:r>
              <a:rPr lang="en-GB" altLang="en-US" sz="2400" smtClean="0">
                <a:solidFill>
                  <a:srgbClr val="0000FF"/>
                </a:solidFill>
              </a:rPr>
              <a:t>Locate studies</a:t>
            </a:r>
          </a:p>
          <a:p>
            <a:pPr>
              <a:lnSpc>
                <a:spcPct val="150000"/>
              </a:lnSpc>
            </a:pPr>
            <a:r>
              <a:rPr lang="en-GB" altLang="en-US" sz="2400" smtClean="0">
                <a:solidFill>
                  <a:srgbClr val="0000FF"/>
                </a:solidFill>
              </a:rPr>
              <a:t>Select studies</a:t>
            </a:r>
          </a:p>
          <a:p>
            <a:pPr>
              <a:lnSpc>
                <a:spcPct val="150000"/>
              </a:lnSpc>
            </a:pPr>
            <a:r>
              <a:rPr lang="en-GB" altLang="en-US" sz="2400" smtClean="0">
                <a:solidFill>
                  <a:srgbClr val="0000FF"/>
                </a:solidFill>
              </a:rPr>
              <a:t>Assess study quality</a:t>
            </a:r>
          </a:p>
          <a:p>
            <a:pPr>
              <a:lnSpc>
                <a:spcPct val="150000"/>
              </a:lnSpc>
            </a:pPr>
            <a:r>
              <a:rPr lang="en-GB" altLang="en-US" sz="2400" smtClean="0">
                <a:solidFill>
                  <a:srgbClr val="0000FF"/>
                </a:solidFill>
              </a:rPr>
              <a:t>Extract data</a:t>
            </a:r>
          </a:p>
          <a:p>
            <a:pPr>
              <a:lnSpc>
                <a:spcPct val="150000"/>
              </a:lnSpc>
            </a:pPr>
            <a:r>
              <a:rPr lang="en-GB" altLang="en-US" sz="2400" smtClean="0">
                <a:solidFill>
                  <a:srgbClr val="0000FF"/>
                </a:solidFill>
              </a:rPr>
              <a:t>Analyse and present results</a:t>
            </a:r>
          </a:p>
          <a:p>
            <a:pPr>
              <a:lnSpc>
                <a:spcPct val="150000"/>
              </a:lnSpc>
            </a:pPr>
            <a:r>
              <a:rPr lang="en-GB" altLang="en-US" sz="2400" smtClean="0">
                <a:solidFill>
                  <a:srgbClr val="0000FF"/>
                </a:solidFill>
              </a:rPr>
              <a:t>Interpret results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179513" y="298450"/>
            <a:ext cx="8612187" cy="1143000"/>
          </a:xfrm>
        </p:spPr>
        <p:txBody>
          <a:bodyPr/>
          <a:lstStyle/>
          <a:p>
            <a:pPr eaLnBrk="1" hangingPunct="1"/>
            <a:r>
              <a:rPr lang="en-AU" altLang="en-US" smtClean="0">
                <a:latin typeface="Calibri" panose="020F0502020204030204" pitchFamily="34" charset="0"/>
              </a:rPr>
              <a:t>Types of Systematic Reviews</a:t>
            </a:r>
          </a:p>
        </p:txBody>
      </p:sp>
      <p:sp>
        <p:nvSpPr>
          <p:cNvPr id="3" name="Content Placeholder 2"/>
          <p:cNvSpPr>
            <a:spLocks noGrp="1"/>
          </p:cNvSpPr>
          <p:nvPr>
            <p:ph idx="1"/>
          </p:nvPr>
        </p:nvSpPr>
        <p:spPr>
          <a:xfrm>
            <a:off x="1416050" y="1441450"/>
            <a:ext cx="8794750" cy="4768850"/>
          </a:xfrm>
        </p:spPr>
        <p:txBody>
          <a:bodyPr rtlCol="0">
            <a:normAutofit/>
          </a:bodyPr>
          <a:lstStyle/>
          <a:p>
            <a:pPr marL="0" indent="0" eaLnBrk="1" fontAlgn="auto" hangingPunct="1">
              <a:lnSpc>
                <a:spcPct val="150000"/>
              </a:lnSpc>
              <a:spcAft>
                <a:spcPts val="0"/>
              </a:spcAft>
              <a:buClr>
                <a:srgbClr val="FF6600"/>
              </a:buClr>
              <a:buSzPct val="70000"/>
              <a:buFont typeface="Wingdings" panose="05000000000000000000" pitchFamily="2" charset="2"/>
              <a:buNone/>
              <a:defRPr/>
            </a:pPr>
            <a:r>
              <a:rPr lang="en-AU" sz="3200" dirty="0"/>
              <a:t>1</a:t>
            </a:r>
            <a:r>
              <a:rPr lang="en-AU" sz="2400" dirty="0"/>
              <a:t>. Effectiveness Reviews </a:t>
            </a:r>
          </a:p>
          <a:p>
            <a:pPr marL="0" indent="0" eaLnBrk="1" fontAlgn="auto" hangingPunct="1">
              <a:lnSpc>
                <a:spcPct val="150000"/>
              </a:lnSpc>
              <a:spcAft>
                <a:spcPts val="0"/>
              </a:spcAft>
              <a:buClr>
                <a:srgbClr val="FF6600"/>
              </a:buClr>
              <a:buSzPct val="70000"/>
              <a:buFont typeface="Wingdings" panose="05000000000000000000" pitchFamily="2" charset="2"/>
              <a:buNone/>
              <a:defRPr/>
            </a:pPr>
            <a:r>
              <a:rPr lang="en-AU" sz="2400" dirty="0"/>
              <a:t>2. Qualitative Reviews </a:t>
            </a:r>
          </a:p>
          <a:p>
            <a:pPr marL="0" indent="0" eaLnBrk="1" fontAlgn="auto" hangingPunct="1">
              <a:lnSpc>
                <a:spcPct val="150000"/>
              </a:lnSpc>
              <a:spcAft>
                <a:spcPts val="0"/>
              </a:spcAft>
              <a:buClr>
                <a:srgbClr val="FF6600"/>
              </a:buClr>
              <a:buSzPct val="70000"/>
              <a:buFont typeface="Wingdings" panose="05000000000000000000" pitchFamily="2" charset="2"/>
              <a:buNone/>
              <a:defRPr/>
            </a:pPr>
            <a:r>
              <a:rPr lang="en-AU" sz="2400" dirty="0"/>
              <a:t>3. Costs/Economics Reviews</a:t>
            </a:r>
          </a:p>
          <a:p>
            <a:pPr marL="0" indent="0" eaLnBrk="1" fontAlgn="auto" hangingPunct="1">
              <a:lnSpc>
                <a:spcPct val="150000"/>
              </a:lnSpc>
              <a:spcAft>
                <a:spcPts val="0"/>
              </a:spcAft>
              <a:buClr>
                <a:srgbClr val="FF6600"/>
              </a:buClr>
              <a:buSzPct val="70000"/>
              <a:buFont typeface="Wingdings" panose="05000000000000000000" pitchFamily="2" charset="2"/>
              <a:buNone/>
              <a:defRPr/>
            </a:pPr>
            <a:r>
              <a:rPr lang="en-AU" sz="2400" dirty="0"/>
              <a:t>4. Prevalence or Incidence Reviews</a:t>
            </a:r>
          </a:p>
          <a:p>
            <a:pPr marL="0" indent="0" eaLnBrk="1" fontAlgn="auto" hangingPunct="1">
              <a:lnSpc>
                <a:spcPct val="150000"/>
              </a:lnSpc>
              <a:spcAft>
                <a:spcPts val="0"/>
              </a:spcAft>
              <a:buClr>
                <a:srgbClr val="FF6600"/>
              </a:buClr>
              <a:buSzPct val="70000"/>
              <a:buFont typeface="Wingdings" panose="05000000000000000000" pitchFamily="2" charset="2"/>
              <a:buNone/>
              <a:defRPr/>
            </a:pPr>
            <a:r>
              <a:rPr lang="en-AU" sz="2400" dirty="0"/>
              <a:t>5. Diagnostic Test Accuracy Reviews</a:t>
            </a:r>
          </a:p>
          <a:p>
            <a:pPr marL="0" indent="0" eaLnBrk="1" fontAlgn="auto" hangingPunct="1">
              <a:lnSpc>
                <a:spcPct val="150000"/>
              </a:lnSpc>
              <a:spcAft>
                <a:spcPts val="0"/>
              </a:spcAft>
              <a:buClr>
                <a:srgbClr val="FF6600"/>
              </a:buClr>
              <a:buSzPct val="70000"/>
              <a:buFont typeface="Wingdings" panose="05000000000000000000" pitchFamily="2" charset="2"/>
              <a:buNone/>
              <a:defRPr/>
            </a:pPr>
            <a:r>
              <a:rPr lang="en-AU" sz="2400" dirty="0"/>
              <a:t>6. Etiology and Risk Reviews</a:t>
            </a:r>
          </a:p>
          <a:p>
            <a:pPr marL="0" indent="0" eaLnBrk="1" fontAlgn="auto" hangingPunct="1">
              <a:lnSpc>
                <a:spcPct val="150000"/>
              </a:lnSpc>
              <a:spcAft>
                <a:spcPts val="0"/>
              </a:spcAft>
              <a:buClr>
                <a:srgbClr val="FF6600"/>
              </a:buClr>
              <a:buSzPct val="70000"/>
              <a:buFont typeface="Wingdings" panose="05000000000000000000" pitchFamily="2" charset="2"/>
              <a:buNone/>
              <a:defRPr/>
            </a:pPr>
            <a:r>
              <a:rPr lang="en-AU" sz="2400" dirty="0" smtClean="0"/>
              <a:t>9</a:t>
            </a:r>
            <a:r>
              <a:rPr lang="en-AU" sz="2400" dirty="0"/>
              <a:t>. Umbrella Reviews </a:t>
            </a:r>
          </a:p>
          <a:p>
            <a:pPr indent="-378000" eaLnBrk="1" fontAlgn="auto" hangingPunct="1">
              <a:spcAft>
                <a:spcPts val="0"/>
              </a:spcAft>
              <a:defRPr/>
            </a:pPr>
            <a:endParaRPr lang="en-AU"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327150" y="509588"/>
            <a:ext cx="8883650" cy="966787"/>
          </a:xfrm>
        </p:spPr>
        <p:txBody>
          <a:bodyPr/>
          <a:lstStyle/>
          <a:p>
            <a:pPr eaLnBrk="1" hangingPunct="1"/>
            <a:r>
              <a:rPr lang="en-AU" altLang="en-US" smtClean="0">
                <a:latin typeface="Calibri" panose="020F0502020204030204" pitchFamily="34" charset="0"/>
              </a:rPr>
              <a:t>Effectiveness Reviews</a:t>
            </a:r>
          </a:p>
        </p:txBody>
      </p:sp>
      <p:sp>
        <p:nvSpPr>
          <p:cNvPr id="3" name="Content Placeholder 2"/>
          <p:cNvSpPr>
            <a:spLocks noGrp="1"/>
          </p:cNvSpPr>
          <p:nvPr>
            <p:ph idx="1"/>
          </p:nvPr>
        </p:nvSpPr>
        <p:spPr>
          <a:xfrm>
            <a:off x="1143000" y="1673225"/>
            <a:ext cx="9067800" cy="4151313"/>
          </a:xfrm>
        </p:spPr>
        <p:txBody>
          <a:bodyPr rtlCol="0">
            <a:normAutofit fontScale="92500"/>
          </a:bodyPr>
          <a:lstStyle/>
          <a:p>
            <a:pPr eaLnBrk="1" fontAlgn="auto" hangingPunct="1">
              <a:spcAft>
                <a:spcPts val="0"/>
              </a:spcAft>
              <a:defRPr/>
            </a:pPr>
            <a:r>
              <a:rPr lang="en-AU" sz="2400" dirty="0" smtClean="0"/>
              <a:t>Reviews </a:t>
            </a:r>
            <a:r>
              <a:rPr lang="en-AU" sz="2400" dirty="0"/>
              <a:t>synthesise primary studies to establish the effect of </a:t>
            </a:r>
            <a:r>
              <a:rPr lang="en-AU" sz="2400" dirty="0" smtClean="0"/>
              <a:t>treatment</a:t>
            </a:r>
          </a:p>
          <a:p>
            <a:pPr eaLnBrk="1" fontAlgn="auto" hangingPunct="1">
              <a:spcAft>
                <a:spcPts val="0"/>
              </a:spcAft>
              <a:defRPr/>
            </a:pPr>
            <a:endParaRPr lang="en-AU" sz="2400" dirty="0" smtClean="0"/>
          </a:p>
          <a:p>
            <a:pPr eaLnBrk="1" fontAlgn="auto" hangingPunct="1">
              <a:spcAft>
                <a:spcPts val="0"/>
              </a:spcAft>
              <a:defRPr/>
            </a:pPr>
            <a:r>
              <a:rPr lang="en-AU" sz="2400" dirty="0"/>
              <a:t>Aim to establish a causal relationship between two </a:t>
            </a:r>
            <a:r>
              <a:rPr lang="en-AU" sz="2400" dirty="0" smtClean="0"/>
              <a:t>variables</a:t>
            </a:r>
          </a:p>
          <a:p>
            <a:pPr eaLnBrk="1" fontAlgn="auto" hangingPunct="1">
              <a:spcAft>
                <a:spcPts val="0"/>
              </a:spcAft>
              <a:defRPr/>
            </a:pPr>
            <a:endParaRPr lang="en-AU" sz="2400" dirty="0"/>
          </a:p>
          <a:p>
            <a:pPr eaLnBrk="1" fontAlgn="auto" hangingPunct="1">
              <a:spcAft>
                <a:spcPts val="0"/>
              </a:spcAft>
              <a:defRPr/>
            </a:pPr>
            <a:r>
              <a:rPr lang="en-AU" sz="2400" dirty="0" smtClean="0"/>
              <a:t>Question </a:t>
            </a:r>
            <a:r>
              <a:rPr lang="en-AU" sz="2400" dirty="0"/>
              <a:t>Development</a:t>
            </a:r>
            <a:r>
              <a:rPr lang="en-AU" sz="2400" dirty="0" smtClean="0"/>
              <a:t>: </a:t>
            </a:r>
            <a:r>
              <a:rPr lang="en-AU" sz="2400" dirty="0" smtClean="0">
                <a:solidFill>
                  <a:srgbClr val="C00000"/>
                </a:solidFill>
              </a:rPr>
              <a:t>PICO</a:t>
            </a:r>
            <a:endParaRPr lang="en-AU" sz="2400" dirty="0">
              <a:solidFill>
                <a:srgbClr val="C00000"/>
              </a:solidFill>
            </a:endParaRPr>
          </a:p>
          <a:p>
            <a:pPr lvl="1" eaLnBrk="1" fontAlgn="auto" hangingPunct="1">
              <a:spcAft>
                <a:spcPts val="0"/>
              </a:spcAft>
              <a:defRPr/>
            </a:pPr>
            <a:r>
              <a:rPr lang="en-AU" b="1" dirty="0">
                <a:solidFill>
                  <a:srgbClr val="FF6600"/>
                </a:solidFill>
              </a:rPr>
              <a:t>P</a:t>
            </a:r>
            <a:r>
              <a:rPr lang="en-AU" dirty="0"/>
              <a:t>opulation</a:t>
            </a:r>
          </a:p>
          <a:p>
            <a:pPr lvl="1" eaLnBrk="1" fontAlgn="auto" hangingPunct="1">
              <a:spcAft>
                <a:spcPts val="0"/>
              </a:spcAft>
              <a:defRPr/>
            </a:pPr>
            <a:r>
              <a:rPr lang="en-AU" b="1" dirty="0">
                <a:solidFill>
                  <a:srgbClr val="FF6600"/>
                </a:solidFill>
              </a:rPr>
              <a:t>I</a:t>
            </a:r>
            <a:r>
              <a:rPr lang="en-AU" dirty="0"/>
              <a:t>ntervention</a:t>
            </a:r>
          </a:p>
          <a:p>
            <a:pPr lvl="1" eaLnBrk="1" fontAlgn="auto" hangingPunct="1">
              <a:spcAft>
                <a:spcPts val="0"/>
              </a:spcAft>
              <a:defRPr/>
            </a:pPr>
            <a:r>
              <a:rPr lang="en-AU" b="1" dirty="0">
                <a:solidFill>
                  <a:srgbClr val="FF6600"/>
                </a:solidFill>
              </a:rPr>
              <a:t>C</a:t>
            </a:r>
            <a:r>
              <a:rPr lang="en-AU" dirty="0"/>
              <a:t>omparator/control</a:t>
            </a:r>
          </a:p>
          <a:p>
            <a:pPr lvl="1" eaLnBrk="1" fontAlgn="auto" hangingPunct="1">
              <a:spcAft>
                <a:spcPts val="0"/>
              </a:spcAft>
              <a:defRPr/>
            </a:pPr>
            <a:r>
              <a:rPr lang="en-AU" b="1" dirty="0">
                <a:solidFill>
                  <a:srgbClr val="FF6600"/>
                </a:solidFill>
              </a:rPr>
              <a:t>O</a:t>
            </a:r>
            <a:r>
              <a:rPr lang="en-AU" dirty="0"/>
              <a:t>utcome</a:t>
            </a:r>
          </a:p>
          <a:p>
            <a:pPr indent="-378000" eaLnBrk="1" fontAlgn="auto" hangingPunct="1">
              <a:spcAft>
                <a:spcPts val="0"/>
              </a:spcAft>
              <a:defRPr/>
            </a:pPr>
            <a:endParaRPr lang="en-AU" sz="3600" dirty="0"/>
          </a:p>
          <a:p>
            <a:pPr indent="-378000" eaLnBrk="1" fontAlgn="auto" hangingPunct="1">
              <a:spcAft>
                <a:spcPts val="0"/>
              </a:spcAft>
              <a:defRPr/>
            </a:pPr>
            <a:endParaRPr lang="en-AU"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524000" y="660400"/>
            <a:ext cx="9144000" cy="914400"/>
          </a:xfrm>
        </p:spPr>
        <p:txBody>
          <a:bodyPr/>
          <a:lstStyle/>
          <a:p>
            <a:pPr eaLnBrk="1" hangingPunct="1"/>
            <a:r>
              <a:rPr lang="en-US" altLang="en-US" smtClean="0">
                <a:latin typeface="Calibri" panose="020F0502020204030204" pitchFamily="34" charset="0"/>
                <a:ea typeface="MS PGothic" panose="020B0600070205080204" pitchFamily="34" charset="-128"/>
              </a:rPr>
              <a:t>Effectiveness Reviews</a:t>
            </a:r>
          </a:p>
        </p:txBody>
      </p:sp>
      <p:sp>
        <p:nvSpPr>
          <p:cNvPr id="153603" name="Rectangle 3"/>
          <p:cNvSpPr>
            <a:spLocks noGrp="1" noChangeArrowheads="1"/>
          </p:cNvSpPr>
          <p:nvPr>
            <p:ph type="body" idx="4294967295"/>
          </p:nvPr>
        </p:nvSpPr>
        <p:spPr>
          <a:xfrm>
            <a:off x="633413" y="1822450"/>
            <a:ext cx="9196387" cy="3581400"/>
          </a:xfrm>
        </p:spPr>
        <p:txBody>
          <a:bodyPr rtlCol="0">
            <a:normAutofit/>
          </a:bodyPr>
          <a:lstStyle/>
          <a:p>
            <a:pPr marL="0" indent="0" eaLnBrk="1" fontAlgn="auto" hangingPunct="1">
              <a:spcAft>
                <a:spcPts val="0"/>
              </a:spcAft>
              <a:buFont typeface="Wingdings" panose="05000000000000000000" pitchFamily="2" charset="2"/>
              <a:buNone/>
              <a:defRPr/>
            </a:pPr>
            <a:r>
              <a:rPr lang="en-AU" b="1" u="sng" dirty="0" smtClean="0"/>
              <a:t>Example:</a:t>
            </a:r>
          </a:p>
          <a:p>
            <a:pPr indent="-378000" eaLnBrk="1" fontAlgn="auto" hangingPunct="1">
              <a:lnSpc>
                <a:spcPct val="150000"/>
              </a:lnSpc>
              <a:spcAft>
                <a:spcPts val="0"/>
              </a:spcAft>
              <a:defRPr/>
            </a:pPr>
            <a:r>
              <a:rPr lang="en-AU" sz="2400" dirty="0"/>
              <a:t>Are </a:t>
            </a:r>
            <a:r>
              <a:rPr lang="en-AU" sz="2400" b="1" dirty="0" smtClean="0">
                <a:solidFill>
                  <a:srgbClr val="008000"/>
                </a:solidFill>
              </a:rPr>
              <a:t>non-pharmacological interventions</a:t>
            </a:r>
            <a:r>
              <a:rPr lang="en-AU" sz="2400" b="1" dirty="0" smtClean="0"/>
              <a:t> </a:t>
            </a:r>
            <a:r>
              <a:rPr lang="en-AU" sz="2400" dirty="0" smtClean="0"/>
              <a:t>compared with </a:t>
            </a:r>
            <a:r>
              <a:rPr lang="en-AU" sz="2400" b="1" dirty="0" smtClean="0">
                <a:solidFill>
                  <a:schemeClr val="accent2"/>
                </a:solidFill>
              </a:rPr>
              <a:t>control interventions (e.g. usual care)</a:t>
            </a:r>
            <a:r>
              <a:rPr lang="en-AU" sz="2400" b="1" dirty="0" smtClean="0"/>
              <a:t> </a:t>
            </a:r>
            <a:r>
              <a:rPr lang="en-AU" sz="2400" dirty="0"/>
              <a:t>effective in reducing </a:t>
            </a:r>
            <a:r>
              <a:rPr lang="en-AU" sz="2400" b="1" dirty="0" smtClean="0">
                <a:solidFill>
                  <a:srgbClr val="8000FF"/>
                </a:solidFill>
              </a:rPr>
              <a:t>depressive symptoms </a:t>
            </a:r>
            <a:r>
              <a:rPr lang="en-AU" sz="2400" dirty="0"/>
              <a:t>of </a:t>
            </a:r>
            <a:r>
              <a:rPr lang="en-AU" sz="2400" b="1" dirty="0">
                <a:solidFill>
                  <a:srgbClr val="FF0000"/>
                </a:solidFill>
              </a:rPr>
              <a:t>older adults </a:t>
            </a:r>
            <a:r>
              <a:rPr lang="en-AU" sz="2400" dirty="0">
                <a:solidFill>
                  <a:srgbClr val="FF0000"/>
                </a:solidFill>
              </a:rPr>
              <a:t>with </a:t>
            </a:r>
            <a:r>
              <a:rPr lang="en-AU" sz="2400" b="1" dirty="0">
                <a:solidFill>
                  <a:srgbClr val="FF0000"/>
                </a:solidFill>
              </a:rPr>
              <a:t>depressive </a:t>
            </a:r>
            <a:r>
              <a:rPr lang="en-AU" sz="2400" b="1" dirty="0" smtClean="0">
                <a:solidFill>
                  <a:srgbClr val="FF0000"/>
                </a:solidFill>
              </a:rPr>
              <a:t>disorders</a:t>
            </a:r>
            <a:r>
              <a:rPr lang="en-AU" sz="2400" dirty="0" smtClean="0"/>
              <a:t>?</a:t>
            </a:r>
            <a:endParaRPr lang="en-US" sz="2400" dirty="0">
              <a:cs typeface="MS PGothic" pitchFamily="34" charset="-128"/>
            </a:endParaRPr>
          </a:p>
        </p:txBody>
      </p:sp>
      <p:grpSp>
        <p:nvGrpSpPr>
          <p:cNvPr id="31748" name="Group 3"/>
          <p:cNvGrpSpPr>
            <a:grpSpLocks/>
          </p:cNvGrpSpPr>
          <p:nvPr/>
        </p:nvGrpSpPr>
        <p:grpSpPr bwMode="auto">
          <a:xfrm>
            <a:off x="2197100" y="5218113"/>
            <a:ext cx="7632700" cy="371475"/>
            <a:chOff x="726933" y="5888892"/>
            <a:chExt cx="7632799" cy="369332"/>
          </a:xfrm>
        </p:grpSpPr>
        <p:sp>
          <p:nvSpPr>
            <p:cNvPr id="5" name="Rectangle 4"/>
            <p:cNvSpPr/>
            <p:nvPr/>
          </p:nvSpPr>
          <p:spPr>
            <a:xfrm>
              <a:off x="726933" y="5888892"/>
              <a:ext cx="1716110" cy="369332"/>
            </a:xfrm>
            <a:prstGeom prst="rect">
              <a:avLst/>
            </a:prstGeom>
            <a:solidFill>
              <a:srgbClr val="FF0000"/>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eaLnBrk="1" fontAlgn="auto" hangingPunct="1">
                <a:spcBef>
                  <a:spcPts val="0"/>
                </a:spcBef>
                <a:spcAft>
                  <a:spcPts val="0"/>
                </a:spcAft>
                <a:defRPr/>
              </a:pPr>
              <a:endParaRPr lang="en-US" dirty="0"/>
            </a:p>
          </p:txBody>
        </p:sp>
        <p:sp>
          <p:nvSpPr>
            <p:cNvPr id="31750" name="Text Box 5"/>
            <p:cNvSpPr txBox="1">
              <a:spLocks noChangeArrowheads="1"/>
            </p:cNvSpPr>
            <p:nvPr/>
          </p:nvSpPr>
          <p:spPr bwMode="auto">
            <a:xfrm>
              <a:off x="862143" y="5888892"/>
              <a:ext cx="1377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en-US" altLang="en-US" sz="1800" b="1" u="sng">
                  <a:solidFill>
                    <a:schemeClr val="bg1"/>
                  </a:solidFill>
                  <a:latin typeface="Arial" panose="020B0604020202020204" pitchFamily="34" charset="0"/>
                </a:rPr>
                <a:t>P</a:t>
              </a:r>
              <a:r>
                <a:rPr lang="en-US" altLang="en-US" sz="1800" b="1">
                  <a:solidFill>
                    <a:schemeClr val="bg1"/>
                  </a:solidFill>
                  <a:latin typeface="Arial" panose="020B0604020202020204" pitchFamily="34" charset="0"/>
                </a:rPr>
                <a:t>opulation</a:t>
              </a:r>
            </a:p>
          </p:txBody>
        </p:sp>
        <p:sp>
          <p:nvSpPr>
            <p:cNvPr id="7" name="Rectangle 6"/>
            <p:cNvSpPr/>
            <p:nvPr/>
          </p:nvSpPr>
          <p:spPr>
            <a:xfrm>
              <a:off x="2700222" y="5888892"/>
              <a:ext cx="1716109" cy="369332"/>
            </a:xfrm>
            <a:prstGeom prst="rect">
              <a:avLst/>
            </a:prstGeom>
            <a:solidFill>
              <a:srgbClr val="008000"/>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eaLnBrk="1" fontAlgn="auto" hangingPunct="1">
                <a:spcBef>
                  <a:spcPts val="0"/>
                </a:spcBef>
                <a:spcAft>
                  <a:spcPts val="0"/>
                </a:spcAft>
                <a:defRPr/>
              </a:pPr>
              <a:endParaRPr lang="en-US" dirty="0"/>
            </a:p>
          </p:txBody>
        </p:sp>
        <p:sp>
          <p:nvSpPr>
            <p:cNvPr id="31752" name="Text Box 5"/>
            <p:cNvSpPr txBox="1">
              <a:spLocks noChangeArrowheads="1"/>
            </p:cNvSpPr>
            <p:nvPr/>
          </p:nvSpPr>
          <p:spPr bwMode="auto">
            <a:xfrm>
              <a:off x="2835678" y="5888892"/>
              <a:ext cx="1505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en-US" altLang="en-US" sz="1800" b="1" u="sng">
                  <a:solidFill>
                    <a:schemeClr val="bg1"/>
                  </a:solidFill>
                  <a:latin typeface="Arial" panose="020B0604020202020204" pitchFamily="34" charset="0"/>
                </a:rPr>
                <a:t>I</a:t>
              </a:r>
              <a:r>
                <a:rPr lang="en-US" altLang="en-US" sz="1800" b="1">
                  <a:solidFill>
                    <a:schemeClr val="bg1"/>
                  </a:solidFill>
                  <a:latin typeface="Arial" panose="020B0604020202020204" pitchFamily="34" charset="0"/>
                </a:rPr>
                <a:t>ntervention</a:t>
              </a:r>
            </a:p>
          </p:txBody>
        </p:sp>
        <p:sp>
          <p:nvSpPr>
            <p:cNvPr id="9" name="Rectangle 8"/>
            <p:cNvSpPr/>
            <p:nvPr/>
          </p:nvSpPr>
          <p:spPr>
            <a:xfrm>
              <a:off x="4670334" y="5888892"/>
              <a:ext cx="1716110" cy="369332"/>
            </a:xfrm>
            <a:prstGeom prst="rect">
              <a:avLst/>
            </a:prstGeom>
            <a:solidFill>
              <a:srgbClr val="0659B7"/>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eaLnBrk="1" fontAlgn="auto" hangingPunct="1">
                <a:spcBef>
                  <a:spcPts val="0"/>
                </a:spcBef>
                <a:spcAft>
                  <a:spcPts val="0"/>
                </a:spcAft>
                <a:defRPr/>
              </a:pPr>
              <a:endParaRPr lang="en-US" dirty="0"/>
            </a:p>
          </p:txBody>
        </p:sp>
        <p:sp>
          <p:nvSpPr>
            <p:cNvPr id="31754" name="Text Box 5"/>
            <p:cNvSpPr txBox="1">
              <a:spLocks noChangeArrowheads="1"/>
            </p:cNvSpPr>
            <p:nvPr/>
          </p:nvSpPr>
          <p:spPr bwMode="auto">
            <a:xfrm>
              <a:off x="4805034" y="5888892"/>
              <a:ext cx="1531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en-US" altLang="en-US" sz="1800" b="1" u="sng">
                  <a:solidFill>
                    <a:schemeClr val="bg1"/>
                  </a:solidFill>
                  <a:latin typeface="Arial" panose="020B0604020202020204" pitchFamily="34" charset="0"/>
                </a:rPr>
                <a:t>C</a:t>
              </a:r>
              <a:r>
                <a:rPr lang="en-US" altLang="en-US" sz="1800" b="1">
                  <a:solidFill>
                    <a:schemeClr val="bg1"/>
                  </a:solidFill>
                  <a:latin typeface="Arial" panose="020B0604020202020204" pitchFamily="34" charset="0"/>
                </a:rPr>
                <a:t>omparison</a:t>
              </a:r>
            </a:p>
          </p:txBody>
        </p:sp>
        <p:sp>
          <p:nvSpPr>
            <p:cNvPr id="11" name="Rectangle 10"/>
            <p:cNvSpPr/>
            <p:nvPr/>
          </p:nvSpPr>
          <p:spPr>
            <a:xfrm>
              <a:off x="6643623" y="5888892"/>
              <a:ext cx="1716109" cy="369332"/>
            </a:xfrm>
            <a:prstGeom prst="rect">
              <a:avLst/>
            </a:prstGeom>
            <a:solidFill>
              <a:srgbClr val="8000FF"/>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eaLnBrk="1" fontAlgn="auto" hangingPunct="1">
                <a:spcBef>
                  <a:spcPts val="0"/>
                </a:spcBef>
                <a:spcAft>
                  <a:spcPts val="0"/>
                </a:spcAft>
                <a:defRPr/>
              </a:pPr>
              <a:endParaRPr lang="en-US" dirty="0"/>
            </a:p>
          </p:txBody>
        </p:sp>
        <p:sp>
          <p:nvSpPr>
            <p:cNvPr id="31756" name="Text Box 5"/>
            <p:cNvSpPr txBox="1">
              <a:spLocks noChangeArrowheads="1"/>
            </p:cNvSpPr>
            <p:nvPr/>
          </p:nvSpPr>
          <p:spPr bwMode="auto">
            <a:xfrm>
              <a:off x="6778568" y="5888892"/>
              <a:ext cx="14578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800" b="1" u="sng">
                  <a:solidFill>
                    <a:schemeClr val="bg1"/>
                  </a:solidFill>
                  <a:latin typeface="Arial" panose="020B0604020202020204" pitchFamily="34" charset="0"/>
                </a:rPr>
                <a:t>O</a:t>
              </a:r>
              <a:r>
                <a:rPr lang="en-US" altLang="en-US" sz="1800" b="1">
                  <a:solidFill>
                    <a:schemeClr val="bg1"/>
                  </a:solidFill>
                  <a:latin typeface="Arial" panose="020B0604020202020204" pitchFamily="34" charset="0"/>
                </a:rPr>
                <a:t>utcome</a:t>
              </a:r>
            </a:p>
          </p:txBody>
        </p:sp>
      </p:gr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884363" y="635000"/>
            <a:ext cx="8229600" cy="822325"/>
          </a:xfrm>
        </p:spPr>
        <p:txBody>
          <a:bodyPr/>
          <a:lstStyle/>
          <a:p>
            <a:pPr eaLnBrk="1" hangingPunct="1"/>
            <a:r>
              <a:rPr lang="en-AU" altLang="en-US" smtClean="0">
                <a:latin typeface="Calibri" panose="020F0502020204030204" pitchFamily="34" charset="0"/>
              </a:rPr>
              <a:t>Qualitative Reviews</a:t>
            </a:r>
          </a:p>
        </p:txBody>
      </p:sp>
      <p:sp>
        <p:nvSpPr>
          <p:cNvPr id="3" name="Content Placeholder 2"/>
          <p:cNvSpPr>
            <a:spLocks noGrp="1"/>
          </p:cNvSpPr>
          <p:nvPr>
            <p:ph idx="1"/>
          </p:nvPr>
        </p:nvSpPr>
        <p:spPr>
          <a:xfrm>
            <a:off x="515938" y="1652588"/>
            <a:ext cx="9598025" cy="4940300"/>
          </a:xfrm>
        </p:spPr>
        <p:txBody>
          <a:bodyPr rtlCol="0">
            <a:normAutofit fontScale="92500" lnSpcReduction="10000"/>
          </a:bodyPr>
          <a:lstStyle/>
          <a:p>
            <a:pPr eaLnBrk="1" fontAlgn="auto" hangingPunct="1">
              <a:lnSpc>
                <a:spcPct val="150000"/>
              </a:lnSpc>
              <a:spcAft>
                <a:spcPts val="0"/>
              </a:spcAft>
              <a:defRPr/>
            </a:pPr>
            <a:r>
              <a:rPr lang="en-AU" sz="2400" dirty="0"/>
              <a:t>Focus on analysing human experiences and cultural and social phenomena</a:t>
            </a:r>
            <a:endParaRPr lang="en-AU" sz="2000" dirty="0"/>
          </a:p>
          <a:p>
            <a:pPr eaLnBrk="1" fontAlgn="auto" hangingPunct="1">
              <a:lnSpc>
                <a:spcPct val="150000"/>
              </a:lnSpc>
              <a:spcAft>
                <a:spcPts val="0"/>
              </a:spcAft>
              <a:defRPr/>
            </a:pPr>
            <a:r>
              <a:rPr lang="en-US" sz="2400" dirty="0" smtClean="0">
                <a:cs typeface="MS PGothic" pitchFamily="34" charset="-128"/>
              </a:rPr>
              <a:t>Question Development: </a:t>
            </a:r>
            <a:r>
              <a:rPr lang="en-AU" sz="2400" dirty="0" err="1" smtClean="0">
                <a:solidFill>
                  <a:srgbClr val="C00000"/>
                </a:solidFill>
              </a:rPr>
              <a:t>PICo</a:t>
            </a:r>
            <a:endParaRPr lang="en-AU" sz="2400" dirty="0">
              <a:solidFill>
                <a:srgbClr val="C00000"/>
              </a:solidFill>
            </a:endParaRPr>
          </a:p>
          <a:p>
            <a:pPr lvl="1" eaLnBrk="1" fontAlgn="auto" hangingPunct="1">
              <a:lnSpc>
                <a:spcPct val="150000"/>
              </a:lnSpc>
              <a:spcAft>
                <a:spcPts val="0"/>
              </a:spcAft>
              <a:defRPr/>
            </a:pPr>
            <a:r>
              <a:rPr lang="en-US" b="1" u="sng" dirty="0">
                <a:solidFill>
                  <a:srgbClr val="FF6600"/>
                </a:solidFill>
                <a:cs typeface="MS PGothic" pitchFamily="34" charset="-128"/>
              </a:rPr>
              <a:t>P</a:t>
            </a:r>
            <a:r>
              <a:rPr lang="en-US" dirty="0">
                <a:cs typeface="MS PGothic" pitchFamily="34" charset="-128"/>
              </a:rPr>
              <a:t>opulation</a:t>
            </a:r>
          </a:p>
          <a:p>
            <a:pPr lvl="1" eaLnBrk="1" fontAlgn="auto" hangingPunct="1">
              <a:lnSpc>
                <a:spcPct val="150000"/>
              </a:lnSpc>
              <a:spcAft>
                <a:spcPts val="0"/>
              </a:spcAft>
              <a:defRPr/>
            </a:pPr>
            <a:r>
              <a:rPr lang="en-US" dirty="0">
                <a:cs typeface="MS PGothic" pitchFamily="34" charset="-128"/>
              </a:rPr>
              <a:t>Phenomena of</a:t>
            </a:r>
            <a:r>
              <a:rPr lang="en-US" b="1" u="sng" dirty="0">
                <a:solidFill>
                  <a:srgbClr val="FF6600"/>
                </a:solidFill>
                <a:cs typeface="MS PGothic" pitchFamily="34" charset="-128"/>
              </a:rPr>
              <a:t> I</a:t>
            </a:r>
            <a:r>
              <a:rPr lang="en-US" dirty="0">
                <a:cs typeface="MS PGothic" pitchFamily="34" charset="-128"/>
              </a:rPr>
              <a:t>nterest</a:t>
            </a:r>
          </a:p>
          <a:p>
            <a:pPr lvl="1" eaLnBrk="1" fontAlgn="auto" hangingPunct="1">
              <a:lnSpc>
                <a:spcPct val="150000"/>
              </a:lnSpc>
              <a:spcAft>
                <a:spcPts val="0"/>
              </a:spcAft>
              <a:defRPr/>
            </a:pPr>
            <a:r>
              <a:rPr lang="en-US" b="1" u="sng" dirty="0">
                <a:solidFill>
                  <a:srgbClr val="FF6600"/>
                </a:solidFill>
                <a:cs typeface="MS PGothic" pitchFamily="34" charset="-128"/>
              </a:rPr>
              <a:t>Co</a:t>
            </a:r>
            <a:r>
              <a:rPr lang="en-US" dirty="0">
                <a:cs typeface="MS PGothic" pitchFamily="34" charset="-128"/>
              </a:rPr>
              <a:t>ntext</a:t>
            </a:r>
          </a:p>
          <a:p>
            <a:pPr indent="-378000" eaLnBrk="1" fontAlgn="auto" hangingPunct="1">
              <a:lnSpc>
                <a:spcPct val="150000"/>
              </a:lnSpc>
              <a:spcAft>
                <a:spcPts val="0"/>
              </a:spcAft>
              <a:defRPr/>
            </a:pPr>
            <a:r>
              <a:rPr lang="en-US" sz="2400" dirty="0">
                <a:cs typeface="MS PGothic" pitchFamily="34" charset="-128"/>
              </a:rPr>
              <a:t>The phenomena of interest relates to a defined event, activity, experience or process</a:t>
            </a:r>
          </a:p>
          <a:p>
            <a:pPr indent="-378000" eaLnBrk="1" fontAlgn="auto" hangingPunct="1">
              <a:lnSpc>
                <a:spcPct val="150000"/>
              </a:lnSpc>
              <a:spcAft>
                <a:spcPts val="0"/>
              </a:spcAft>
              <a:defRPr/>
            </a:pPr>
            <a:r>
              <a:rPr lang="en-US" sz="2400" dirty="0">
                <a:cs typeface="MS PGothic" pitchFamily="34" charset="-128"/>
              </a:rPr>
              <a:t>Context is the setting or distinct characteristics</a:t>
            </a:r>
          </a:p>
          <a:p>
            <a:pPr marL="457200" lvl="1" indent="0" eaLnBrk="1" fontAlgn="auto" hangingPunct="1">
              <a:spcAft>
                <a:spcPts val="0"/>
              </a:spcAft>
              <a:buFont typeface="Wingdings" panose="05000000000000000000" pitchFamily="2" charset="2"/>
              <a:buNone/>
              <a:defRPr/>
            </a:pPr>
            <a:endParaRPr lang="en-US" dirty="0">
              <a:cs typeface="MS PGothic" pitchFamily="34" charset="-128"/>
            </a:endParaRPr>
          </a:p>
          <a:p>
            <a:pPr marL="0" indent="0" eaLnBrk="1" fontAlgn="auto" hangingPunct="1">
              <a:spcAft>
                <a:spcPts val="0"/>
              </a:spcAft>
              <a:buFont typeface="Wingdings" panose="05000000000000000000" pitchFamily="2" charset="2"/>
              <a:buNone/>
              <a:defRPr/>
            </a:pPr>
            <a:endParaRPr lang="en-AU"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1416050" y="198438"/>
            <a:ext cx="9144000" cy="1143000"/>
          </a:xfrm>
        </p:spPr>
        <p:txBody>
          <a:bodyPr/>
          <a:lstStyle/>
          <a:p>
            <a:pPr eaLnBrk="1" hangingPunct="1"/>
            <a:r>
              <a:rPr lang="en-AU" altLang="en-US" smtClean="0">
                <a:latin typeface="Calibri" panose="020F0502020204030204" pitchFamily="34" charset="0"/>
              </a:rPr>
              <a:t>Qualitative</a:t>
            </a:r>
            <a:r>
              <a:rPr lang="en-US" altLang="en-US" smtClean="0">
                <a:latin typeface="Calibri" panose="020F0502020204030204" pitchFamily="34" charset="0"/>
                <a:ea typeface="MS PGothic" panose="020B0600070205080204" pitchFamily="34" charset="-128"/>
              </a:rPr>
              <a:t> Reviews</a:t>
            </a:r>
          </a:p>
        </p:txBody>
      </p:sp>
      <p:sp>
        <p:nvSpPr>
          <p:cNvPr id="159747" name="Rectangle 3"/>
          <p:cNvSpPr>
            <a:spLocks noGrp="1" noChangeArrowheads="1"/>
          </p:cNvSpPr>
          <p:nvPr>
            <p:ph type="body" idx="4294967295"/>
          </p:nvPr>
        </p:nvSpPr>
        <p:spPr>
          <a:xfrm>
            <a:off x="693738" y="1587500"/>
            <a:ext cx="8924925" cy="3429000"/>
          </a:xfrm>
        </p:spPr>
        <p:txBody>
          <a:bodyPr rtlCol="0">
            <a:normAutofit/>
          </a:bodyPr>
          <a:lstStyle/>
          <a:p>
            <a:pPr marL="0" indent="0" eaLnBrk="1" fontAlgn="auto" hangingPunct="1">
              <a:spcAft>
                <a:spcPts val="0"/>
              </a:spcAft>
              <a:buFont typeface="Wingdings" panose="05000000000000000000" pitchFamily="2" charset="2"/>
              <a:buNone/>
              <a:defRPr/>
            </a:pPr>
            <a:r>
              <a:rPr lang="en-AU" sz="2400" b="1" u="sng" dirty="0" smtClean="0"/>
              <a:t>Example:</a:t>
            </a:r>
          </a:p>
          <a:p>
            <a:pPr indent="-378000" eaLnBrk="1" fontAlgn="auto" hangingPunct="1">
              <a:spcAft>
                <a:spcPts val="0"/>
              </a:spcAft>
              <a:defRPr/>
            </a:pPr>
            <a:r>
              <a:rPr lang="en-AU" sz="2400" dirty="0" smtClean="0"/>
              <a:t>What is the </a:t>
            </a:r>
            <a:r>
              <a:rPr lang="en-AU" sz="2400" b="1" dirty="0" smtClean="0">
                <a:solidFill>
                  <a:srgbClr val="0070C0"/>
                </a:solidFill>
              </a:rPr>
              <a:t>experience of recovering from burns injuries </a:t>
            </a:r>
            <a:r>
              <a:rPr lang="en-AU" sz="2400" dirty="0" smtClean="0"/>
              <a:t>in</a:t>
            </a:r>
            <a:r>
              <a:rPr lang="en-AU" sz="2400" b="1" dirty="0" smtClean="0"/>
              <a:t> </a:t>
            </a:r>
            <a:r>
              <a:rPr lang="en-AU" sz="2400" b="1" dirty="0" smtClean="0">
                <a:solidFill>
                  <a:srgbClr val="FF0000"/>
                </a:solidFill>
              </a:rPr>
              <a:t>adult (over 18 years of age) patients</a:t>
            </a:r>
            <a:r>
              <a:rPr lang="en-AU" sz="2400" b="1" dirty="0" smtClean="0"/>
              <a:t> </a:t>
            </a:r>
            <a:r>
              <a:rPr lang="en-AU" sz="2400" dirty="0" smtClean="0"/>
              <a:t>during their stay in a </a:t>
            </a:r>
            <a:r>
              <a:rPr lang="en-AU" sz="2400" b="1" dirty="0" smtClean="0">
                <a:solidFill>
                  <a:srgbClr val="FF6600"/>
                </a:solidFill>
              </a:rPr>
              <a:t>hospital burns care unit</a:t>
            </a:r>
            <a:r>
              <a:rPr lang="en-AU" sz="2400" dirty="0" smtClean="0"/>
              <a:t>?</a:t>
            </a:r>
            <a:endParaRPr lang="en-US" sz="2400" dirty="0">
              <a:cs typeface="MS PGothic" pitchFamily="34" charset="-128"/>
            </a:endParaRPr>
          </a:p>
        </p:txBody>
      </p:sp>
      <p:grpSp>
        <p:nvGrpSpPr>
          <p:cNvPr id="35844" name="Group 1"/>
          <p:cNvGrpSpPr>
            <a:grpSpLocks/>
          </p:cNvGrpSpPr>
          <p:nvPr/>
        </p:nvGrpSpPr>
        <p:grpSpPr bwMode="auto">
          <a:xfrm>
            <a:off x="2360613" y="4273550"/>
            <a:ext cx="6904037" cy="376238"/>
            <a:chOff x="2714625" y="5881688"/>
            <a:chExt cx="6904038" cy="376237"/>
          </a:xfrm>
        </p:grpSpPr>
        <p:grpSp>
          <p:nvGrpSpPr>
            <p:cNvPr id="35845" name="Group 2"/>
            <p:cNvGrpSpPr>
              <a:grpSpLocks/>
            </p:cNvGrpSpPr>
            <p:nvPr/>
          </p:nvGrpSpPr>
          <p:grpSpPr bwMode="auto">
            <a:xfrm>
              <a:off x="2714625" y="5889625"/>
              <a:ext cx="6904038" cy="368300"/>
              <a:chOff x="1191360" y="5888892"/>
              <a:chExt cx="6903849" cy="369332"/>
            </a:xfrm>
          </p:grpSpPr>
          <p:sp>
            <p:nvSpPr>
              <p:cNvPr id="19" name="Rectangle 18"/>
              <p:cNvSpPr/>
              <p:nvPr/>
            </p:nvSpPr>
            <p:spPr>
              <a:xfrm>
                <a:off x="1191360" y="5888893"/>
                <a:ext cx="1716040" cy="369331"/>
              </a:xfrm>
              <a:prstGeom prst="rect">
                <a:avLst/>
              </a:prstGeom>
              <a:solidFill>
                <a:srgbClr val="FF0000"/>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848" name="Text Box 5"/>
              <p:cNvSpPr txBox="1">
                <a:spLocks noChangeArrowheads="1"/>
              </p:cNvSpPr>
              <p:nvPr/>
            </p:nvSpPr>
            <p:spPr bwMode="auto">
              <a:xfrm>
                <a:off x="1326570" y="5888892"/>
                <a:ext cx="1377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en-US" altLang="en-US" sz="1800" b="1" u="sng">
                    <a:solidFill>
                      <a:schemeClr val="bg1"/>
                    </a:solidFill>
                    <a:latin typeface="Arial" panose="020B0604020202020204" pitchFamily="34" charset="0"/>
                  </a:rPr>
                  <a:t>P</a:t>
                </a:r>
                <a:r>
                  <a:rPr lang="en-US" altLang="en-US" sz="1800" b="1">
                    <a:solidFill>
                      <a:schemeClr val="bg1"/>
                    </a:solidFill>
                    <a:latin typeface="Arial" panose="020B0604020202020204" pitchFamily="34" charset="0"/>
                  </a:rPr>
                  <a:t>opulation</a:t>
                </a:r>
              </a:p>
            </p:txBody>
          </p:sp>
          <p:sp>
            <p:nvSpPr>
              <p:cNvPr id="23" name="Rectangle 22"/>
              <p:cNvSpPr/>
              <p:nvPr/>
            </p:nvSpPr>
            <p:spPr>
              <a:xfrm>
                <a:off x="6379169" y="5888893"/>
                <a:ext cx="1716040" cy="369331"/>
              </a:xfrm>
              <a:prstGeom prst="rect">
                <a:avLst/>
              </a:prstGeom>
              <a:solidFill>
                <a:srgbClr val="FF6600"/>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850" name="Text Box 5"/>
              <p:cNvSpPr txBox="1">
                <a:spLocks noChangeArrowheads="1"/>
              </p:cNvSpPr>
              <p:nvPr/>
            </p:nvSpPr>
            <p:spPr bwMode="auto">
              <a:xfrm>
                <a:off x="6514045" y="5888892"/>
                <a:ext cx="14578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800" b="1" u="sng">
                    <a:solidFill>
                      <a:schemeClr val="bg1"/>
                    </a:solidFill>
                    <a:latin typeface="Arial" panose="020B0604020202020204" pitchFamily="34" charset="0"/>
                  </a:rPr>
                  <a:t>C</a:t>
                </a:r>
                <a:r>
                  <a:rPr lang="en-US" altLang="en-US" sz="1800" b="1">
                    <a:solidFill>
                      <a:schemeClr val="bg1"/>
                    </a:solidFill>
                    <a:latin typeface="Arial" panose="020B0604020202020204" pitchFamily="34" charset="0"/>
                  </a:rPr>
                  <a:t>ontext</a:t>
                </a:r>
              </a:p>
            </p:txBody>
          </p:sp>
        </p:grpSp>
        <p:sp>
          <p:nvSpPr>
            <p:cNvPr id="12" name="Text Box 5"/>
            <p:cNvSpPr txBox="1">
              <a:spLocks noChangeArrowheads="1"/>
            </p:cNvSpPr>
            <p:nvPr/>
          </p:nvSpPr>
          <p:spPr bwMode="auto">
            <a:xfrm>
              <a:off x="4797425" y="5881688"/>
              <a:ext cx="2800350" cy="338137"/>
            </a:xfrm>
            <a:prstGeom prst="rect">
              <a:avLst/>
            </a:prstGeom>
            <a:solidFill>
              <a:srgbClr val="0000FF"/>
            </a:solidFill>
            <a:ln w="9525">
              <a:noFill/>
              <a:miter lim="800000"/>
              <a:headEnd/>
              <a:tailEnd/>
            </a:ln>
          </p:spPr>
          <p:txBody>
            <a:bodyPr>
              <a:spAutoFit/>
            </a:bodyPr>
            <a:lstStyle/>
            <a:p>
              <a:pPr algn="ctr" eaLnBrk="1" fontAlgn="auto" hangingPunct="1">
                <a:spcBef>
                  <a:spcPts val="0"/>
                </a:spcBef>
                <a:spcAft>
                  <a:spcPts val="0"/>
                </a:spcAft>
                <a:defRPr/>
              </a:pPr>
              <a:r>
                <a:rPr lang="en-US" sz="1600" b="1" dirty="0">
                  <a:solidFill>
                    <a:schemeClr val="bg1"/>
                  </a:solidFill>
                  <a:latin typeface="Arial" charset="0"/>
                  <a:cs typeface="+mn-cs"/>
                </a:rPr>
                <a:t>Phenomena of </a:t>
              </a:r>
              <a:r>
                <a:rPr lang="en-US" sz="1600" b="1" u="sng" dirty="0">
                  <a:solidFill>
                    <a:schemeClr val="bg1"/>
                  </a:solidFill>
                  <a:latin typeface="Arial" charset="0"/>
                  <a:cs typeface="+mn-cs"/>
                </a:rPr>
                <a:t>I</a:t>
              </a:r>
              <a:r>
                <a:rPr lang="en-US" sz="1600" b="1" dirty="0">
                  <a:solidFill>
                    <a:schemeClr val="bg1"/>
                  </a:solidFill>
                  <a:latin typeface="Arial" charset="0"/>
                  <a:cs typeface="+mn-cs"/>
                </a:rPr>
                <a:t>nterest</a:t>
              </a:r>
            </a:p>
          </p:txBody>
        </p:sp>
      </p:gr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68413" y="681038"/>
            <a:ext cx="8942387" cy="1143000"/>
          </a:xfrm>
        </p:spPr>
        <p:txBody>
          <a:bodyPr rtlCol="0">
            <a:normAutofit fontScale="90000"/>
          </a:bodyPr>
          <a:lstStyle/>
          <a:p>
            <a:pPr eaLnBrk="1" fontAlgn="auto" hangingPunct="1">
              <a:spcAft>
                <a:spcPts val="0"/>
              </a:spcAft>
              <a:defRPr/>
            </a:pPr>
            <a:r>
              <a:rPr lang="en-AU" dirty="0"/>
              <a:t>Costs/Economics Reviews </a:t>
            </a:r>
            <a:br>
              <a:rPr lang="en-AU" dirty="0"/>
            </a:br>
            <a:endParaRPr lang="en-AU" dirty="0"/>
          </a:p>
        </p:txBody>
      </p:sp>
      <p:sp>
        <p:nvSpPr>
          <p:cNvPr id="55299" name="Content Placeholder 4"/>
          <p:cNvSpPr>
            <a:spLocks noGrp="1"/>
          </p:cNvSpPr>
          <p:nvPr>
            <p:ph idx="1"/>
          </p:nvPr>
        </p:nvSpPr>
        <p:spPr>
          <a:xfrm>
            <a:off x="841375" y="1608138"/>
            <a:ext cx="8594725" cy="4525962"/>
          </a:xfrm>
        </p:spPr>
        <p:txBody>
          <a:bodyPr/>
          <a:lstStyle/>
          <a:p>
            <a:pPr eaLnBrk="1" hangingPunct="1">
              <a:defRPr/>
            </a:pPr>
            <a:r>
              <a:rPr lang="en-US" dirty="0" smtClean="0"/>
              <a:t>Reviews assessing the costs of a certain intervention, process, or procedure</a:t>
            </a:r>
          </a:p>
          <a:p>
            <a:pPr eaLnBrk="1" hangingPunct="1">
              <a:defRPr/>
            </a:pPr>
            <a:r>
              <a:rPr lang="en-AU" dirty="0" smtClean="0"/>
              <a:t>Question Development</a:t>
            </a:r>
            <a:r>
              <a:rPr lang="en-AU" dirty="0"/>
              <a:t>: </a:t>
            </a:r>
            <a:r>
              <a:rPr lang="en-AU" dirty="0">
                <a:solidFill>
                  <a:srgbClr val="C00000"/>
                </a:solidFill>
              </a:rPr>
              <a:t>PICO</a:t>
            </a:r>
          </a:p>
          <a:p>
            <a:pPr lvl="1" eaLnBrk="1" hangingPunct="1">
              <a:defRPr/>
            </a:pPr>
            <a:r>
              <a:rPr lang="en-AU" b="1" u="sng" dirty="0" smtClean="0">
                <a:solidFill>
                  <a:srgbClr val="FF6600"/>
                </a:solidFill>
              </a:rPr>
              <a:t>P</a:t>
            </a:r>
            <a:r>
              <a:rPr lang="en-AU" dirty="0" smtClean="0"/>
              <a:t>opulation</a:t>
            </a:r>
            <a:endParaRPr lang="en-AU" sz="1800" dirty="0">
              <a:ea typeface="+mn-ea"/>
            </a:endParaRPr>
          </a:p>
          <a:p>
            <a:pPr lvl="1" eaLnBrk="1" hangingPunct="1">
              <a:defRPr/>
            </a:pPr>
            <a:r>
              <a:rPr lang="en-AU" b="1" u="sng" dirty="0" smtClean="0">
                <a:solidFill>
                  <a:srgbClr val="FF6600"/>
                </a:solidFill>
              </a:rPr>
              <a:t>I</a:t>
            </a:r>
            <a:r>
              <a:rPr lang="en-AU" dirty="0" smtClean="0"/>
              <a:t>ntervention</a:t>
            </a:r>
          </a:p>
          <a:p>
            <a:pPr lvl="1" eaLnBrk="1" hangingPunct="1">
              <a:defRPr/>
            </a:pPr>
            <a:r>
              <a:rPr lang="en-AU" b="1" u="sng" dirty="0" smtClean="0">
                <a:solidFill>
                  <a:srgbClr val="FF6600"/>
                </a:solidFill>
              </a:rPr>
              <a:t>C</a:t>
            </a:r>
            <a:r>
              <a:rPr lang="en-AU" dirty="0" smtClean="0"/>
              <a:t>omparator</a:t>
            </a:r>
          </a:p>
          <a:p>
            <a:pPr lvl="1" eaLnBrk="1" hangingPunct="1">
              <a:defRPr/>
            </a:pPr>
            <a:r>
              <a:rPr lang="en-AU" b="1" u="sng" dirty="0" smtClean="0">
                <a:solidFill>
                  <a:srgbClr val="FF6600"/>
                </a:solidFill>
              </a:rPr>
              <a:t>O</a:t>
            </a:r>
            <a:r>
              <a:rPr lang="en-AU" dirty="0" smtClean="0"/>
              <a:t>utcome</a:t>
            </a:r>
          </a:p>
          <a:p>
            <a:pPr marL="0" indent="0" eaLnBrk="1" hangingPunct="1">
              <a:buFont typeface="Wingdings" panose="05000000000000000000" pitchFamily="2" charset="2"/>
              <a:buNone/>
              <a:defRPr/>
            </a:pPr>
            <a:r>
              <a:rPr lang="en-AU" dirty="0" smtClean="0"/>
              <a:t>Context also considered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GB" altLang="en-US" b="1" smtClean="0"/>
              <a:t>Expected Outcomes</a:t>
            </a:r>
          </a:p>
        </p:txBody>
      </p:sp>
      <p:sp>
        <p:nvSpPr>
          <p:cNvPr id="11267" name="Content Placeholder 2"/>
          <p:cNvSpPr>
            <a:spLocks noGrp="1"/>
          </p:cNvSpPr>
          <p:nvPr>
            <p:ph idx="1"/>
          </p:nvPr>
        </p:nvSpPr>
        <p:spPr>
          <a:xfrm>
            <a:off x="625475" y="1417638"/>
            <a:ext cx="10728325" cy="5326062"/>
          </a:xfrm>
        </p:spPr>
        <p:txBody>
          <a:bodyPr/>
          <a:lstStyle/>
          <a:p>
            <a:pPr>
              <a:lnSpc>
                <a:spcPct val="150000"/>
              </a:lnSpc>
            </a:pPr>
            <a:r>
              <a:rPr lang="en-GB" altLang="en-US" sz="2400" dirty="0" smtClean="0"/>
              <a:t>Basic skill and knowledge on systematic review </a:t>
            </a:r>
          </a:p>
          <a:p>
            <a:pPr lvl="1">
              <a:lnSpc>
                <a:spcPct val="150000"/>
              </a:lnSpc>
            </a:pPr>
            <a:r>
              <a:rPr lang="en-GB" altLang="en-US" sz="2000" dirty="0" smtClean="0"/>
              <a:t>Qualitative synthesis </a:t>
            </a:r>
          </a:p>
          <a:p>
            <a:pPr>
              <a:lnSpc>
                <a:spcPct val="150000"/>
              </a:lnSpc>
            </a:pPr>
            <a:r>
              <a:rPr lang="en-GB" altLang="en-US" sz="2400" dirty="0" smtClean="0"/>
              <a:t>Review question:</a:t>
            </a:r>
          </a:p>
          <a:p>
            <a:pPr lvl="1"/>
            <a:r>
              <a:rPr lang="en-GB" altLang="en-US" sz="2000" dirty="0" smtClean="0"/>
              <a:t>Draft Protocol will be developed</a:t>
            </a:r>
          </a:p>
          <a:p>
            <a:pPr lvl="1"/>
            <a:r>
              <a:rPr lang="en-GB" altLang="en-US" sz="2000" dirty="0" smtClean="0"/>
              <a:t>PROSPERO registered protocol</a:t>
            </a:r>
          </a:p>
          <a:p>
            <a:pPr lvl="1"/>
            <a:r>
              <a:rPr lang="en-GB" altLang="en-US" sz="2000" dirty="0" smtClean="0"/>
              <a:t>Data extraction tool will be developed</a:t>
            </a:r>
          </a:p>
          <a:p>
            <a:pPr lvl="1"/>
            <a:r>
              <a:rPr lang="en-GB" altLang="en-US" sz="2000" dirty="0" smtClean="0"/>
              <a:t>Data will be extracted from sample articles </a:t>
            </a:r>
          </a:p>
          <a:p>
            <a:pPr>
              <a:lnSpc>
                <a:spcPct val="150000"/>
              </a:lnSpc>
            </a:pPr>
            <a:r>
              <a:rPr lang="en-GB" altLang="en-US" sz="2400" dirty="0" smtClean="0"/>
              <a:t>Basic skills and knowledge on meta analysis</a:t>
            </a:r>
          </a:p>
          <a:p>
            <a:pPr lvl="1">
              <a:lnSpc>
                <a:spcPct val="150000"/>
              </a:lnSpc>
            </a:pPr>
            <a:r>
              <a:rPr lang="en-GB" altLang="en-US" sz="2000" dirty="0" smtClean="0"/>
              <a:t>Quantitative analysis </a:t>
            </a:r>
          </a:p>
          <a:p>
            <a:pPr lvl="1">
              <a:lnSpc>
                <a:spcPct val="150000"/>
              </a:lnSpc>
            </a:pPr>
            <a:r>
              <a:rPr lang="en-GB" altLang="en-US" sz="2000" dirty="0" smtClean="0"/>
              <a:t>Stata application on Meta analysis </a:t>
            </a:r>
          </a:p>
          <a:p>
            <a:r>
              <a:rPr lang="en-GB" altLang="en-US" sz="2400" dirty="0" smtClean="0"/>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981200" y="566738"/>
            <a:ext cx="8229600" cy="928687"/>
          </a:xfrm>
        </p:spPr>
        <p:txBody>
          <a:bodyPr/>
          <a:lstStyle/>
          <a:p>
            <a:pPr eaLnBrk="1" hangingPunct="1"/>
            <a:r>
              <a:rPr lang="en-AU" altLang="en-US" smtClean="0">
                <a:latin typeface="Calibri" panose="020F0502020204030204" pitchFamily="34" charset="0"/>
              </a:rPr>
              <a:t>Costs/Economics Reviews </a:t>
            </a:r>
          </a:p>
        </p:txBody>
      </p:sp>
      <p:sp>
        <p:nvSpPr>
          <p:cNvPr id="3" name="Content Placeholder 2"/>
          <p:cNvSpPr>
            <a:spLocks noGrp="1"/>
          </p:cNvSpPr>
          <p:nvPr>
            <p:ph idx="1"/>
          </p:nvPr>
        </p:nvSpPr>
        <p:spPr>
          <a:xfrm>
            <a:off x="1152525" y="1771650"/>
            <a:ext cx="8397875" cy="4025900"/>
          </a:xfrm>
        </p:spPr>
        <p:txBody>
          <a:bodyPr rtlCol="0"/>
          <a:lstStyle/>
          <a:p>
            <a:pPr marL="0" indent="0" eaLnBrk="1" fontAlgn="auto" hangingPunct="1">
              <a:spcAft>
                <a:spcPts val="0"/>
              </a:spcAft>
              <a:buFont typeface="Wingdings" panose="05000000000000000000" pitchFamily="2" charset="2"/>
              <a:buNone/>
              <a:defRPr/>
            </a:pPr>
            <a:r>
              <a:rPr lang="en-AU" sz="2400" b="1" u="sng" dirty="0" smtClean="0"/>
              <a:t>Example:</a:t>
            </a:r>
          </a:p>
          <a:p>
            <a:pPr indent="-378000" eaLnBrk="1" fontAlgn="auto" hangingPunct="1">
              <a:spcAft>
                <a:spcPts val="0"/>
              </a:spcAft>
              <a:defRPr/>
            </a:pPr>
            <a:r>
              <a:rPr lang="en-AU" sz="2400" dirty="0" smtClean="0"/>
              <a:t>What </a:t>
            </a:r>
            <a:r>
              <a:rPr lang="en-AU" sz="2400" dirty="0"/>
              <a:t>is the </a:t>
            </a:r>
            <a:r>
              <a:rPr lang="en-AU" sz="2400" b="1" dirty="0">
                <a:solidFill>
                  <a:srgbClr val="8000FF"/>
                </a:solidFill>
              </a:rPr>
              <a:t>cost effectiveness</a:t>
            </a:r>
            <a:r>
              <a:rPr lang="en-AU" sz="2400" b="1" dirty="0"/>
              <a:t> </a:t>
            </a:r>
            <a:r>
              <a:rPr lang="en-AU" sz="2400" dirty="0"/>
              <a:t>of </a:t>
            </a:r>
            <a:r>
              <a:rPr lang="en-AU" sz="2400" b="1" dirty="0" err="1" smtClean="0">
                <a:solidFill>
                  <a:srgbClr val="008000"/>
                </a:solidFill>
              </a:rPr>
              <a:t>Mohs</a:t>
            </a:r>
            <a:r>
              <a:rPr lang="en-AU" sz="2400" b="1" dirty="0" smtClean="0">
                <a:solidFill>
                  <a:srgbClr val="008000"/>
                </a:solidFill>
              </a:rPr>
              <a:t> micrographic </a:t>
            </a:r>
            <a:r>
              <a:rPr lang="en-AU" sz="2400" b="1" dirty="0">
                <a:solidFill>
                  <a:srgbClr val="008000"/>
                </a:solidFill>
              </a:rPr>
              <a:t>surgery</a:t>
            </a:r>
            <a:r>
              <a:rPr lang="en-AU" sz="2400" b="1" dirty="0"/>
              <a:t> </a:t>
            </a:r>
            <a:r>
              <a:rPr lang="en-AU" sz="2400" dirty="0"/>
              <a:t>compared to </a:t>
            </a:r>
            <a:r>
              <a:rPr lang="en-AU" sz="2400" b="1" dirty="0">
                <a:solidFill>
                  <a:schemeClr val="accent5">
                    <a:lumMod val="50000"/>
                  </a:schemeClr>
                </a:solidFill>
              </a:rPr>
              <a:t>other </a:t>
            </a:r>
            <a:r>
              <a:rPr lang="en-AU" sz="2400" b="1" dirty="0" smtClean="0">
                <a:solidFill>
                  <a:schemeClr val="accent5">
                    <a:lumMod val="50000"/>
                  </a:schemeClr>
                </a:solidFill>
              </a:rPr>
              <a:t>surgical </a:t>
            </a:r>
            <a:r>
              <a:rPr lang="en-AU" sz="2400" b="1" dirty="0">
                <a:solidFill>
                  <a:schemeClr val="accent5">
                    <a:lumMod val="50000"/>
                  </a:schemeClr>
                </a:solidFill>
              </a:rPr>
              <a:t>interventions </a:t>
            </a:r>
            <a:r>
              <a:rPr lang="en-AU" sz="2400" dirty="0"/>
              <a:t>for </a:t>
            </a:r>
            <a:r>
              <a:rPr lang="en-AU" sz="2400" b="1" dirty="0">
                <a:solidFill>
                  <a:srgbClr val="FF0000"/>
                </a:solidFill>
              </a:rPr>
              <a:t>non-melanoma skin </a:t>
            </a:r>
            <a:r>
              <a:rPr lang="en-AU" sz="2400" b="1" dirty="0" smtClean="0">
                <a:solidFill>
                  <a:srgbClr val="FF0000"/>
                </a:solidFill>
              </a:rPr>
              <a:t>cancer</a:t>
            </a:r>
            <a:r>
              <a:rPr lang="en-AU" sz="2400" b="1" dirty="0" smtClean="0"/>
              <a:t> </a:t>
            </a:r>
            <a:r>
              <a:rPr lang="en-AU" sz="2400" dirty="0" smtClean="0"/>
              <a:t>in </a:t>
            </a:r>
            <a:r>
              <a:rPr lang="en-AU" sz="2400" b="1" dirty="0" smtClean="0">
                <a:solidFill>
                  <a:srgbClr val="FF6600"/>
                </a:solidFill>
              </a:rPr>
              <a:t>developed countries</a:t>
            </a:r>
            <a:r>
              <a:rPr lang="en-AU" sz="2400" dirty="0" smtClean="0"/>
              <a:t>?</a:t>
            </a:r>
            <a:endParaRPr lang="en-AU" sz="2400" dirty="0"/>
          </a:p>
          <a:p>
            <a:pPr indent="-378000" eaLnBrk="1" fontAlgn="auto" hangingPunct="1">
              <a:spcAft>
                <a:spcPts val="0"/>
              </a:spcAft>
              <a:defRPr/>
            </a:pPr>
            <a:endParaRPr lang="en-AU" dirty="0"/>
          </a:p>
        </p:txBody>
      </p:sp>
      <p:grpSp>
        <p:nvGrpSpPr>
          <p:cNvPr id="39940" name="Group 14"/>
          <p:cNvGrpSpPr>
            <a:grpSpLocks/>
          </p:cNvGrpSpPr>
          <p:nvPr/>
        </p:nvGrpSpPr>
        <p:grpSpPr bwMode="auto">
          <a:xfrm>
            <a:off x="1736725" y="5213350"/>
            <a:ext cx="8474075" cy="352425"/>
            <a:chOff x="536357" y="5863492"/>
            <a:chExt cx="8473747" cy="353078"/>
          </a:xfrm>
        </p:grpSpPr>
        <p:sp>
          <p:nvSpPr>
            <p:cNvPr id="5" name="Rectangle 4"/>
            <p:cNvSpPr/>
            <p:nvPr/>
          </p:nvSpPr>
          <p:spPr>
            <a:xfrm>
              <a:off x="536357" y="5888939"/>
              <a:ext cx="1522354" cy="327631"/>
            </a:xfrm>
            <a:prstGeom prst="rect">
              <a:avLst/>
            </a:prstGeom>
            <a:solidFill>
              <a:srgbClr val="FF0000"/>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942" name="Text Box 5"/>
            <p:cNvSpPr txBox="1">
              <a:spLocks noChangeArrowheads="1"/>
            </p:cNvSpPr>
            <p:nvPr/>
          </p:nvSpPr>
          <p:spPr bwMode="auto">
            <a:xfrm>
              <a:off x="536358" y="5863492"/>
              <a:ext cx="15227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600" b="1" u="sng">
                  <a:solidFill>
                    <a:schemeClr val="bg1"/>
                  </a:solidFill>
                  <a:latin typeface="Arial" panose="020B0604020202020204" pitchFamily="34" charset="0"/>
                </a:rPr>
                <a:t>P</a:t>
              </a:r>
              <a:r>
                <a:rPr lang="en-US" altLang="en-US" sz="1600" b="1">
                  <a:solidFill>
                    <a:schemeClr val="bg1"/>
                  </a:solidFill>
                  <a:latin typeface="Arial" panose="020B0604020202020204" pitchFamily="34" charset="0"/>
                </a:rPr>
                <a:t>opulation</a:t>
              </a:r>
            </a:p>
          </p:txBody>
        </p:sp>
        <p:sp>
          <p:nvSpPr>
            <p:cNvPr id="7" name="Rectangle 6"/>
            <p:cNvSpPr/>
            <p:nvPr/>
          </p:nvSpPr>
          <p:spPr>
            <a:xfrm>
              <a:off x="2287302" y="5888939"/>
              <a:ext cx="1522353" cy="327631"/>
            </a:xfrm>
            <a:prstGeom prst="rect">
              <a:avLst/>
            </a:prstGeom>
            <a:solidFill>
              <a:srgbClr val="008000"/>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944" name="Text Box 5"/>
            <p:cNvSpPr txBox="1">
              <a:spLocks noChangeArrowheads="1"/>
            </p:cNvSpPr>
            <p:nvPr/>
          </p:nvSpPr>
          <p:spPr bwMode="auto">
            <a:xfrm>
              <a:off x="2287310" y="5863492"/>
              <a:ext cx="14557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600" b="1" u="sng">
                  <a:solidFill>
                    <a:schemeClr val="bg1"/>
                  </a:solidFill>
                  <a:latin typeface="Arial" panose="020B0604020202020204" pitchFamily="34" charset="0"/>
                </a:rPr>
                <a:t>I</a:t>
              </a:r>
              <a:r>
                <a:rPr lang="en-US" altLang="en-US" sz="1600" b="1">
                  <a:solidFill>
                    <a:schemeClr val="bg1"/>
                  </a:solidFill>
                  <a:latin typeface="Arial" panose="020B0604020202020204" pitchFamily="34" charset="0"/>
                </a:rPr>
                <a:t>ntervention</a:t>
              </a:r>
            </a:p>
          </p:txBody>
        </p:sp>
        <p:sp>
          <p:nvSpPr>
            <p:cNvPr id="9" name="Rectangle 8"/>
            <p:cNvSpPr/>
            <p:nvPr/>
          </p:nvSpPr>
          <p:spPr>
            <a:xfrm>
              <a:off x="4035072" y="5888939"/>
              <a:ext cx="1522354" cy="327631"/>
            </a:xfrm>
            <a:prstGeom prst="rect">
              <a:avLst/>
            </a:prstGeom>
            <a:solidFill>
              <a:srgbClr val="0659B7"/>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946" name="Text Box 5"/>
            <p:cNvSpPr txBox="1">
              <a:spLocks noChangeArrowheads="1"/>
            </p:cNvSpPr>
            <p:nvPr/>
          </p:nvSpPr>
          <p:spPr bwMode="auto">
            <a:xfrm>
              <a:off x="4034556" y="5863492"/>
              <a:ext cx="1478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600" b="1" u="sng">
                  <a:solidFill>
                    <a:schemeClr val="bg1"/>
                  </a:solidFill>
                  <a:latin typeface="Arial" panose="020B0604020202020204" pitchFamily="34" charset="0"/>
                </a:rPr>
                <a:t>C</a:t>
              </a:r>
              <a:r>
                <a:rPr lang="en-US" altLang="en-US" sz="1600" b="1">
                  <a:solidFill>
                    <a:schemeClr val="bg1"/>
                  </a:solidFill>
                  <a:latin typeface="Arial" panose="020B0604020202020204" pitchFamily="34" charset="0"/>
                </a:rPr>
                <a:t>omparison</a:t>
              </a:r>
            </a:p>
          </p:txBody>
        </p:sp>
        <p:sp>
          <p:nvSpPr>
            <p:cNvPr id="11" name="Rectangle 10"/>
            <p:cNvSpPr/>
            <p:nvPr/>
          </p:nvSpPr>
          <p:spPr>
            <a:xfrm>
              <a:off x="5786017" y="5888939"/>
              <a:ext cx="1522353" cy="327631"/>
            </a:xfrm>
            <a:prstGeom prst="rect">
              <a:avLst/>
            </a:prstGeom>
            <a:solidFill>
              <a:srgbClr val="8000FF"/>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948" name="Text Box 5"/>
            <p:cNvSpPr txBox="1">
              <a:spLocks noChangeArrowheads="1"/>
            </p:cNvSpPr>
            <p:nvPr/>
          </p:nvSpPr>
          <p:spPr bwMode="auto">
            <a:xfrm>
              <a:off x="5905469" y="5863492"/>
              <a:ext cx="12934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600" b="1" u="sng">
                  <a:solidFill>
                    <a:schemeClr val="bg1"/>
                  </a:solidFill>
                  <a:latin typeface="Arial" panose="020B0604020202020204" pitchFamily="34" charset="0"/>
                </a:rPr>
                <a:t>O</a:t>
              </a:r>
              <a:r>
                <a:rPr lang="en-US" altLang="en-US" sz="1600" b="1">
                  <a:solidFill>
                    <a:schemeClr val="bg1"/>
                  </a:solidFill>
                  <a:latin typeface="Arial" panose="020B0604020202020204" pitchFamily="34" charset="0"/>
                </a:rPr>
                <a:t>utcome</a:t>
              </a:r>
            </a:p>
          </p:txBody>
        </p:sp>
        <p:sp>
          <p:nvSpPr>
            <p:cNvPr id="13" name="Rectangle 12"/>
            <p:cNvSpPr/>
            <p:nvPr/>
          </p:nvSpPr>
          <p:spPr>
            <a:xfrm>
              <a:off x="7487751" y="5888939"/>
              <a:ext cx="1522353" cy="327631"/>
            </a:xfrm>
            <a:prstGeom prst="rect">
              <a:avLst/>
            </a:prstGeom>
            <a:solidFill>
              <a:srgbClr val="FF6600"/>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950" name="Text Box 5"/>
            <p:cNvSpPr txBox="1">
              <a:spLocks noChangeArrowheads="1"/>
            </p:cNvSpPr>
            <p:nvPr/>
          </p:nvSpPr>
          <p:spPr bwMode="auto">
            <a:xfrm>
              <a:off x="7607269" y="5863492"/>
              <a:ext cx="12934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600" b="1" u="sng">
                  <a:solidFill>
                    <a:schemeClr val="bg1"/>
                  </a:solidFill>
                  <a:latin typeface="Arial" panose="020B0604020202020204" pitchFamily="34" charset="0"/>
                </a:rPr>
                <a:t>Co</a:t>
              </a:r>
              <a:r>
                <a:rPr lang="en-US" altLang="en-US" sz="1600" b="1">
                  <a:solidFill>
                    <a:schemeClr val="bg1"/>
                  </a:solidFill>
                  <a:latin typeface="Arial" panose="020B0604020202020204" pitchFamily="34" charset="0"/>
                </a:rPr>
                <a:t>ntext</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3238" y="623888"/>
            <a:ext cx="8783637" cy="1143000"/>
          </a:xfrm>
        </p:spPr>
        <p:txBody>
          <a:bodyPr rtlCol="0">
            <a:normAutofit fontScale="90000"/>
          </a:bodyPr>
          <a:lstStyle/>
          <a:p>
            <a:pPr eaLnBrk="1" fontAlgn="auto" hangingPunct="1">
              <a:spcAft>
                <a:spcPts val="0"/>
              </a:spcAft>
              <a:defRPr/>
            </a:pPr>
            <a:r>
              <a:rPr lang="en-AU"/>
              <a:t>Prevalence or Incidence Reviews</a:t>
            </a:r>
            <a:br>
              <a:rPr lang="en-AU"/>
            </a:br>
            <a:endParaRPr lang="en-AU"/>
          </a:p>
        </p:txBody>
      </p:sp>
      <p:sp>
        <p:nvSpPr>
          <p:cNvPr id="41987" name="Content Placeholder 2"/>
          <p:cNvSpPr>
            <a:spLocks noGrp="1"/>
          </p:cNvSpPr>
          <p:nvPr>
            <p:ph idx="1"/>
          </p:nvPr>
        </p:nvSpPr>
        <p:spPr>
          <a:xfrm>
            <a:off x="1003300" y="1766888"/>
            <a:ext cx="9866313" cy="5091112"/>
          </a:xfrm>
        </p:spPr>
        <p:txBody>
          <a:bodyPr/>
          <a:lstStyle/>
          <a:p>
            <a:pPr eaLnBrk="1" hangingPunct="1"/>
            <a:r>
              <a:rPr lang="en-AU" altLang="en-US" sz="2400" smtClean="0"/>
              <a:t>Measure frequency of disease</a:t>
            </a:r>
            <a:endParaRPr lang="en-AU" altLang="en-US" sz="2400" u="sng" smtClean="0"/>
          </a:p>
          <a:p>
            <a:pPr eaLnBrk="1" hangingPunct="1"/>
            <a:r>
              <a:rPr lang="en-AU" altLang="en-US" sz="2400" smtClean="0"/>
              <a:t>Question Development: </a:t>
            </a:r>
            <a:r>
              <a:rPr lang="en-AU" altLang="en-US" sz="2400" smtClean="0">
                <a:solidFill>
                  <a:srgbClr val="C00000"/>
                </a:solidFill>
              </a:rPr>
              <a:t>CoCoPop</a:t>
            </a:r>
          </a:p>
          <a:p>
            <a:pPr lvl="1" eaLnBrk="1" hangingPunct="1"/>
            <a:r>
              <a:rPr lang="en-AU" altLang="en-US" b="1" smtClean="0">
                <a:solidFill>
                  <a:srgbClr val="FF6600"/>
                </a:solidFill>
              </a:rPr>
              <a:t>Co</a:t>
            </a:r>
            <a:r>
              <a:rPr lang="en-AU" altLang="en-US" smtClean="0"/>
              <a:t>ndition</a:t>
            </a:r>
          </a:p>
          <a:p>
            <a:pPr lvl="1" eaLnBrk="1" hangingPunct="1"/>
            <a:r>
              <a:rPr lang="en-AU" altLang="en-US" b="1" smtClean="0">
                <a:solidFill>
                  <a:srgbClr val="FF6600"/>
                </a:solidFill>
              </a:rPr>
              <a:t>Co</a:t>
            </a:r>
            <a:r>
              <a:rPr lang="en-AU" altLang="en-US" smtClean="0"/>
              <a:t>ntext</a:t>
            </a:r>
          </a:p>
          <a:p>
            <a:pPr lvl="1" eaLnBrk="1" hangingPunct="1"/>
            <a:r>
              <a:rPr lang="en-AU" altLang="en-US" b="1" smtClean="0">
                <a:solidFill>
                  <a:srgbClr val="FF6600"/>
                </a:solidFill>
              </a:rPr>
              <a:t>Pop</a:t>
            </a:r>
            <a:r>
              <a:rPr lang="en-AU" altLang="en-US" smtClean="0"/>
              <a:t>ulation</a:t>
            </a:r>
          </a:p>
          <a:p>
            <a:pPr eaLnBrk="1" hangingPunct="1">
              <a:spcBef>
                <a:spcPct val="0"/>
              </a:spcBef>
              <a:buSzPct val="70000"/>
            </a:pPr>
            <a:endParaRPr lang="en-US" altLang="en-US" sz="2400" smtClean="0"/>
          </a:p>
          <a:p>
            <a:pPr eaLnBrk="1" hangingPunct="1">
              <a:spcBef>
                <a:spcPct val="0"/>
              </a:spcBef>
              <a:buSzPct val="70000"/>
            </a:pPr>
            <a:r>
              <a:rPr lang="en-US" altLang="en-US" sz="2400" smtClean="0"/>
              <a:t>The variable of interest is the condition and can be a health condition, disease, symptom, event or factor</a:t>
            </a:r>
          </a:p>
          <a:p>
            <a:pPr eaLnBrk="1" hangingPunct="1">
              <a:spcBef>
                <a:spcPct val="0"/>
              </a:spcBef>
              <a:buSzPct val="70000"/>
            </a:pPr>
            <a:endParaRPr lang="en-US" altLang="en-US" sz="2400" smtClean="0"/>
          </a:p>
          <a:p>
            <a:pPr eaLnBrk="1" hangingPunct="1">
              <a:spcBef>
                <a:spcPct val="0"/>
              </a:spcBef>
              <a:buSzPct val="70000"/>
            </a:pPr>
            <a:r>
              <a:rPr lang="en-US" altLang="en-US" sz="2400" smtClean="0"/>
              <a:t>Define context or specific setting since prevalence/incidence can be impacted by environmental factors</a:t>
            </a:r>
          </a:p>
          <a:p>
            <a:pPr lvl="1" eaLnBrk="1" hangingPunct="1"/>
            <a:endParaRPr lang="en-AU" altLang="en-US" sz="200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981200" y="617538"/>
            <a:ext cx="8229600" cy="811212"/>
          </a:xfrm>
        </p:spPr>
        <p:txBody>
          <a:bodyPr/>
          <a:lstStyle/>
          <a:p>
            <a:pPr eaLnBrk="1" hangingPunct="1"/>
            <a:r>
              <a:rPr lang="en-AU" altLang="en-US" smtClean="0">
                <a:latin typeface="Calibri" panose="020F0502020204030204" pitchFamily="34" charset="0"/>
              </a:rPr>
              <a:t>Prevalence or Incidence Reviews</a:t>
            </a:r>
          </a:p>
        </p:txBody>
      </p:sp>
      <p:sp>
        <p:nvSpPr>
          <p:cNvPr id="3" name="Content Placeholder 2"/>
          <p:cNvSpPr>
            <a:spLocks noGrp="1"/>
          </p:cNvSpPr>
          <p:nvPr>
            <p:ph idx="1"/>
          </p:nvPr>
        </p:nvSpPr>
        <p:spPr>
          <a:xfrm>
            <a:off x="574675" y="1755775"/>
            <a:ext cx="9018588" cy="2551113"/>
          </a:xfrm>
        </p:spPr>
        <p:txBody>
          <a:bodyPr rtlCol="0"/>
          <a:lstStyle/>
          <a:p>
            <a:pPr marL="0" indent="0" eaLnBrk="1" fontAlgn="auto" hangingPunct="1">
              <a:spcAft>
                <a:spcPts val="0"/>
              </a:spcAft>
              <a:buFont typeface="Wingdings" panose="05000000000000000000" pitchFamily="2" charset="2"/>
              <a:buNone/>
              <a:defRPr/>
            </a:pPr>
            <a:r>
              <a:rPr lang="en-AU" b="1" dirty="0" smtClean="0"/>
              <a:t>Example: </a:t>
            </a:r>
          </a:p>
          <a:p>
            <a:pPr indent="-378000" eaLnBrk="1" fontAlgn="auto" hangingPunct="1">
              <a:spcAft>
                <a:spcPts val="0"/>
              </a:spcAft>
              <a:defRPr/>
            </a:pPr>
            <a:r>
              <a:rPr lang="en-AU" dirty="0" smtClean="0"/>
              <a:t>What </a:t>
            </a:r>
            <a:r>
              <a:rPr lang="en-AU" dirty="0"/>
              <a:t>is the prevalence and incidence of </a:t>
            </a:r>
            <a:r>
              <a:rPr lang="en-AU" b="1" dirty="0">
                <a:solidFill>
                  <a:srgbClr val="008000"/>
                </a:solidFill>
              </a:rPr>
              <a:t>peri-natal depression</a:t>
            </a:r>
            <a:r>
              <a:rPr lang="en-AU" b="1" dirty="0"/>
              <a:t> </a:t>
            </a:r>
            <a:r>
              <a:rPr lang="en-AU" dirty="0"/>
              <a:t>among </a:t>
            </a:r>
            <a:r>
              <a:rPr lang="en-AU" b="1" dirty="0">
                <a:solidFill>
                  <a:srgbClr val="FF0000"/>
                </a:solidFill>
              </a:rPr>
              <a:t>women</a:t>
            </a:r>
            <a:r>
              <a:rPr lang="en-AU" dirty="0"/>
              <a:t> in </a:t>
            </a:r>
            <a:r>
              <a:rPr lang="en-AU" b="1" dirty="0" smtClean="0">
                <a:solidFill>
                  <a:srgbClr val="FF6600"/>
                </a:solidFill>
              </a:rPr>
              <a:t>Ethiopia</a:t>
            </a:r>
            <a:r>
              <a:rPr lang="en-AU" dirty="0" smtClean="0"/>
              <a:t>?</a:t>
            </a:r>
            <a:endParaRPr lang="en-AU" dirty="0"/>
          </a:p>
          <a:p>
            <a:pPr marL="0" indent="0" eaLnBrk="1" fontAlgn="auto" hangingPunct="1">
              <a:spcAft>
                <a:spcPts val="0"/>
              </a:spcAft>
              <a:buFont typeface="Wingdings" panose="05000000000000000000" pitchFamily="2" charset="2"/>
              <a:buNone/>
              <a:defRPr/>
            </a:pPr>
            <a:endParaRPr lang="en-AU" dirty="0"/>
          </a:p>
        </p:txBody>
      </p:sp>
      <p:grpSp>
        <p:nvGrpSpPr>
          <p:cNvPr id="44036" name="Group 5"/>
          <p:cNvGrpSpPr>
            <a:grpSpLocks/>
          </p:cNvGrpSpPr>
          <p:nvPr/>
        </p:nvGrpSpPr>
        <p:grpSpPr bwMode="auto">
          <a:xfrm>
            <a:off x="3159125" y="4633913"/>
            <a:ext cx="4867275" cy="339725"/>
            <a:chOff x="2122210" y="5818553"/>
            <a:chExt cx="4867127" cy="339576"/>
          </a:xfrm>
        </p:grpSpPr>
        <p:sp>
          <p:nvSpPr>
            <p:cNvPr id="27" name="Text Box 5"/>
            <p:cNvSpPr txBox="1">
              <a:spLocks noChangeArrowheads="1"/>
            </p:cNvSpPr>
            <p:nvPr/>
          </p:nvSpPr>
          <p:spPr bwMode="auto">
            <a:xfrm>
              <a:off x="5466971" y="5818553"/>
              <a:ext cx="1522366" cy="337989"/>
            </a:xfrm>
            <a:prstGeom prst="rect">
              <a:avLst/>
            </a:prstGeom>
            <a:solidFill>
              <a:srgbClr val="FF0000"/>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Pop</a:t>
              </a:r>
              <a:r>
                <a:rPr lang="en-US" sz="1600" b="1" dirty="0">
                  <a:solidFill>
                    <a:schemeClr val="bg1"/>
                  </a:solidFill>
                  <a:latin typeface="Arial" charset="0"/>
                  <a:cs typeface="+mn-cs"/>
                </a:rPr>
                <a:t>ulation</a:t>
              </a:r>
            </a:p>
          </p:txBody>
        </p:sp>
        <p:sp>
          <p:nvSpPr>
            <p:cNvPr id="28" name="Text Box 5"/>
            <p:cNvSpPr txBox="1">
              <a:spLocks noChangeArrowheads="1"/>
            </p:cNvSpPr>
            <p:nvPr/>
          </p:nvSpPr>
          <p:spPr bwMode="auto">
            <a:xfrm>
              <a:off x="2122210" y="5820139"/>
              <a:ext cx="1522367" cy="337990"/>
            </a:xfrm>
            <a:prstGeom prst="rect">
              <a:avLst/>
            </a:prstGeom>
            <a:solidFill>
              <a:srgbClr val="008000"/>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Co</a:t>
              </a:r>
              <a:r>
                <a:rPr lang="en-US" sz="1600" b="1" dirty="0">
                  <a:solidFill>
                    <a:schemeClr val="bg1"/>
                  </a:solidFill>
                  <a:latin typeface="Arial" charset="0"/>
                  <a:cs typeface="+mn-cs"/>
                </a:rPr>
                <a:t>ndition</a:t>
              </a:r>
            </a:p>
          </p:txBody>
        </p:sp>
        <p:sp>
          <p:nvSpPr>
            <p:cNvPr id="29" name="Text Box 5"/>
            <p:cNvSpPr txBox="1">
              <a:spLocks noChangeArrowheads="1"/>
            </p:cNvSpPr>
            <p:nvPr/>
          </p:nvSpPr>
          <p:spPr bwMode="auto">
            <a:xfrm>
              <a:off x="3787447" y="5818553"/>
              <a:ext cx="1522366" cy="337989"/>
            </a:xfrm>
            <a:prstGeom prst="rect">
              <a:avLst/>
            </a:prstGeom>
            <a:solidFill>
              <a:srgbClr val="FF6600"/>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Co</a:t>
              </a:r>
              <a:r>
                <a:rPr lang="en-US" sz="1600" b="1" dirty="0">
                  <a:solidFill>
                    <a:schemeClr val="bg1"/>
                  </a:solidFill>
                  <a:latin typeface="Arial" charset="0"/>
                  <a:cs typeface="+mn-cs"/>
                </a:rPr>
                <a:t>ntext</a:t>
              </a: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885825" y="400050"/>
            <a:ext cx="9324975" cy="1000733"/>
          </a:xfrm>
        </p:spPr>
        <p:txBody>
          <a:bodyPr/>
          <a:lstStyle/>
          <a:p>
            <a:pPr eaLnBrk="1" hangingPunct="1"/>
            <a:r>
              <a:rPr lang="en-AU" altLang="en-US" dirty="0" smtClean="0">
                <a:latin typeface="Calibri" panose="020F0502020204030204" pitchFamily="34" charset="0"/>
              </a:rPr>
              <a:t>Diagnostic Test Accuracy Reviews</a:t>
            </a:r>
          </a:p>
        </p:txBody>
      </p:sp>
      <p:sp>
        <p:nvSpPr>
          <p:cNvPr id="73731" name="Content Placeholder 2"/>
          <p:cNvSpPr>
            <a:spLocks noGrp="1"/>
          </p:cNvSpPr>
          <p:nvPr>
            <p:ph idx="1"/>
          </p:nvPr>
        </p:nvSpPr>
        <p:spPr>
          <a:xfrm>
            <a:off x="885825" y="1543050"/>
            <a:ext cx="10240963" cy="4730750"/>
          </a:xfrm>
        </p:spPr>
        <p:txBody>
          <a:bodyPr/>
          <a:lstStyle/>
          <a:p>
            <a:pPr eaLnBrk="1" hangingPunct="1">
              <a:defRPr/>
            </a:pPr>
            <a:r>
              <a:rPr lang="en-AU" altLang="en-US" sz="2400" dirty="0" smtClean="0"/>
              <a:t>Diagnostic tests are used by clinicians to identify the presence/absence of a condition in a patient</a:t>
            </a:r>
          </a:p>
          <a:p>
            <a:pPr marL="342900" lvl="1" indent="-342900" eaLnBrk="1" hangingPunct="1">
              <a:buClr>
                <a:schemeClr val="bg2"/>
              </a:buClr>
              <a:buFont typeface="Wingdings" panose="05000000000000000000" pitchFamily="2" charset="2"/>
              <a:buChar char="p"/>
              <a:defRPr/>
            </a:pPr>
            <a:r>
              <a:rPr lang="en-AU" altLang="en-US" dirty="0" smtClean="0"/>
              <a:t>This review provide a summary of test performance  in order to determine the accuracy of the diagnostic tests they use or are considering using</a:t>
            </a:r>
          </a:p>
          <a:p>
            <a:pPr eaLnBrk="1" hangingPunct="1">
              <a:defRPr/>
            </a:pPr>
            <a:r>
              <a:rPr lang="en-AU" altLang="en-US" sz="2400" dirty="0" smtClean="0"/>
              <a:t>Question Development: </a:t>
            </a:r>
            <a:r>
              <a:rPr lang="en-AU" altLang="en-US" sz="2400" dirty="0" smtClean="0">
                <a:solidFill>
                  <a:srgbClr val="C00000"/>
                </a:solidFill>
              </a:rPr>
              <a:t>PIRD</a:t>
            </a:r>
          </a:p>
          <a:p>
            <a:pPr lvl="1" eaLnBrk="1" hangingPunct="1">
              <a:defRPr/>
            </a:pPr>
            <a:r>
              <a:rPr lang="en-AU" altLang="en-US" b="1" u="sng" dirty="0" smtClean="0">
                <a:solidFill>
                  <a:srgbClr val="FF6600"/>
                </a:solidFill>
              </a:rPr>
              <a:t>P</a:t>
            </a:r>
            <a:r>
              <a:rPr lang="en-AU" altLang="en-US" dirty="0" smtClean="0"/>
              <a:t>opulation</a:t>
            </a:r>
          </a:p>
          <a:p>
            <a:pPr lvl="1" eaLnBrk="1" hangingPunct="1">
              <a:defRPr/>
            </a:pPr>
            <a:r>
              <a:rPr lang="en-AU" altLang="en-US" b="1" u="sng" dirty="0" smtClean="0">
                <a:solidFill>
                  <a:srgbClr val="FF6600"/>
                </a:solidFill>
              </a:rPr>
              <a:t>I</a:t>
            </a:r>
            <a:r>
              <a:rPr lang="en-AU" altLang="en-US" dirty="0" smtClean="0"/>
              <a:t>ndex test</a:t>
            </a:r>
          </a:p>
          <a:p>
            <a:pPr lvl="1" eaLnBrk="1" hangingPunct="1">
              <a:defRPr/>
            </a:pPr>
            <a:r>
              <a:rPr lang="en-AU" altLang="en-US" b="1" u="sng" dirty="0" smtClean="0">
                <a:solidFill>
                  <a:srgbClr val="FF6600"/>
                </a:solidFill>
              </a:rPr>
              <a:t>R</a:t>
            </a:r>
            <a:r>
              <a:rPr lang="en-AU" altLang="en-US" dirty="0" smtClean="0"/>
              <a:t>eference test</a:t>
            </a:r>
          </a:p>
          <a:p>
            <a:pPr lvl="1" eaLnBrk="1" hangingPunct="1">
              <a:defRPr/>
            </a:pPr>
            <a:r>
              <a:rPr lang="en-AU" altLang="en-US" b="1" u="sng" dirty="0" smtClean="0">
                <a:solidFill>
                  <a:srgbClr val="FF6600"/>
                </a:solidFill>
              </a:rPr>
              <a:t>D</a:t>
            </a:r>
            <a:r>
              <a:rPr lang="en-AU" altLang="en-US" dirty="0" smtClean="0"/>
              <a:t>iagnosis of interest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981200" y="533400"/>
            <a:ext cx="8229600" cy="914400"/>
          </a:xfrm>
        </p:spPr>
        <p:txBody>
          <a:bodyPr/>
          <a:lstStyle/>
          <a:p>
            <a:pPr eaLnBrk="1" hangingPunct="1"/>
            <a:r>
              <a:rPr lang="en-AU" altLang="en-US" smtClean="0">
                <a:latin typeface="Calibri" panose="020F0502020204030204" pitchFamily="34" charset="0"/>
              </a:rPr>
              <a:t>Diagnostic Test Accuracy Reviews</a:t>
            </a:r>
          </a:p>
        </p:txBody>
      </p:sp>
      <p:sp>
        <p:nvSpPr>
          <p:cNvPr id="3" name="Content Placeholder 2"/>
          <p:cNvSpPr>
            <a:spLocks noGrp="1"/>
          </p:cNvSpPr>
          <p:nvPr>
            <p:ph idx="1"/>
          </p:nvPr>
        </p:nvSpPr>
        <p:spPr>
          <a:xfrm>
            <a:off x="914400" y="1597025"/>
            <a:ext cx="8905875" cy="3146425"/>
          </a:xfrm>
        </p:spPr>
        <p:txBody>
          <a:bodyPr rtlCol="0"/>
          <a:lstStyle/>
          <a:p>
            <a:pPr marL="0" indent="0" eaLnBrk="1" fontAlgn="auto" hangingPunct="1">
              <a:spcAft>
                <a:spcPts val="0"/>
              </a:spcAft>
              <a:buFont typeface="Wingdings" panose="05000000000000000000" pitchFamily="2" charset="2"/>
              <a:buNone/>
              <a:defRPr/>
            </a:pPr>
            <a:r>
              <a:rPr lang="en-AU" b="1" u="sng" dirty="0" smtClean="0"/>
              <a:t>Example:</a:t>
            </a:r>
          </a:p>
          <a:p>
            <a:pPr indent="-378000" eaLnBrk="1" fontAlgn="auto" hangingPunct="1">
              <a:spcAft>
                <a:spcPts val="0"/>
              </a:spcAft>
              <a:defRPr/>
            </a:pPr>
            <a:r>
              <a:rPr lang="en-AU" dirty="0" smtClean="0"/>
              <a:t>What </a:t>
            </a:r>
            <a:r>
              <a:rPr lang="en-AU" dirty="0"/>
              <a:t>is the diagnostic accuracy of currently available </a:t>
            </a:r>
            <a:r>
              <a:rPr lang="en-AU" b="1" dirty="0">
                <a:solidFill>
                  <a:srgbClr val="008000"/>
                </a:solidFill>
              </a:rPr>
              <a:t>laboratory tests</a:t>
            </a:r>
            <a:r>
              <a:rPr lang="en-AU" b="1" dirty="0"/>
              <a:t> </a:t>
            </a:r>
            <a:r>
              <a:rPr lang="en-AU" dirty="0"/>
              <a:t>for </a:t>
            </a:r>
            <a:r>
              <a:rPr lang="en-AU" b="1" dirty="0">
                <a:solidFill>
                  <a:schemeClr val="bg2">
                    <a:lumMod val="50000"/>
                  </a:schemeClr>
                </a:solidFill>
              </a:rPr>
              <a:t>swine flu (H1N1)</a:t>
            </a:r>
            <a:r>
              <a:rPr lang="en-AU" b="1" dirty="0"/>
              <a:t> </a:t>
            </a:r>
            <a:r>
              <a:rPr lang="en-AU" dirty="0"/>
              <a:t>compared to </a:t>
            </a:r>
            <a:r>
              <a:rPr lang="en-AU" b="1" dirty="0">
                <a:solidFill>
                  <a:srgbClr val="8000FF"/>
                </a:solidFill>
              </a:rPr>
              <a:t>viral culture</a:t>
            </a:r>
            <a:r>
              <a:rPr lang="en-AU" b="1" dirty="0"/>
              <a:t> </a:t>
            </a:r>
            <a:r>
              <a:rPr lang="en-AU" dirty="0"/>
              <a:t>as a reference test amongst </a:t>
            </a:r>
            <a:r>
              <a:rPr lang="en-AU" b="1" dirty="0">
                <a:solidFill>
                  <a:srgbClr val="FF0000"/>
                </a:solidFill>
              </a:rPr>
              <a:t>people presenting with suspected </a:t>
            </a:r>
            <a:r>
              <a:rPr lang="en-AU" b="1" dirty="0" smtClean="0">
                <a:solidFill>
                  <a:srgbClr val="FF0000"/>
                </a:solidFill>
              </a:rPr>
              <a:t>flu</a:t>
            </a:r>
            <a:r>
              <a:rPr lang="en-AU" dirty="0" smtClean="0"/>
              <a:t>?</a:t>
            </a:r>
            <a:endParaRPr lang="en-AU" dirty="0"/>
          </a:p>
        </p:txBody>
      </p:sp>
      <p:grpSp>
        <p:nvGrpSpPr>
          <p:cNvPr id="48132" name="Group 1"/>
          <p:cNvGrpSpPr>
            <a:grpSpLocks/>
          </p:cNvGrpSpPr>
          <p:nvPr/>
        </p:nvGrpSpPr>
        <p:grpSpPr bwMode="auto">
          <a:xfrm>
            <a:off x="2155825" y="5041900"/>
            <a:ext cx="7410450" cy="531813"/>
            <a:chOff x="2409825" y="5802313"/>
            <a:chExt cx="7410450" cy="531812"/>
          </a:xfrm>
        </p:grpSpPr>
        <p:sp>
          <p:nvSpPr>
            <p:cNvPr id="14" name="Text Box 5"/>
            <p:cNvSpPr txBox="1">
              <a:spLocks noChangeArrowheads="1"/>
            </p:cNvSpPr>
            <p:nvPr/>
          </p:nvSpPr>
          <p:spPr bwMode="auto">
            <a:xfrm>
              <a:off x="2409825" y="6027738"/>
              <a:ext cx="1687513" cy="306387"/>
            </a:xfrm>
            <a:prstGeom prst="rect">
              <a:avLst/>
            </a:prstGeom>
            <a:solidFill>
              <a:srgbClr val="FF0000"/>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400" b="1" u="sng" dirty="0">
                  <a:solidFill>
                    <a:schemeClr val="bg1"/>
                  </a:solidFill>
                  <a:latin typeface="Arial" charset="0"/>
                  <a:cs typeface="+mn-cs"/>
                </a:rPr>
                <a:t>P</a:t>
              </a:r>
              <a:r>
                <a:rPr lang="en-US" sz="1400" b="1" dirty="0">
                  <a:solidFill>
                    <a:schemeClr val="bg1"/>
                  </a:solidFill>
                  <a:latin typeface="Arial" charset="0"/>
                  <a:cs typeface="+mn-cs"/>
                </a:rPr>
                <a:t>opulation</a:t>
              </a:r>
            </a:p>
          </p:txBody>
        </p:sp>
        <p:sp>
          <p:nvSpPr>
            <p:cNvPr id="15" name="Text Box 5"/>
            <p:cNvSpPr txBox="1">
              <a:spLocks noChangeArrowheads="1"/>
            </p:cNvSpPr>
            <p:nvPr/>
          </p:nvSpPr>
          <p:spPr bwMode="auto">
            <a:xfrm>
              <a:off x="4302125" y="6027738"/>
              <a:ext cx="1687513" cy="306387"/>
            </a:xfrm>
            <a:prstGeom prst="rect">
              <a:avLst/>
            </a:prstGeom>
            <a:solidFill>
              <a:srgbClr val="008000"/>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AU" sz="1400" b="1" u="sng" dirty="0">
                  <a:solidFill>
                    <a:schemeClr val="bg1"/>
                  </a:solidFill>
                  <a:latin typeface="Arial" charset="0"/>
                  <a:cs typeface="+mn-cs"/>
                </a:rPr>
                <a:t>I</a:t>
              </a:r>
              <a:r>
                <a:rPr lang="en-AU" sz="1400" b="1" dirty="0">
                  <a:solidFill>
                    <a:schemeClr val="bg1"/>
                  </a:solidFill>
                  <a:latin typeface="Arial" charset="0"/>
                  <a:cs typeface="+mn-cs"/>
                </a:rPr>
                <a:t>ndex Test</a:t>
              </a:r>
            </a:p>
          </p:txBody>
        </p:sp>
        <p:sp>
          <p:nvSpPr>
            <p:cNvPr id="16" name="Text Box 5"/>
            <p:cNvSpPr txBox="1">
              <a:spLocks noChangeArrowheads="1"/>
            </p:cNvSpPr>
            <p:nvPr/>
          </p:nvSpPr>
          <p:spPr bwMode="auto">
            <a:xfrm>
              <a:off x="6230938" y="6027738"/>
              <a:ext cx="1687512" cy="306387"/>
            </a:xfrm>
            <a:prstGeom prst="rect">
              <a:avLst/>
            </a:prstGeom>
            <a:solidFill>
              <a:srgbClr val="8000FF"/>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AU" sz="1400" b="1" u="sng" dirty="0">
                  <a:solidFill>
                    <a:schemeClr val="bg1"/>
                  </a:solidFill>
                  <a:latin typeface="Arial" charset="0"/>
                  <a:cs typeface="+mn-cs"/>
                </a:rPr>
                <a:t>R</a:t>
              </a:r>
              <a:r>
                <a:rPr lang="en-AU" sz="1400" b="1" dirty="0">
                  <a:solidFill>
                    <a:schemeClr val="bg1"/>
                  </a:solidFill>
                  <a:latin typeface="Arial" charset="0"/>
                  <a:cs typeface="+mn-cs"/>
                </a:rPr>
                <a:t>eference Test</a:t>
              </a:r>
            </a:p>
          </p:txBody>
        </p:sp>
        <p:sp>
          <p:nvSpPr>
            <p:cNvPr id="17" name="Text Box 5"/>
            <p:cNvSpPr txBox="1">
              <a:spLocks noChangeArrowheads="1"/>
            </p:cNvSpPr>
            <p:nvPr/>
          </p:nvSpPr>
          <p:spPr bwMode="auto">
            <a:xfrm>
              <a:off x="8161338" y="5802313"/>
              <a:ext cx="1658937" cy="531812"/>
            </a:xfrm>
            <a:prstGeom prst="rect">
              <a:avLst/>
            </a:prstGeom>
            <a:solidFill>
              <a:schemeClr val="bg2">
                <a:lumMod val="50000"/>
              </a:schemeClr>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AU" sz="1400" b="1" u="sng" dirty="0">
                  <a:solidFill>
                    <a:schemeClr val="bg1"/>
                  </a:solidFill>
                  <a:latin typeface="Arial" charset="0"/>
                  <a:cs typeface="+mn-cs"/>
                </a:rPr>
                <a:t>D</a:t>
              </a:r>
              <a:r>
                <a:rPr lang="en-AU" sz="1400" b="1" dirty="0">
                  <a:solidFill>
                    <a:schemeClr val="bg1"/>
                  </a:solidFill>
                  <a:latin typeface="Arial" charset="0"/>
                  <a:cs typeface="+mn-cs"/>
                </a:rPr>
                <a:t>iagnosis of interest</a:t>
              </a: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690664" y="542925"/>
            <a:ext cx="9520136" cy="923925"/>
          </a:xfrm>
        </p:spPr>
        <p:txBody>
          <a:bodyPr/>
          <a:lstStyle/>
          <a:p>
            <a:pPr eaLnBrk="1" hangingPunct="1"/>
            <a:r>
              <a:rPr lang="en-AU" altLang="en-US" sz="3600" dirty="0" err="1" smtClean="0">
                <a:latin typeface="Calibri" panose="020F0502020204030204" pitchFamily="34" charset="0"/>
              </a:rPr>
              <a:t>Etiology</a:t>
            </a:r>
            <a:r>
              <a:rPr lang="en-AU" altLang="en-US" sz="3600" dirty="0" smtClean="0">
                <a:latin typeface="Calibri" panose="020F0502020204030204" pitchFamily="34" charset="0"/>
              </a:rPr>
              <a:t> and Risk Reviews</a:t>
            </a:r>
          </a:p>
        </p:txBody>
      </p:sp>
      <p:sp>
        <p:nvSpPr>
          <p:cNvPr id="50179" name="Content Placeholder 2"/>
          <p:cNvSpPr>
            <a:spLocks noGrp="1"/>
          </p:cNvSpPr>
          <p:nvPr>
            <p:ph idx="1"/>
          </p:nvPr>
        </p:nvSpPr>
        <p:spPr>
          <a:xfrm>
            <a:off x="830263" y="1617663"/>
            <a:ext cx="8509000" cy="3843337"/>
          </a:xfrm>
        </p:spPr>
        <p:txBody>
          <a:bodyPr/>
          <a:lstStyle/>
          <a:p>
            <a:pPr eaLnBrk="1" hangingPunct="1"/>
            <a:r>
              <a:rPr lang="en-US" altLang="en-US" sz="2400" smtClean="0"/>
              <a:t>Assess associations between epidemiological factors and the outcomes</a:t>
            </a:r>
          </a:p>
          <a:p>
            <a:pPr eaLnBrk="1" hangingPunct="1"/>
            <a:r>
              <a:rPr lang="en-US" altLang="en-US" sz="2400" smtClean="0"/>
              <a:t>The exposure of interest refers to a particular risk factor or several factors associated with a disease</a:t>
            </a:r>
          </a:p>
          <a:p>
            <a:pPr eaLnBrk="1" hangingPunct="1"/>
            <a:r>
              <a:rPr lang="en-US" altLang="en-US" sz="2400" smtClean="0"/>
              <a:t>Important in informing health care planning and resource allocation</a:t>
            </a:r>
            <a:endParaRPr lang="en-AU" altLang="en-US" sz="2400" smtClean="0"/>
          </a:p>
          <a:p>
            <a:pPr eaLnBrk="1" hangingPunct="1"/>
            <a:r>
              <a:rPr lang="en-AU" altLang="en-US" sz="2400" smtClean="0"/>
              <a:t>Question Development: </a:t>
            </a:r>
            <a:r>
              <a:rPr lang="en-AU" altLang="en-US" sz="2400" b="1" smtClean="0">
                <a:solidFill>
                  <a:srgbClr val="FF6600"/>
                </a:solidFill>
              </a:rPr>
              <a:t>PEO</a:t>
            </a:r>
          </a:p>
          <a:p>
            <a:pPr lvl="1" eaLnBrk="1" hangingPunct="1"/>
            <a:r>
              <a:rPr lang="en-AU" altLang="en-US" b="1" u="sng" smtClean="0">
                <a:solidFill>
                  <a:srgbClr val="FF6600"/>
                </a:solidFill>
              </a:rPr>
              <a:t>P</a:t>
            </a:r>
            <a:r>
              <a:rPr lang="en-AU" altLang="en-US" smtClean="0"/>
              <a:t>opulation</a:t>
            </a:r>
          </a:p>
          <a:p>
            <a:pPr lvl="1" eaLnBrk="1" hangingPunct="1"/>
            <a:r>
              <a:rPr lang="en-AU" altLang="en-US" b="1" u="sng" smtClean="0">
                <a:solidFill>
                  <a:srgbClr val="FF6600"/>
                </a:solidFill>
              </a:rPr>
              <a:t>E</a:t>
            </a:r>
            <a:r>
              <a:rPr lang="en-AU" altLang="en-US" smtClean="0"/>
              <a:t>xposure of interest</a:t>
            </a:r>
          </a:p>
          <a:p>
            <a:pPr lvl="1" eaLnBrk="1" hangingPunct="1"/>
            <a:r>
              <a:rPr lang="en-AU" altLang="en-US" b="1" u="sng" smtClean="0">
                <a:solidFill>
                  <a:srgbClr val="FF6600"/>
                </a:solidFill>
              </a:rPr>
              <a:t>O</a:t>
            </a:r>
            <a:r>
              <a:rPr lang="en-AU" altLang="en-US" smtClean="0"/>
              <a:t>utcome or response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80936" y="544513"/>
            <a:ext cx="9529864" cy="874712"/>
          </a:xfrm>
        </p:spPr>
        <p:txBody>
          <a:bodyPr/>
          <a:lstStyle/>
          <a:p>
            <a:pPr eaLnBrk="1" hangingPunct="1"/>
            <a:r>
              <a:rPr lang="en-AU" altLang="en-US" dirty="0" err="1" smtClean="0">
                <a:latin typeface="Calibri" panose="020F0502020204030204" pitchFamily="34" charset="0"/>
              </a:rPr>
              <a:t>Etiology</a:t>
            </a:r>
            <a:r>
              <a:rPr lang="en-AU" altLang="en-US" dirty="0" smtClean="0">
                <a:latin typeface="Calibri" panose="020F0502020204030204" pitchFamily="34" charset="0"/>
              </a:rPr>
              <a:t> and Risk Reviews</a:t>
            </a:r>
          </a:p>
        </p:txBody>
      </p:sp>
      <p:sp>
        <p:nvSpPr>
          <p:cNvPr id="3" name="Content Placeholder 2"/>
          <p:cNvSpPr>
            <a:spLocks noGrp="1"/>
          </p:cNvSpPr>
          <p:nvPr>
            <p:ph idx="1"/>
          </p:nvPr>
        </p:nvSpPr>
        <p:spPr>
          <a:xfrm>
            <a:off x="555625" y="1592263"/>
            <a:ext cx="9451975" cy="2654300"/>
          </a:xfrm>
        </p:spPr>
        <p:txBody>
          <a:bodyPr rtlCol="0"/>
          <a:lstStyle/>
          <a:p>
            <a:pPr marL="0" indent="0" eaLnBrk="1" fontAlgn="auto" hangingPunct="1">
              <a:spcAft>
                <a:spcPts val="0"/>
              </a:spcAft>
              <a:buFont typeface="Wingdings" panose="05000000000000000000" pitchFamily="2" charset="2"/>
              <a:buNone/>
              <a:defRPr/>
            </a:pPr>
            <a:r>
              <a:rPr lang="en-AU" b="1" u="sng" dirty="0" smtClean="0"/>
              <a:t>Example:</a:t>
            </a:r>
          </a:p>
          <a:p>
            <a:pPr indent="-378000" eaLnBrk="1" fontAlgn="auto" hangingPunct="1">
              <a:spcAft>
                <a:spcPts val="0"/>
              </a:spcAft>
              <a:defRPr/>
            </a:pPr>
            <a:r>
              <a:rPr lang="en-AU" dirty="0" smtClean="0"/>
              <a:t>Are </a:t>
            </a:r>
            <a:r>
              <a:rPr lang="en-AU" b="1" dirty="0">
                <a:solidFill>
                  <a:srgbClr val="FF0000"/>
                </a:solidFill>
              </a:rPr>
              <a:t>children </a:t>
            </a:r>
            <a:r>
              <a:rPr lang="en-AU" dirty="0"/>
              <a:t>exposed to </a:t>
            </a:r>
            <a:r>
              <a:rPr lang="en-AU" b="1" dirty="0">
                <a:solidFill>
                  <a:srgbClr val="6DD505"/>
                </a:solidFill>
              </a:rPr>
              <a:t>tobacco smoke (maternal smoking) during pregnancy</a:t>
            </a:r>
            <a:r>
              <a:rPr lang="en-AU" b="1" dirty="0"/>
              <a:t> </a:t>
            </a:r>
            <a:r>
              <a:rPr lang="en-AU" dirty="0"/>
              <a:t>at risk for </a:t>
            </a:r>
            <a:r>
              <a:rPr lang="en-AU" b="1" dirty="0">
                <a:solidFill>
                  <a:srgbClr val="8000FF"/>
                </a:solidFill>
              </a:rPr>
              <a:t>obesity in childhood</a:t>
            </a:r>
            <a:r>
              <a:rPr lang="en-AU" dirty="0"/>
              <a:t>? </a:t>
            </a:r>
          </a:p>
        </p:txBody>
      </p:sp>
      <p:grpSp>
        <p:nvGrpSpPr>
          <p:cNvPr id="52228" name="Group 1"/>
          <p:cNvGrpSpPr>
            <a:grpSpLocks/>
          </p:cNvGrpSpPr>
          <p:nvPr/>
        </p:nvGrpSpPr>
        <p:grpSpPr bwMode="auto">
          <a:xfrm>
            <a:off x="3190875" y="4975225"/>
            <a:ext cx="5232400" cy="338138"/>
            <a:chOff x="3344863" y="5932488"/>
            <a:chExt cx="5232400" cy="338137"/>
          </a:xfrm>
        </p:grpSpPr>
        <p:sp>
          <p:nvSpPr>
            <p:cNvPr id="6" name="Text Box 5"/>
            <p:cNvSpPr txBox="1">
              <a:spLocks noChangeArrowheads="1"/>
            </p:cNvSpPr>
            <p:nvPr/>
          </p:nvSpPr>
          <p:spPr bwMode="auto">
            <a:xfrm>
              <a:off x="7053263" y="5932488"/>
              <a:ext cx="1524000" cy="338137"/>
            </a:xfrm>
            <a:prstGeom prst="rect">
              <a:avLst/>
            </a:prstGeom>
            <a:solidFill>
              <a:srgbClr val="8000FF"/>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O</a:t>
              </a:r>
              <a:r>
                <a:rPr lang="en-US" sz="1600" b="1" dirty="0">
                  <a:solidFill>
                    <a:schemeClr val="bg1"/>
                  </a:solidFill>
                  <a:latin typeface="Arial" charset="0"/>
                  <a:cs typeface="+mn-cs"/>
                </a:rPr>
                <a:t>utcome</a:t>
              </a:r>
            </a:p>
          </p:txBody>
        </p:sp>
        <p:sp>
          <p:nvSpPr>
            <p:cNvPr id="7" name="Text Box 5"/>
            <p:cNvSpPr txBox="1">
              <a:spLocks noChangeArrowheads="1"/>
            </p:cNvSpPr>
            <p:nvPr/>
          </p:nvSpPr>
          <p:spPr bwMode="auto">
            <a:xfrm>
              <a:off x="5281613" y="5932488"/>
              <a:ext cx="1522413" cy="338137"/>
            </a:xfrm>
            <a:prstGeom prst="rect">
              <a:avLst/>
            </a:prstGeom>
            <a:solidFill>
              <a:schemeClr val="accent1">
                <a:lumMod val="50000"/>
              </a:schemeClr>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E</a:t>
              </a:r>
              <a:r>
                <a:rPr lang="en-US" sz="1600" b="1" dirty="0">
                  <a:solidFill>
                    <a:schemeClr val="bg1"/>
                  </a:solidFill>
                  <a:latin typeface="Arial" charset="0"/>
                  <a:cs typeface="+mn-cs"/>
                </a:rPr>
                <a:t>xposure</a:t>
              </a:r>
            </a:p>
          </p:txBody>
        </p:sp>
        <p:sp>
          <p:nvSpPr>
            <p:cNvPr id="9" name="Text Box 5"/>
            <p:cNvSpPr txBox="1">
              <a:spLocks noChangeArrowheads="1"/>
            </p:cNvSpPr>
            <p:nvPr/>
          </p:nvSpPr>
          <p:spPr bwMode="auto">
            <a:xfrm>
              <a:off x="3344863" y="5932488"/>
              <a:ext cx="1687513" cy="338137"/>
            </a:xfrm>
            <a:prstGeom prst="rect">
              <a:avLst/>
            </a:prstGeom>
            <a:solidFill>
              <a:srgbClr val="FF0000"/>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P</a:t>
              </a:r>
              <a:r>
                <a:rPr lang="en-US" sz="1600" b="1" dirty="0">
                  <a:solidFill>
                    <a:schemeClr val="bg1"/>
                  </a:solidFill>
                  <a:latin typeface="Arial" charset="0"/>
                  <a:cs typeface="+mn-cs"/>
                </a:rPr>
                <a:t>opulation</a:t>
              </a: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981200" y="615950"/>
            <a:ext cx="8229600" cy="776288"/>
          </a:xfrm>
        </p:spPr>
        <p:txBody>
          <a:bodyPr/>
          <a:lstStyle/>
          <a:p>
            <a:pPr eaLnBrk="1" hangingPunct="1"/>
            <a:r>
              <a:rPr lang="en-AU" altLang="en-US" smtClean="0">
                <a:latin typeface="Calibri" panose="020F0502020204030204" pitchFamily="34" charset="0"/>
              </a:rPr>
              <a:t>Umbrella Reviews</a:t>
            </a:r>
          </a:p>
        </p:txBody>
      </p:sp>
      <p:sp>
        <p:nvSpPr>
          <p:cNvPr id="5" name="Text Box 5"/>
          <p:cNvSpPr txBox="1">
            <a:spLocks noChangeArrowheads="1"/>
          </p:cNvSpPr>
          <p:nvPr/>
        </p:nvSpPr>
        <p:spPr bwMode="auto">
          <a:xfrm>
            <a:off x="6530975" y="5973763"/>
            <a:ext cx="1522413" cy="338137"/>
          </a:xfrm>
          <a:prstGeom prst="rect">
            <a:avLst/>
          </a:prstGeom>
          <a:solidFill>
            <a:srgbClr val="FF6600"/>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Co</a:t>
            </a:r>
            <a:r>
              <a:rPr lang="en-US" sz="1600" b="1" dirty="0">
                <a:solidFill>
                  <a:schemeClr val="bg1"/>
                </a:solidFill>
                <a:latin typeface="Arial" charset="0"/>
                <a:cs typeface="+mn-cs"/>
              </a:rPr>
              <a:t>ntext</a:t>
            </a:r>
          </a:p>
        </p:txBody>
      </p:sp>
      <p:sp>
        <p:nvSpPr>
          <p:cNvPr id="7" name="Text Box 5"/>
          <p:cNvSpPr txBox="1">
            <a:spLocks noChangeArrowheads="1"/>
          </p:cNvSpPr>
          <p:nvPr/>
        </p:nvSpPr>
        <p:spPr bwMode="auto">
          <a:xfrm>
            <a:off x="2855913" y="5986463"/>
            <a:ext cx="1522412" cy="339725"/>
          </a:xfrm>
          <a:prstGeom prst="rect">
            <a:avLst/>
          </a:prstGeom>
          <a:solidFill>
            <a:srgbClr val="FF0000"/>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P</a:t>
            </a:r>
            <a:r>
              <a:rPr lang="en-US" sz="1600" b="1" dirty="0">
                <a:solidFill>
                  <a:schemeClr val="bg1"/>
                </a:solidFill>
                <a:latin typeface="Arial" charset="0"/>
                <a:cs typeface="+mn-cs"/>
              </a:rPr>
              <a:t>opulation</a:t>
            </a:r>
          </a:p>
        </p:txBody>
      </p:sp>
      <p:sp>
        <p:nvSpPr>
          <p:cNvPr id="9" name="Content Placeholder 2"/>
          <p:cNvSpPr>
            <a:spLocks noGrp="1"/>
          </p:cNvSpPr>
          <p:nvPr>
            <p:ph idx="1"/>
          </p:nvPr>
        </p:nvSpPr>
        <p:spPr>
          <a:xfrm>
            <a:off x="604838" y="1781175"/>
            <a:ext cx="10325100" cy="2982913"/>
          </a:xfrm>
        </p:spPr>
        <p:txBody>
          <a:bodyPr rtlCol="0">
            <a:normAutofit fontScale="92500" lnSpcReduction="20000"/>
          </a:bodyPr>
          <a:lstStyle/>
          <a:p>
            <a:pPr eaLnBrk="1" fontAlgn="auto" hangingPunct="1">
              <a:spcAft>
                <a:spcPts val="0"/>
              </a:spcAft>
              <a:defRPr/>
            </a:pPr>
            <a:r>
              <a:rPr lang="en-AU" altLang="en-US" dirty="0"/>
              <a:t>Compare and contrast published reviews and provide an overall examination of a body of information that is available for a given topic </a:t>
            </a:r>
          </a:p>
          <a:p>
            <a:pPr marL="0" indent="0" eaLnBrk="1" fontAlgn="auto" hangingPunct="1">
              <a:spcAft>
                <a:spcPts val="0"/>
              </a:spcAft>
              <a:buFont typeface="Wingdings" panose="05000000000000000000" pitchFamily="2" charset="2"/>
              <a:buNone/>
              <a:defRPr/>
            </a:pPr>
            <a:endParaRPr lang="en-AU" u="sng" dirty="0" smtClean="0">
              <a:solidFill>
                <a:srgbClr val="000000"/>
              </a:solidFill>
            </a:endParaRPr>
          </a:p>
          <a:p>
            <a:pPr marL="0" indent="0" eaLnBrk="1" fontAlgn="auto" hangingPunct="1">
              <a:spcAft>
                <a:spcPts val="0"/>
              </a:spcAft>
              <a:buFont typeface="Wingdings" panose="05000000000000000000" pitchFamily="2" charset="2"/>
              <a:buNone/>
              <a:defRPr/>
            </a:pPr>
            <a:r>
              <a:rPr lang="en-AU" b="1" u="sng" dirty="0" smtClean="0">
                <a:solidFill>
                  <a:srgbClr val="000000"/>
                </a:solidFill>
              </a:rPr>
              <a:t>Example:</a:t>
            </a:r>
          </a:p>
          <a:p>
            <a:pPr indent="-378000" eaLnBrk="1" fontAlgn="auto" hangingPunct="1">
              <a:spcAft>
                <a:spcPts val="0"/>
              </a:spcAft>
              <a:defRPr/>
            </a:pPr>
            <a:r>
              <a:rPr lang="en-AU" dirty="0"/>
              <a:t>What are effective non-pharmacological interventions to manage aggressive </a:t>
            </a:r>
            <a:r>
              <a:rPr lang="en-AU" dirty="0" err="1"/>
              <a:t>behavior</a:t>
            </a:r>
            <a:r>
              <a:rPr lang="en-AU" dirty="0"/>
              <a:t> in elderly patients with </a:t>
            </a:r>
            <a:r>
              <a:rPr lang="en-AU" dirty="0" smtClean="0"/>
              <a:t>dementia</a:t>
            </a:r>
            <a:r>
              <a:rPr lang="en-AU" dirty="0" smtClean="0">
                <a:solidFill>
                  <a:srgbClr val="000000"/>
                </a:solidFill>
              </a:rPr>
              <a:t>? </a:t>
            </a:r>
          </a:p>
          <a:p>
            <a:pPr marL="0" indent="0" eaLnBrk="1" fontAlgn="auto" hangingPunct="1">
              <a:spcAft>
                <a:spcPts val="0"/>
              </a:spcAft>
              <a:buFont typeface="Wingdings" panose="05000000000000000000" pitchFamily="2" charset="2"/>
              <a:buNone/>
              <a:defRPr/>
            </a:pPr>
            <a:endParaRPr lang="en-AU" dirty="0">
              <a:solidFill>
                <a:srgbClr val="000000"/>
              </a:solidFill>
            </a:endParaRPr>
          </a:p>
        </p:txBody>
      </p:sp>
      <p:sp>
        <p:nvSpPr>
          <p:cNvPr id="8" name="Rectangle 7"/>
          <p:cNvSpPr/>
          <p:nvPr/>
        </p:nvSpPr>
        <p:spPr>
          <a:xfrm>
            <a:off x="4557713" y="5573713"/>
            <a:ext cx="1716087" cy="368300"/>
          </a:xfrm>
          <a:prstGeom prst="rect">
            <a:avLst/>
          </a:prstGeom>
          <a:solidFill>
            <a:srgbClr val="008000"/>
          </a:solidFill>
          <a:ln>
            <a:noFill/>
          </a:ln>
          <a:effectLst>
            <a:outerShdw blurRad="111125" dist="88900" dir="2700000" algn="tl" rotWithShape="0">
              <a:srgbClr val="000000">
                <a:alpha val="16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eaLnBrk="1" fontAlgn="auto" hangingPunct="1">
              <a:spcBef>
                <a:spcPts val="0"/>
              </a:spcBef>
              <a:spcAft>
                <a:spcPts val="0"/>
              </a:spcAft>
              <a:defRPr/>
            </a:pPr>
            <a:r>
              <a:rPr lang="en-US" b="1" dirty="0" smtClean="0">
                <a:solidFill>
                  <a:schemeClr val="bg1"/>
                </a:solidFill>
                <a:latin typeface="Arial" charset="0"/>
              </a:rPr>
              <a:t> </a:t>
            </a:r>
            <a:r>
              <a:rPr lang="en-US" sz="1600" b="1" u="sng" dirty="0">
                <a:solidFill>
                  <a:schemeClr val="bg1"/>
                </a:solidFill>
                <a:latin typeface="Arial" charset="0"/>
              </a:rPr>
              <a:t>I</a:t>
            </a:r>
            <a:r>
              <a:rPr lang="en-US" sz="1600" b="1" dirty="0">
                <a:solidFill>
                  <a:schemeClr val="bg1"/>
                </a:solidFill>
                <a:latin typeface="Arial" charset="0"/>
              </a:rPr>
              <a:t>ntervention</a:t>
            </a:r>
          </a:p>
        </p:txBody>
      </p:sp>
      <p:sp>
        <p:nvSpPr>
          <p:cNvPr id="10" name="Text Box 5"/>
          <p:cNvSpPr txBox="1">
            <a:spLocks noChangeArrowheads="1"/>
          </p:cNvSpPr>
          <p:nvPr/>
        </p:nvSpPr>
        <p:spPr bwMode="auto">
          <a:xfrm>
            <a:off x="6530975" y="5573713"/>
            <a:ext cx="1522413" cy="338137"/>
          </a:xfrm>
          <a:prstGeom prst="rect">
            <a:avLst/>
          </a:prstGeom>
          <a:solidFill>
            <a:srgbClr val="6DD505"/>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C</a:t>
            </a:r>
            <a:r>
              <a:rPr lang="en-US" sz="1600" b="1" dirty="0">
                <a:solidFill>
                  <a:schemeClr val="bg1"/>
                </a:solidFill>
                <a:latin typeface="Arial" charset="0"/>
                <a:cs typeface="+mn-cs"/>
              </a:rPr>
              <a:t>omparator</a:t>
            </a:r>
          </a:p>
        </p:txBody>
      </p:sp>
      <p:sp>
        <p:nvSpPr>
          <p:cNvPr id="11" name="Text Box 5"/>
          <p:cNvSpPr txBox="1">
            <a:spLocks noChangeArrowheads="1"/>
          </p:cNvSpPr>
          <p:nvPr/>
        </p:nvSpPr>
        <p:spPr bwMode="auto">
          <a:xfrm>
            <a:off x="8250238" y="5803900"/>
            <a:ext cx="1522412" cy="338138"/>
          </a:xfrm>
          <a:prstGeom prst="rect">
            <a:avLst/>
          </a:prstGeom>
          <a:solidFill>
            <a:srgbClr val="8000FF"/>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O</a:t>
            </a:r>
            <a:r>
              <a:rPr lang="en-US" sz="1600" b="1" dirty="0">
                <a:solidFill>
                  <a:schemeClr val="bg1"/>
                </a:solidFill>
                <a:latin typeface="Arial" charset="0"/>
                <a:cs typeface="+mn-cs"/>
              </a:rPr>
              <a:t>utcome</a:t>
            </a:r>
          </a:p>
        </p:txBody>
      </p:sp>
      <p:sp>
        <p:nvSpPr>
          <p:cNvPr id="12" name="Text Box 5"/>
          <p:cNvSpPr txBox="1">
            <a:spLocks noChangeArrowheads="1"/>
          </p:cNvSpPr>
          <p:nvPr/>
        </p:nvSpPr>
        <p:spPr bwMode="auto">
          <a:xfrm>
            <a:off x="4573588" y="5995988"/>
            <a:ext cx="1717675" cy="339725"/>
          </a:xfrm>
          <a:prstGeom prst="rect">
            <a:avLst/>
          </a:prstGeom>
          <a:solidFill>
            <a:srgbClr val="3165F8"/>
          </a:solidFill>
          <a:ln w="9525">
            <a:noFill/>
            <a:miter lim="800000"/>
            <a:headEnd/>
            <a:tailEnd/>
          </a:ln>
          <a:effectLst>
            <a:outerShdw blurRad="50800" dist="38100" dir="2700000" algn="tl" rotWithShape="0">
              <a:srgbClr val="000000">
                <a:alpha val="43000"/>
              </a:srgbClr>
            </a:outerShdw>
          </a:effectLst>
        </p:spPr>
        <p:txBody>
          <a:bodyPr>
            <a:spAutoFit/>
          </a:bodyPr>
          <a:lstStyle/>
          <a:p>
            <a:pPr algn="ctr" eaLnBrk="1" fontAlgn="auto" hangingPunct="1">
              <a:spcBef>
                <a:spcPts val="0"/>
              </a:spcBef>
              <a:spcAft>
                <a:spcPts val="0"/>
              </a:spcAft>
              <a:defRPr/>
            </a:pPr>
            <a:r>
              <a:rPr lang="en-US" sz="1600" b="1" dirty="0">
                <a:solidFill>
                  <a:schemeClr val="bg1"/>
                </a:solidFill>
                <a:latin typeface="Arial" charset="0"/>
                <a:cs typeface="+mn-cs"/>
              </a:rPr>
              <a:t>Phenomena</a:t>
            </a:r>
          </a:p>
        </p:txBody>
      </p:sp>
      <p:pic>
        <p:nvPicPr>
          <p:cNvPr id="542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3088" y="4186238"/>
            <a:ext cx="1458912"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357313" y="388938"/>
            <a:ext cx="8853487" cy="1012825"/>
          </a:xfrm>
        </p:spPr>
        <p:txBody>
          <a:bodyPr/>
          <a:lstStyle/>
          <a:p>
            <a:pPr eaLnBrk="1" hangingPunct="1"/>
            <a:r>
              <a:rPr lang="en-US" altLang="en-US" smtClean="0">
                <a:latin typeface="Calibri" panose="020F0502020204030204" pitchFamily="34" charset="0"/>
                <a:ea typeface="MS PGothic" panose="020B0600070205080204" pitchFamily="34" charset="-128"/>
              </a:rPr>
              <a:t>Summary of Question Development</a:t>
            </a:r>
            <a:endParaRPr lang="en-AU" altLang="en-US" smtClean="0">
              <a:latin typeface="Calibri" panose="020F0502020204030204" pitchFamily="34" charset="0"/>
            </a:endParaRPr>
          </a:p>
        </p:txBody>
      </p:sp>
      <p:graphicFrame>
        <p:nvGraphicFramePr>
          <p:cNvPr id="4" name="Content Placeholder 3"/>
          <p:cNvGraphicFramePr>
            <a:graphicFrameLocks noGrp="1"/>
          </p:cNvGraphicFramePr>
          <p:nvPr>
            <p:ph idx="1"/>
          </p:nvPr>
        </p:nvGraphicFramePr>
        <p:xfrm>
          <a:off x="1068388" y="1531938"/>
          <a:ext cx="10115550" cy="4840288"/>
        </p:xfrm>
        <a:graphic>
          <a:graphicData uri="http://schemas.openxmlformats.org/drawingml/2006/table">
            <a:tbl>
              <a:tblPr firstRow="1" bandRow="1">
                <a:tableStyleId>{5C22544A-7EE6-4342-B048-85BDC9FD1C3A}</a:tableStyleId>
              </a:tblPr>
              <a:tblGrid>
                <a:gridCol w="6430040">
                  <a:extLst>
                    <a:ext uri="{9D8B030D-6E8A-4147-A177-3AD203B41FA5}"/>
                  </a:extLst>
                </a:gridCol>
                <a:gridCol w="3685510">
                  <a:extLst>
                    <a:ext uri="{9D8B030D-6E8A-4147-A177-3AD203B41FA5}"/>
                  </a:extLst>
                </a:gridCol>
              </a:tblGrid>
              <a:tr h="509510">
                <a:tc>
                  <a:txBody>
                    <a:bodyPr/>
                    <a:lstStyle/>
                    <a:p>
                      <a:r>
                        <a:rPr lang="en-AU" sz="2400" dirty="0" smtClean="0"/>
                        <a:t>Review</a:t>
                      </a:r>
                      <a:r>
                        <a:rPr lang="en-AU" sz="2400" baseline="0" dirty="0" smtClean="0"/>
                        <a:t> Type</a:t>
                      </a:r>
                      <a:endParaRPr lang="en-AU" sz="2400" dirty="0"/>
                    </a:p>
                  </a:txBody>
                  <a:tcPr marL="91449" marR="91449" marT="45732" marB="45732"/>
                </a:tc>
                <a:tc>
                  <a:txBody>
                    <a:bodyPr/>
                    <a:lstStyle/>
                    <a:p>
                      <a:r>
                        <a:rPr lang="en-AU" sz="2400" dirty="0" smtClean="0"/>
                        <a:t>Mnemonic</a:t>
                      </a:r>
                      <a:r>
                        <a:rPr lang="en-AU" sz="2400" baseline="0" dirty="0" smtClean="0"/>
                        <a:t> </a:t>
                      </a:r>
                      <a:endParaRPr lang="en-AU" sz="2400" dirty="0"/>
                    </a:p>
                  </a:txBody>
                  <a:tcPr marL="91449" marR="91449" marT="45732" marB="45732"/>
                </a:tc>
                <a:extLst>
                  <a:ext uri="{0D108BD9-81ED-4DB2-BD59-A6C34878D82A}"/>
                </a:extLst>
              </a:tr>
              <a:tr h="509510">
                <a:tc>
                  <a:txBody>
                    <a:bodyPr/>
                    <a:lstStyle/>
                    <a:p>
                      <a:r>
                        <a:rPr lang="en-AU" sz="2400" dirty="0" smtClean="0"/>
                        <a:t>Effectiveness</a:t>
                      </a:r>
                      <a:endParaRPr lang="en-AU" sz="2400" dirty="0"/>
                    </a:p>
                  </a:txBody>
                  <a:tcPr marL="91449" marR="91449" marT="45732" marB="45732"/>
                </a:tc>
                <a:tc>
                  <a:txBody>
                    <a:bodyPr/>
                    <a:lstStyle/>
                    <a:p>
                      <a:r>
                        <a:rPr lang="en-AU" sz="2400" dirty="0" smtClean="0"/>
                        <a:t>PICO</a:t>
                      </a:r>
                      <a:endParaRPr lang="en-AU" sz="2400" dirty="0"/>
                    </a:p>
                  </a:txBody>
                  <a:tcPr marL="91449" marR="91449" marT="45732" marB="45732"/>
                </a:tc>
                <a:extLst>
                  <a:ext uri="{0D108BD9-81ED-4DB2-BD59-A6C34878D82A}"/>
                </a:extLst>
              </a:tr>
              <a:tr h="509510">
                <a:tc>
                  <a:txBody>
                    <a:bodyPr/>
                    <a:lstStyle/>
                    <a:p>
                      <a:r>
                        <a:rPr lang="en-AU" sz="2400" dirty="0" smtClean="0"/>
                        <a:t>Qualitative</a:t>
                      </a:r>
                      <a:endParaRPr lang="en-AU" sz="2400" dirty="0"/>
                    </a:p>
                  </a:txBody>
                  <a:tcPr marL="91449" marR="91449" marT="45732" marB="45732"/>
                </a:tc>
                <a:tc>
                  <a:txBody>
                    <a:bodyPr/>
                    <a:lstStyle/>
                    <a:p>
                      <a:r>
                        <a:rPr lang="en-AU" sz="2400" dirty="0" smtClean="0"/>
                        <a:t>PICo</a:t>
                      </a:r>
                      <a:endParaRPr lang="en-AU" sz="2400" dirty="0"/>
                    </a:p>
                  </a:txBody>
                  <a:tcPr marL="91449" marR="91449" marT="45732" marB="45732"/>
                </a:tc>
                <a:extLst>
                  <a:ext uri="{0D108BD9-81ED-4DB2-BD59-A6C34878D82A}"/>
                </a:extLst>
              </a:tr>
              <a:tr h="509510">
                <a:tc>
                  <a:txBody>
                    <a:bodyPr/>
                    <a:lstStyle/>
                    <a:p>
                      <a:r>
                        <a:rPr lang="en-AU" sz="2400" dirty="0" smtClean="0"/>
                        <a:t>Costs/Economics</a:t>
                      </a:r>
                      <a:endParaRPr lang="en-AU" sz="2400" dirty="0"/>
                    </a:p>
                  </a:txBody>
                  <a:tcPr marL="91449" marR="91449" marT="45732" marB="45732"/>
                </a:tc>
                <a:tc>
                  <a:txBody>
                    <a:bodyPr/>
                    <a:lstStyle/>
                    <a:p>
                      <a:r>
                        <a:rPr lang="en-AU" sz="2400" dirty="0" smtClean="0"/>
                        <a:t>PICO</a:t>
                      </a:r>
                      <a:endParaRPr lang="en-AU" sz="2400" dirty="0"/>
                    </a:p>
                  </a:txBody>
                  <a:tcPr marL="91449" marR="91449" marT="45732" marB="45732"/>
                </a:tc>
                <a:extLst>
                  <a:ext uri="{0D108BD9-81ED-4DB2-BD59-A6C34878D82A}"/>
                </a:extLst>
              </a:tr>
              <a:tr h="509510">
                <a:tc>
                  <a:txBody>
                    <a:bodyPr/>
                    <a:lstStyle/>
                    <a:p>
                      <a:r>
                        <a:rPr lang="en-AU" sz="2400" dirty="0" smtClean="0"/>
                        <a:t>Prevalence or Incidence</a:t>
                      </a:r>
                      <a:endParaRPr lang="en-AU" sz="2400" dirty="0"/>
                    </a:p>
                  </a:txBody>
                  <a:tcPr marL="91449" marR="91449" marT="45732" marB="45732"/>
                </a:tc>
                <a:tc>
                  <a:txBody>
                    <a:bodyPr/>
                    <a:lstStyle/>
                    <a:p>
                      <a:r>
                        <a:rPr lang="en-AU" sz="2400" dirty="0" smtClean="0"/>
                        <a:t>CoCoPop</a:t>
                      </a:r>
                      <a:endParaRPr lang="en-AU" sz="2400" dirty="0"/>
                    </a:p>
                  </a:txBody>
                  <a:tcPr marL="91449" marR="91449" marT="45732" marB="45732"/>
                </a:tc>
                <a:extLst>
                  <a:ext uri="{0D108BD9-81ED-4DB2-BD59-A6C34878D82A}"/>
                </a:extLst>
              </a:tr>
              <a:tr h="509510">
                <a:tc>
                  <a:txBody>
                    <a:bodyPr/>
                    <a:lstStyle/>
                    <a:p>
                      <a:r>
                        <a:rPr lang="en-AU" sz="2400" dirty="0" smtClean="0"/>
                        <a:t>Diagnostic Test Accuracy </a:t>
                      </a:r>
                      <a:endParaRPr lang="en-AU" sz="2400" dirty="0"/>
                    </a:p>
                  </a:txBody>
                  <a:tcPr marL="91449" marR="91449" marT="45732" marB="45732"/>
                </a:tc>
                <a:tc>
                  <a:txBody>
                    <a:bodyPr/>
                    <a:lstStyle/>
                    <a:p>
                      <a:r>
                        <a:rPr lang="en-AU" sz="2400" dirty="0" smtClean="0"/>
                        <a:t>PIRD</a:t>
                      </a:r>
                      <a:endParaRPr lang="en-AU" sz="2400" dirty="0"/>
                    </a:p>
                  </a:txBody>
                  <a:tcPr marL="91449" marR="91449" marT="45732" marB="45732"/>
                </a:tc>
                <a:extLst>
                  <a:ext uri="{0D108BD9-81ED-4DB2-BD59-A6C34878D82A}"/>
                </a:extLst>
              </a:tr>
              <a:tr h="509510">
                <a:tc>
                  <a:txBody>
                    <a:bodyPr/>
                    <a:lstStyle/>
                    <a:p>
                      <a:r>
                        <a:rPr lang="en-AU" sz="2400" dirty="0" smtClean="0"/>
                        <a:t>Etiology and Risk</a:t>
                      </a:r>
                      <a:endParaRPr lang="en-AU" sz="2400" dirty="0"/>
                    </a:p>
                  </a:txBody>
                  <a:tcPr marL="91449" marR="91449" marT="45732" marB="45732"/>
                </a:tc>
                <a:tc>
                  <a:txBody>
                    <a:bodyPr/>
                    <a:lstStyle/>
                    <a:p>
                      <a:r>
                        <a:rPr lang="en-AU" sz="2400" dirty="0" smtClean="0"/>
                        <a:t>PEO</a:t>
                      </a:r>
                      <a:endParaRPr lang="en-AU" sz="2400" dirty="0"/>
                    </a:p>
                  </a:txBody>
                  <a:tcPr marL="91449" marR="91449" marT="45732" marB="45732"/>
                </a:tc>
                <a:extLst>
                  <a:ext uri="{0D108BD9-81ED-4DB2-BD59-A6C34878D82A}"/>
                </a:extLst>
              </a:tr>
              <a:tr h="1273718">
                <a:tc>
                  <a:txBody>
                    <a:bodyPr/>
                    <a:lstStyle/>
                    <a:p>
                      <a:r>
                        <a:rPr lang="en-AU" sz="2400" dirty="0" smtClean="0"/>
                        <a:t>Umbrella</a:t>
                      </a:r>
                      <a:endParaRPr lang="en-AU" sz="2400" dirty="0"/>
                    </a:p>
                  </a:txBody>
                  <a:tcPr marL="91449" marR="91449" marT="45732" marB="45732"/>
                </a:tc>
                <a:tc>
                  <a:txBody>
                    <a:bodyPr/>
                    <a:lstStyle/>
                    <a:p>
                      <a:r>
                        <a:rPr lang="en-AU" sz="2400" dirty="0" smtClean="0"/>
                        <a:t>PICO</a:t>
                      </a:r>
                      <a:r>
                        <a:rPr lang="en-AU" sz="2400" baseline="0" dirty="0" smtClean="0"/>
                        <a:t> or </a:t>
                      </a:r>
                      <a:r>
                        <a:rPr lang="en-AU" sz="2400" dirty="0" smtClean="0"/>
                        <a:t>PICo or PIRD or</a:t>
                      </a:r>
                      <a:r>
                        <a:rPr lang="en-AU" sz="2400" baseline="0" dirty="0" smtClean="0"/>
                        <a:t> CoCoPop or PEO</a:t>
                      </a:r>
                      <a:endParaRPr lang="en-AU" sz="2400" dirty="0"/>
                    </a:p>
                  </a:txBody>
                  <a:tcPr marL="91449" marR="91449" marT="45732" marB="45732"/>
                </a:tc>
                <a:extLst>
                  <a:ext uri="{0D108BD9-81ED-4DB2-BD59-A6C34878D82A}"/>
                </a:extLst>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981200" y="400050"/>
            <a:ext cx="8229600" cy="1143000"/>
          </a:xfrm>
        </p:spPr>
        <p:txBody>
          <a:bodyPr/>
          <a:lstStyle/>
          <a:p>
            <a:pPr eaLnBrk="1" hangingPunct="1"/>
            <a:r>
              <a:rPr lang="en-AU" altLang="en-US" smtClean="0">
                <a:latin typeface="Calibri" panose="020F0502020204030204" pitchFamily="34" charset="0"/>
              </a:rPr>
              <a:t>Inclusion Criteria</a:t>
            </a:r>
          </a:p>
        </p:txBody>
      </p:sp>
      <p:sp>
        <p:nvSpPr>
          <p:cNvPr id="58371" name="Content Placeholder 2"/>
          <p:cNvSpPr>
            <a:spLocks noGrp="1"/>
          </p:cNvSpPr>
          <p:nvPr>
            <p:ph idx="1"/>
          </p:nvPr>
        </p:nvSpPr>
        <p:spPr>
          <a:xfrm>
            <a:off x="717550" y="1543050"/>
            <a:ext cx="10226675" cy="5054600"/>
          </a:xfrm>
        </p:spPr>
        <p:txBody>
          <a:bodyPr/>
          <a:lstStyle/>
          <a:p>
            <a:pPr eaLnBrk="1" hangingPunct="1"/>
            <a:r>
              <a:rPr lang="en-US" altLang="en-US" sz="2400" smtClean="0">
                <a:ea typeface="MS PGothic" panose="020B0600070205080204" pitchFamily="34" charset="-128"/>
              </a:rPr>
              <a:t>Step 2: define inclusion and exclusion criteria</a:t>
            </a:r>
          </a:p>
          <a:p>
            <a:pPr eaLnBrk="1" hangingPunct="1"/>
            <a:r>
              <a:rPr lang="en-AU" altLang="en-US" sz="2400" smtClean="0"/>
              <a:t>Determines which research articles will be selected</a:t>
            </a:r>
          </a:p>
          <a:p>
            <a:pPr eaLnBrk="1" hangingPunct="1"/>
            <a:r>
              <a:rPr lang="en-AU" altLang="en-US" sz="2400" smtClean="0"/>
              <a:t>Allows the reader to understand the focus of the review</a:t>
            </a:r>
          </a:p>
          <a:p>
            <a:pPr eaLnBrk="1" hangingPunct="1"/>
            <a:r>
              <a:rPr lang="en-AU" altLang="en-US" sz="2400" smtClean="0"/>
              <a:t>Clarity of inclusion criteria ensures replicability of the review</a:t>
            </a:r>
          </a:p>
          <a:p>
            <a:pPr eaLnBrk="1" hangingPunct="1"/>
            <a:r>
              <a:rPr lang="en-AU" altLang="en-US" sz="2400" smtClean="0"/>
              <a:t>Consider:</a:t>
            </a:r>
          </a:p>
          <a:p>
            <a:pPr lvl="1" indent="-377825" eaLnBrk="1" hangingPunct="1"/>
            <a:r>
              <a:rPr lang="en-AU" altLang="en-US" sz="2000" smtClean="0"/>
              <a:t>Participants/population characteristics</a:t>
            </a:r>
          </a:p>
          <a:p>
            <a:pPr lvl="1" indent="-377825" eaLnBrk="1" hangingPunct="1"/>
            <a:r>
              <a:rPr lang="en-AU" altLang="en-US" sz="2000" smtClean="0"/>
              <a:t>Intervention, interest, exposure or phenomenon under investigation </a:t>
            </a:r>
          </a:p>
          <a:p>
            <a:pPr lvl="1" indent="-377825" eaLnBrk="1" hangingPunct="1"/>
            <a:r>
              <a:rPr lang="en-AU" altLang="en-US" sz="2000" smtClean="0"/>
              <a:t>Outcomes </a:t>
            </a:r>
          </a:p>
          <a:p>
            <a:pPr lvl="1" indent="-377825" eaLnBrk="1" hangingPunct="1">
              <a:spcBef>
                <a:spcPct val="0"/>
              </a:spcBef>
            </a:pPr>
            <a:r>
              <a:rPr lang="en-AU" altLang="en-US" sz="2000" smtClean="0"/>
              <a:t>Context</a:t>
            </a:r>
          </a:p>
          <a:p>
            <a:pPr lvl="1" indent="-377825" eaLnBrk="1" hangingPunct="1"/>
            <a:r>
              <a:rPr lang="en-AU" altLang="en-US" sz="2000" smtClean="0"/>
              <a:t>Types of studies to be included </a:t>
            </a:r>
          </a:p>
          <a:p>
            <a:pPr lvl="1" indent="-377825" eaLnBrk="1" hangingPunct="1"/>
            <a:r>
              <a:rPr lang="en-AU" altLang="en-US" sz="2000" smtClean="0"/>
              <a:t>Publication language </a:t>
            </a:r>
          </a:p>
          <a:p>
            <a:pPr lvl="1" indent="-377825" eaLnBrk="1" hangingPunct="1"/>
            <a:r>
              <a:rPr lang="en-AU" altLang="en-US" sz="2000" smtClean="0"/>
              <a:t>Time period </a:t>
            </a:r>
          </a:p>
          <a:p>
            <a:pPr eaLnBrk="1" hangingPunct="1"/>
            <a:endParaRPr lang="en-AU" altLang="en-US" sz="2400" smtClean="0"/>
          </a:p>
        </p:txBody>
      </p:sp>
      <p:pic>
        <p:nvPicPr>
          <p:cNvPr id="5837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9813" y="4645025"/>
            <a:ext cx="17176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GB" sz="3600" b="1" smtClean="0"/>
              <a:t>Expected Outcomes (Phase II)</a:t>
            </a:r>
            <a:endParaRPr lang="en-GB" altLang="en-US" sz="3600" b="1" smtClean="0"/>
          </a:p>
        </p:txBody>
      </p:sp>
      <p:sp>
        <p:nvSpPr>
          <p:cNvPr id="10243" name="Content Placeholder 2"/>
          <p:cNvSpPr>
            <a:spLocks noGrp="1"/>
          </p:cNvSpPr>
          <p:nvPr>
            <p:ph idx="1"/>
          </p:nvPr>
        </p:nvSpPr>
        <p:spPr>
          <a:xfrm>
            <a:off x="625475" y="1653702"/>
            <a:ext cx="10728325" cy="5089998"/>
          </a:xfrm>
        </p:spPr>
        <p:txBody>
          <a:bodyPr/>
          <a:lstStyle/>
          <a:p>
            <a:pPr>
              <a:lnSpc>
                <a:spcPct val="200000"/>
              </a:lnSpc>
            </a:pPr>
            <a:r>
              <a:rPr lang="en-GB" altLang="en-US" sz="2400" dirty="0" smtClean="0"/>
              <a:t>Draft manuscript </a:t>
            </a:r>
          </a:p>
          <a:p>
            <a:pPr>
              <a:lnSpc>
                <a:spcPct val="200000"/>
              </a:lnSpc>
            </a:pPr>
            <a:r>
              <a:rPr lang="en-GB" altLang="en-US" sz="2400" dirty="0" smtClean="0"/>
              <a:t>Journal will be selected </a:t>
            </a:r>
          </a:p>
          <a:p>
            <a:pPr lvl="1">
              <a:lnSpc>
                <a:spcPct val="200000"/>
              </a:lnSpc>
            </a:pPr>
            <a:r>
              <a:rPr lang="en-GB" sz="2000" dirty="0" smtClean="0">
                <a:solidFill>
                  <a:srgbClr val="FF0000"/>
                </a:solidFill>
                <a:hlinkClick r:id="rId3"/>
              </a:rPr>
              <a:t>http://jane.biosemantics.org/</a:t>
            </a:r>
            <a:r>
              <a:rPr lang="en-GB" sz="2000" dirty="0" smtClean="0">
                <a:solidFill>
                  <a:srgbClr val="FF0000"/>
                </a:solidFill>
              </a:rPr>
              <a:t> </a:t>
            </a:r>
            <a:endParaRPr lang="en-GB" altLang="en-US" sz="2000" dirty="0" smtClean="0">
              <a:solidFill>
                <a:srgbClr val="FF0000"/>
              </a:solidFill>
            </a:endParaRPr>
          </a:p>
          <a:p>
            <a:pPr>
              <a:lnSpc>
                <a:spcPct val="200000"/>
              </a:lnSpc>
            </a:pPr>
            <a:r>
              <a:rPr lang="en-GB" altLang="en-US" sz="2400" dirty="0" smtClean="0"/>
              <a:t>Manuscript will be submitted for publication</a:t>
            </a:r>
          </a:p>
          <a:p>
            <a:pPr>
              <a:lnSpc>
                <a:spcPct val="200000"/>
              </a:lnSpc>
            </a:pPr>
            <a:r>
              <a:rPr lang="en-GB" altLang="en-US" sz="2400" dirty="0" smtClean="0"/>
              <a:t>Policy brief for the institute </a:t>
            </a:r>
          </a:p>
        </p:txBody>
      </p:sp>
    </p:spTree>
    <p:extLst>
      <p:ext uri="{BB962C8B-B14F-4D97-AF65-F5344CB8AC3E}">
        <p14:creationId xmlns:p14="http://schemas.microsoft.com/office/powerpoint/2010/main" val="1315720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idx="4294967295"/>
          </p:nvPr>
        </p:nvSpPr>
        <p:spPr>
          <a:xfrm>
            <a:off x="717550" y="400050"/>
            <a:ext cx="9950450" cy="1004888"/>
          </a:xfrm>
        </p:spPr>
        <p:txBody>
          <a:bodyPr/>
          <a:lstStyle/>
          <a:p>
            <a:pPr eaLnBrk="1" hangingPunct="1"/>
            <a:r>
              <a:rPr lang="en-AU" altLang="en-US" sz="3600" smtClean="0">
                <a:solidFill>
                  <a:srgbClr val="FF0000"/>
                </a:solidFill>
                <a:latin typeface="Calibri" panose="020F0502020204030204" pitchFamily="34" charset="0"/>
                <a:ea typeface="MS PGothic" panose="020B0600070205080204" pitchFamily="34" charset="-128"/>
              </a:rPr>
              <a:t>Activity 1 </a:t>
            </a:r>
          </a:p>
        </p:txBody>
      </p:sp>
      <p:sp>
        <p:nvSpPr>
          <p:cNvPr id="219139" name="Rectangle 1027"/>
          <p:cNvSpPr>
            <a:spLocks noGrp="1" noChangeArrowheads="1"/>
          </p:cNvSpPr>
          <p:nvPr>
            <p:ph type="body" idx="4294967295"/>
          </p:nvPr>
        </p:nvSpPr>
        <p:spPr>
          <a:xfrm>
            <a:off x="717550" y="1543050"/>
            <a:ext cx="9486900" cy="4171950"/>
          </a:xfrm>
        </p:spPr>
        <p:txBody>
          <a:bodyPr rtlCol="0">
            <a:noAutofit/>
          </a:bodyPr>
          <a:lstStyle/>
          <a:p>
            <a:pPr marL="0" indent="0" algn="ctr" eaLnBrk="1" fontAlgn="auto" hangingPunct="1">
              <a:lnSpc>
                <a:spcPct val="80000"/>
              </a:lnSpc>
              <a:spcAft>
                <a:spcPts val="0"/>
              </a:spcAft>
              <a:buFont typeface="Wingdings" panose="05000000000000000000" pitchFamily="2" charset="2"/>
              <a:buNone/>
              <a:defRPr/>
            </a:pPr>
            <a:endParaRPr lang="en-US" sz="1000" dirty="0">
              <a:cs typeface="MS PGothic" pitchFamily="34" charset="-128"/>
            </a:endParaRPr>
          </a:p>
          <a:p>
            <a:pPr indent="-378000" eaLnBrk="1" fontAlgn="auto" hangingPunct="1">
              <a:lnSpc>
                <a:spcPct val="150000"/>
              </a:lnSpc>
              <a:spcAft>
                <a:spcPts val="0"/>
              </a:spcAft>
              <a:defRPr/>
            </a:pPr>
            <a:r>
              <a:rPr lang="en-US" sz="2400" dirty="0" smtClean="0">
                <a:cs typeface="MS PGothic" pitchFamily="34" charset="-128"/>
              </a:rPr>
              <a:t>Develop the Review Question </a:t>
            </a:r>
          </a:p>
          <a:p>
            <a:pPr indent="-378000" eaLnBrk="1" fontAlgn="auto" hangingPunct="1">
              <a:lnSpc>
                <a:spcPct val="150000"/>
              </a:lnSpc>
              <a:spcAft>
                <a:spcPts val="0"/>
              </a:spcAft>
              <a:defRPr/>
            </a:pPr>
            <a:r>
              <a:rPr lang="en-US" sz="2400" dirty="0" smtClean="0">
                <a:cs typeface="MS PGothic" pitchFamily="34" charset="-128"/>
              </a:rPr>
              <a:t>Define the question development </a:t>
            </a:r>
          </a:p>
          <a:p>
            <a:pPr indent="-378000" eaLnBrk="1" fontAlgn="auto" hangingPunct="1">
              <a:lnSpc>
                <a:spcPct val="150000"/>
              </a:lnSpc>
              <a:spcAft>
                <a:spcPts val="0"/>
              </a:spcAft>
              <a:defRPr/>
            </a:pPr>
            <a:r>
              <a:rPr lang="en-US" sz="2400" dirty="0" smtClean="0">
                <a:cs typeface="MS PGothic" pitchFamily="34" charset="-128"/>
              </a:rPr>
              <a:t>List the inclusion and exclusion criteria</a:t>
            </a:r>
          </a:p>
          <a:p>
            <a:pPr indent="-378000" eaLnBrk="1" fontAlgn="auto" hangingPunct="1">
              <a:lnSpc>
                <a:spcPct val="150000"/>
              </a:lnSpc>
              <a:spcAft>
                <a:spcPts val="0"/>
              </a:spcAft>
              <a:defRPr/>
            </a:pPr>
            <a:r>
              <a:rPr lang="en-US" sz="2400" dirty="0" smtClean="0">
                <a:cs typeface="MS PGothic" pitchFamily="34" charset="-128"/>
              </a:rPr>
              <a:t>Register the review topic on PROSPERO  </a:t>
            </a:r>
          </a:p>
          <a:p>
            <a:pPr marL="457200" lvl="1" indent="0" eaLnBrk="1" fontAlgn="auto" hangingPunct="1">
              <a:spcAft>
                <a:spcPts val="0"/>
              </a:spcAft>
              <a:buFont typeface="Wingdings" panose="05000000000000000000" pitchFamily="2" charset="2"/>
              <a:buNone/>
              <a:defRPr/>
            </a:pPr>
            <a:endParaRPr lang="en-US" sz="2000" dirty="0">
              <a:cs typeface="MS PGothic" pitchFamily="34" charset="-128"/>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5"/>
          <p:cNvSpPr>
            <a:spLocks noGrp="1"/>
          </p:cNvSpPr>
          <p:nvPr>
            <p:ph type="ctrTitle"/>
          </p:nvPr>
        </p:nvSpPr>
        <p:spPr/>
        <p:txBody>
          <a:bodyPr/>
          <a:lstStyle/>
          <a:p>
            <a:r>
              <a:rPr lang="en-GB" altLang="en-US" smtClean="0">
                <a:latin typeface="Calibri" panose="020F0502020204030204" pitchFamily="34" charset="0"/>
                <a:ea typeface="MS PGothic" panose="020B0600070205080204" pitchFamily="34" charset="-128"/>
              </a:rPr>
              <a:t>Protocol Development</a:t>
            </a:r>
            <a:endParaRPr lang="en-GB" altLang="en-US" smtClean="0"/>
          </a:p>
        </p:txBody>
      </p:sp>
      <p:sp>
        <p:nvSpPr>
          <p:cNvPr id="63491" name="Subtitle 6"/>
          <p:cNvSpPr>
            <a:spLocks noGrp="1"/>
          </p:cNvSpPr>
          <p:nvPr>
            <p:ph type="subTitle" idx="1"/>
          </p:nvPr>
        </p:nvSpPr>
        <p:spPr/>
        <p:txBody>
          <a:bodyPr/>
          <a:lstStyle/>
          <a:p>
            <a:endParaRPr lang="en-GB" altLang="en-US"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524000" y="598488"/>
            <a:ext cx="8305800" cy="914400"/>
          </a:xfrm>
        </p:spPr>
        <p:txBody>
          <a:bodyPr/>
          <a:lstStyle/>
          <a:p>
            <a:r>
              <a:rPr lang="en-US" altLang="en-US" smtClean="0">
                <a:latin typeface="Calibri" panose="020F0502020204030204" pitchFamily="34" charset="0"/>
                <a:ea typeface="MS PGothic" panose="020B0600070205080204" pitchFamily="34" charset="-128"/>
              </a:rPr>
              <a:t>Protocol Development</a:t>
            </a:r>
          </a:p>
        </p:txBody>
      </p:sp>
      <p:sp>
        <p:nvSpPr>
          <p:cNvPr id="64515" name="Rectangle 3"/>
          <p:cNvSpPr>
            <a:spLocks noGrp="1" noChangeArrowheads="1"/>
          </p:cNvSpPr>
          <p:nvPr>
            <p:ph type="body" idx="4294967295"/>
          </p:nvPr>
        </p:nvSpPr>
        <p:spPr>
          <a:xfrm>
            <a:off x="677863" y="1512888"/>
            <a:ext cx="9518650" cy="4954587"/>
          </a:xfrm>
        </p:spPr>
        <p:txBody>
          <a:bodyPr/>
          <a:lstStyle/>
          <a:p>
            <a:pPr>
              <a:lnSpc>
                <a:spcPct val="150000"/>
              </a:lnSpc>
            </a:pPr>
            <a:r>
              <a:rPr lang="en-US" altLang="en-US" smtClean="0">
                <a:ea typeface="MS PGothic" panose="020B0600070205080204" pitchFamily="34" charset="-128"/>
              </a:rPr>
              <a:t>A protocol:</a:t>
            </a:r>
          </a:p>
          <a:p>
            <a:pPr lvl="1">
              <a:lnSpc>
                <a:spcPct val="150000"/>
              </a:lnSpc>
            </a:pPr>
            <a:r>
              <a:rPr lang="en-US" altLang="en-US" smtClean="0">
                <a:ea typeface="MS PGothic" panose="020B0600070205080204" pitchFamily="34" charset="-128"/>
              </a:rPr>
              <a:t>Guides the specific direction of the review</a:t>
            </a:r>
          </a:p>
          <a:p>
            <a:pPr lvl="1">
              <a:lnSpc>
                <a:spcPct val="150000"/>
              </a:lnSpc>
            </a:pPr>
            <a:r>
              <a:rPr lang="en-US" altLang="en-US" smtClean="0">
                <a:ea typeface="MS PGothic" panose="020B0600070205080204" pitchFamily="34" charset="-128"/>
              </a:rPr>
              <a:t>Describes inclusion criteria</a:t>
            </a:r>
          </a:p>
          <a:p>
            <a:pPr lvl="1">
              <a:lnSpc>
                <a:spcPct val="150000"/>
              </a:lnSpc>
            </a:pPr>
            <a:r>
              <a:rPr lang="en-US" altLang="en-US" smtClean="0">
                <a:ea typeface="MS PGothic" panose="020B0600070205080204" pitchFamily="34" charset="-128"/>
              </a:rPr>
              <a:t>Identifies the appropriate search sources and resources</a:t>
            </a:r>
          </a:p>
          <a:p>
            <a:pPr lvl="1">
              <a:lnSpc>
                <a:spcPct val="150000"/>
              </a:lnSpc>
            </a:pPr>
            <a:r>
              <a:rPr lang="en-US" altLang="en-US" smtClean="0">
                <a:ea typeface="MS PGothic" panose="020B0600070205080204" pitchFamily="34" charset="-128"/>
              </a:rPr>
              <a:t>Describes methods of study selection, appraisal, extraction and synthesis</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1785938" y="617538"/>
            <a:ext cx="8305800" cy="914400"/>
          </a:xfrm>
        </p:spPr>
        <p:txBody>
          <a:bodyPr/>
          <a:lstStyle/>
          <a:p>
            <a:r>
              <a:rPr lang="en-US" altLang="en-US" smtClean="0">
                <a:latin typeface="Calibri" panose="020F0502020204030204" pitchFamily="34" charset="0"/>
                <a:ea typeface="MS PGothic" panose="020B0600070205080204" pitchFamily="34" charset="-128"/>
              </a:rPr>
              <a:t>Protocol Structure</a:t>
            </a:r>
          </a:p>
        </p:txBody>
      </p:sp>
      <p:sp>
        <p:nvSpPr>
          <p:cNvPr id="66563" name="Rectangle 4"/>
          <p:cNvSpPr>
            <a:spLocks noGrp="1" noChangeArrowheads="1"/>
          </p:cNvSpPr>
          <p:nvPr>
            <p:ph type="body" sz="half" idx="4294967295"/>
          </p:nvPr>
        </p:nvSpPr>
        <p:spPr>
          <a:xfrm>
            <a:off x="630238" y="1665288"/>
            <a:ext cx="5564187" cy="4343400"/>
          </a:xfrm>
        </p:spPr>
        <p:txBody>
          <a:bodyPr/>
          <a:lstStyle/>
          <a:p>
            <a:r>
              <a:rPr lang="en-US" altLang="en-US" dirty="0" smtClean="0">
                <a:ea typeface="MS PGothic" panose="020B0600070205080204" pitchFamily="34" charset="-128"/>
              </a:rPr>
              <a:t>Title </a:t>
            </a:r>
          </a:p>
          <a:p>
            <a:r>
              <a:rPr lang="en-US" altLang="en-US" dirty="0" smtClean="0">
                <a:ea typeface="MS PGothic" panose="020B0600070205080204" pitchFamily="34" charset="-128"/>
              </a:rPr>
              <a:t>Authors</a:t>
            </a:r>
          </a:p>
          <a:p>
            <a:r>
              <a:rPr lang="en-US" altLang="en-US" dirty="0" smtClean="0">
                <a:ea typeface="MS PGothic" panose="020B0600070205080204" pitchFamily="34" charset="-128"/>
              </a:rPr>
              <a:t>Review question</a:t>
            </a:r>
          </a:p>
          <a:p>
            <a:r>
              <a:rPr lang="en-US" altLang="en-US" dirty="0" smtClean="0">
                <a:ea typeface="MS PGothic" panose="020B0600070205080204" pitchFamily="34" charset="-128"/>
              </a:rPr>
              <a:t>Background</a:t>
            </a:r>
          </a:p>
          <a:p>
            <a:r>
              <a:rPr lang="en-US" altLang="en-US" dirty="0" smtClean="0">
                <a:ea typeface="MS PGothic" panose="020B0600070205080204" pitchFamily="34" charset="-128"/>
              </a:rPr>
              <a:t>Keywords</a:t>
            </a:r>
          </a:p>
          <a:p>
            <a:r>
              <a:rPr lang="en-US" altLang="en-US" dirty="0" smtClean="0">
                <a:ea typeface="MS PGothic" panose="020B0600070205080204" pitchFamily="34" charset="-128"/>
              </a:rPr>
              <a:t>Methods:</a:t>
            </a:r>
          </a:p>
          <a:p>
            <a:pPr lvl="1"/>
            <a:r>
              <a:rPr lang="en-US" altLang="en-US" sz="2200" dirty="0" smtClean="0">
                <a:ea typeface="MS PGothic" panose="020B0600070205080204" pitchFamily="34" charset="-128"/>
              </a:rPr>
              <a:t>Inclusion criteria</a:t>
            </a:r>
          </a:p>
          <a:p>
            <a:pPr lvl="1"/>
            <a:r>
              <a:rPr lang="en-US" altLang="en-US" sz="2200" dirty="0" smtClean="0">
                <a:ea typeface="MS PGothic" panose="020B0600070205080204" pitchFamily="34" charset="-128"/>
              </a:rPr>
              <a:t>Search strategy</a:t>
            </a:r>
          </a:p>
          <a:p>
            <a:pPr lvl="1"/>
            <a:r>
              <a:rPr lang="en-US" altLang="en-US" sz="2200" dirty="0" smtClean="0">
                <a:ea typeface="MS PGothic" panose="020B0600070205080204" pitchFamily="34" charset="-128"/>
              </a:rPr>
              <a:t>Study selection</a:t>
            </a:r>
          </a:p>
        </p:txBody>
      </p:sp>
      <p:sp>
        <p:nvSpPr>
          <p:cNvPr id="312325" name="Rectangle 5"/>
          <p:cNvSpPr>
            <a:spLocks noGrp="1" noChangeArrowheads="1"/>
          </p:cNvSpPr>
          <p:nvPr>
            <p:ph type="body" sz="half" idx="4294967295"/>
          </p:nvPr>
        </p:nvSpPr>
        <p:spPr>
          <a:xfrm>
            <a:off x="6194425" y="1725613"/>
            <a:ext cx="5383213" cy="4343400"/>
          </a:xfrm>
        </p:spPr>
        <p:txBody>
          <a:bodyPr rtlCol="0">
            <a:normAutofit fontScale="92500" lnSpcReduction="20000"/>
          </a:bodyPr>
          <a:lstStyle/>
          <a:p>
            <a:pPr lvl="1">
              <a:defRPr/>
            </a:pPr>
            <a:r>
              <a:rPr lang="en-US" dirty="0">
                <a:cs typeface="MS PGothic" pitchFamily="34" charset="-128"/>
              </a:rPr>
              <a:t>Critical appraisal</a:t>
            </a:r>
            <a:endParaRPr lang="en-US" sz="2000" dirty="0">
              <a:cs typeface="MS PGothic" pitchFamily="34" charset="-128"/>
            </a:endParaRPr>
          </a:p>
          <a:p>
            <a:pPr lvl="1">
              <a:defRPr/>
            </a:pPr>
            <a:r>
              <a:rPr lang="en-US" dirty="0">
                <a:cs typeface="MS PGothic" pitchFamily="34" charset="-128"/>
              </a:rPr>
              <a:t>Data extraction</a:t>
            </a:r>
          </a:p>
          <a:p>
            <a:pPr lvl="1">
              <a:defRPr/>
            </a:pPr>
            <a:r>
              <a:rPr lang="en-US" dirty="0">
                <a:cs typeface="MS PGothic" pitchFamily="34" charset="-128"/>
              </a:rPr>
              <a:t>Data synthesis</a:t>
            </a:r>
          </a:p>
          <a:p>
            <a:pPr lvl="1">
              <a:defRPr/>
            </a:pPr>
            <a:r>
              <a:rPr lang="en-US" dirty="0">
                <a:cs typeface="MS PGothic" pitchFamily="34" charset="-128"/>
              </a:rPr>
              <a:t>Assessing confidence</a:t>
            </a:r>
          </a:p>
          <a:p>
            <a:pPr indent="-378000">
              <a:defRPr/>
            </a:pPr>
            <a:r>
              <a:rPr lang="en-US" dirty="0">
                <a:cs typeface="MS PGothic" pitchFamily="34" charset="-128"/>
              </a:rPr>
              <a:t>Conflicts of Interest</a:t>
            </a:r>
          </a:p>
          <a:p>
            <a:pPr indent="-378000">
              <a:defRPr/>
            </a:pPr>
            <a:r>
              <a:rPr lang="en-US" dirty="0">
                <a:cs typeface="MS PGothic" pitchFamily="34" charset="-128"/>
              </a:rPr>
              <a:t>Acknowledgements</a:t>
            </a:r>
          </a:p>
          <a:p>
            <a:pPr indent="-378000">
              <a:defRPr/>
            </a:pPr>
            <a:r>
              <a:rPr lang="en-US" dirty="0">
                <a:cs typeface="MS PGothic" pitchFamily="34" charset="-128"/>
              </a:rPr>
              <a:t>References</a:t>
            </a:r>
          </a:p>
          <a:p>
            <a:pPr indent="-378000">
              <a:defRPr/>
            </a:pPr>
            <a:r>
              <a:rPr lang="en-US" dirty="0">
                <a:cs typeface="MS PGothic" pitchFamily="34" charset="-128"/>
              </a:rPr>
              <a:t>Appendices</a:t>
            </a:r>
          </a:p>
          <a:p>
            <a:pPr lvl="1">
              <a:defRPr/>
            </a:pPr>
            <a:r>
              <a:rPr lang="en-US" dirty="0">
                <a:cs typeface="MS PGothic" pitchFamily="34" charset="-128"/>
              </a:rPr>
              <a:t>Search strategy example</a:t>
            </a:r>
          </a:p>
          <a:p>
            <a:pPr lvl="1">
              <a:defRPr/>
            </a:pPr>
            <a:r>
              <a:rPr lang="en-US" dirty="0">
                <a:cs typeface="MS PGothic" pitchFamily="34" charset="-128"/>
              </a:rPr>
              <a:t>Appraisal instruments</a:t>
            </a:r>
          </a:p>
          <a:p>
            <a:pPr lvl="1">
              <a:defRPr/>
            </a:pPr>
            <a:r>
              <a:rPr lang="en-US" dirty="0">
                <a:cs typeface="MS PGothic" pitchFamily="34" charset="-128"/>
              </a:rPr>
              <a:t>Data extraction instruments</a:t>
            </a:r>
          </a:p>
        </p:txBody>
      </p:sp>
      <p:sp>
        <p:nvSpPr>
          <p:cNvPr id="66565" name="Rectangle 3"/>
          <p:cNvSpPr>
            <a:spLocks noChangeArrowheads="1"/>
          </p:cNvSpPr>
          <p:nvPr/>
        </p:nvSpPr>
        <p:spPr bwMode="auto">
          <a:xfrm>
            <a:off x="3203575" y="3651250"/>
            <a:ext cx="1673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endParaRPr lang="en-AU" altLang="en-US" sz="1800">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722313" y="277813"/>
            <a:ext cx="10860087" cy="1139825"/>
          </a:xfrm>
        </p:spPr>
        <p:txBody>
          <a:bodyPr/>
          <a:lstStyle/>
          <a:p>
            <a:r>
              <a:rPr lang="en-GB" altLang="en-US" sz="3600" smtClean="0"/>
              <a:t>PROSPERO registration </a:t>
            </a:r>
          </a:p>
        </p:txBody>
      </p:sp>
      <p:sp>
        <p:nvSpPr>
          <p:cNvPr id="60419" name="Content Placeholder 2"/>
          <p:cNvSpPr>
            <a:spLocks noGrp="1"/>
          </p:cNvSpPr>
          <p:nvPr>
            <p:ph idx="1"/>
          </p:nvPr>
        </p:nvSpPr>
        <p:spPr>
          <a:xfrm>
            <a:off x="722313" y="1600200"/>
            <a:ext cx="10860087" cy="4530725"/>
          </a:xfrm>
        </p:spPr>
        <p:txBody>
          <a:bodyPr/>
          <a:lstStyle/>
          <a:p>
            <a:r>
              <a:rPr lang="en-GB" altLang="en-US" sz="2400" dirty="0" smtClean="0"/>
              <a:t>The review topic should be registered in PROSPERO</a:t>
            </a:r>
          </a:p>
          <a:p>
            <a:endParaRPr lang="en-GB" altLang="en-US" sz="2400" dirty="0" smtClean="0"/>
          </a:p>
          <a:p>
            <a:r>
              <a:rPr lang="en-GB" altLang="en-US" sz="2400" dirty="0" smtClean="0"/>
              <a:t>This will avoid duplication of works</a:t>
            </a:r>
          </a:p>
          <a:p>
            <a:endParaRPr lang="en-GB" altLang="en-US" sz="2400" dirty="0" smtClean="0"/>
          </a:p>
          <a:p>
            <a:endParaRPr lang="en-GB" altLang="en-US" sz="2400" dirty="0" smtClean="0"/>
          </a:p>
          <a:p>
            <a:r>
              <a:rPr lang="en-GB" altLang="en-US" sz="2400" dirty="0" smtClean="0">
                <a:hlinkClick r:id="rId2"/>
              </a:rPr>
              <a:t>https://www.crd.york.ac.uk/prospero/</a:t>
            </a:r>
            <a:endParaRPr lang="en-GB" altLang="en-US" sz="2400" dirty="0" smtClean="0"/>
          </a:p>
          <a:p>
            <a:endParaRPr lang="en-GB" altLang="en-US" dirty="0" smtClean="0"/>
          </a:p>
        </p:txBody>
      </p:sp>
    </p:spTree>
    <p:extLst>
      <p:ext uri="{BB962C8B-B14F-4D97-AF65-F5344CB8AC3E}">
        <p14:creationId xmlns:p14="http://schemas.microsoft.com/office/powerpoint/2010/main" val="17245243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293813" y="563563"/>
            <a:ext cx="8542337" cy="914400"/>
          </a:xfrm>
        </p:spPr>
        <p:txBody>
          <a:bodyPr/>
          <a:lstStyle/>
          <a:p>
            <a:r>
              <a:rPr lang="en-US" altLang="en-US" sz="3600" smtClean="0">
                <a:solidFill>
                  <a:srgbClr val="FF0000"/>
                </a:solidFill>
                <a:latin typeface="Calibri" panose="020F0502020204030204" pitchFamily="34" charset="0"/>
                <a:ea typeface="MS PGothic" panose="020B0600070205080204" pitchFamily="34" charset="-128"/>
              </a:rPr>
              <a:t>Activity </a:t>
            </a:r>
            <a:r>
              <a:rPr lang="en-GB" altLang="en-US" sz="3600" smtClean="0">
                <a:solidFill>
                  <a:srgbClr val="FF0000"/>
                </a:solidFill>
                <a:latin typeface="Calibri" panose="020F0502020204030204" pitchFamily="34" charset="0"/>
                <a:ea typeface="MS PGothic" panose="020B0600070205080204" pitchFamily="34" charset="-128"/>
              </a:rPr>
              <a:t>2</a:t>
            </a:r>
            <a:endParaRPr lang="en-US" altLang="en-US" sz="3600" smtClean="0">
              <a:solidFill>
                <a:srgbClr val="FF0000"/>
              </a:solidFill>
              <a:latin typeface="Calibri" panose="020F0502020204030204" pitchFamily="34" charset="0"/>
              <a:ea typeface="MS PGothic" panose="020B0600070205080204" pitchFamily="34" charset="-128"/>
            </a:endParaRPr>
          </a:p>
        </p:txBody>
      </p:sp>
      <p:sp>
        <p:nvSpPr>
          <p:cNvPr id="316419" name="Rectangle 3"/>
          <p:cNvSpPr>
            <a:spLocks noGrp="1" noChangeArrowheads="1"/>
          </p:cNvSpPr>
          <p:nvPr>
            <p:ph type="body" idx="4294967295"/>
          </p:nvPr>
        </p:nvSpPr>
        <p:spPr>
          <a:xfrm>
            <a:off x="914400" y="1722438"/>
            <a:ext cx="9248775" cy="4343400"/>
          </a:xfrm>
        </p:spPr>
        <p:txBody>
          <a:bodyPr rtlCol="0">
            <a:normAutofit/>
          </a:bodyPr>
          <a:lstStyle/>
          <a:p>
            <a:pPr indent="-378000">
              <a:defRPr/>
            </a:pPr>
            <a:r>
              <a:rPr lang="en-US" sz="2400" dirty="0" smtClean="0">
                <a:cs typeface="MS PGothic" pitchFamily="34" charset="-128"/>
              </a:rPr>
              <a:t>Develop the protocol</a:t>
            </a:r>
          </a:p>
          <a:p>
            <a:pPr indent="-378000">
              <a:defRPr/>
            </a:pPr>
            <a:endParaRPr lang="en-US" sz="2400" dirty="0" smtClean="0">
              <a:cs typeface="MS PGothic" pitchFamily="34" charset="-128"/>
            </a:endParaRPr>
          </a:p>
          <a:p>
            <a:pPr indent="-378000">
              <a:defRPr/>
            </a:pPr>
            <a:r>
              <a:rPr lang="en-US" sz="2400" dirty="0" smtClean="0">
                <a:cs typeface="MS PGothic" pitchFamily="34" charset="-128"/>
              </a:rPr>
              <a:t>Finalize PROSPERO registration </a:t>
            </a:r>
          </a:p>
          <a:p>
            <a:pPr marL="0" indent="0">
              <a:buFont typeface="Wingdings" panose="05000000000000000000" pitchFamily="2" charset="2"/>
              <a:buNone/>
              <a:defRPr/>
            </a:pPr>
            <a:r>
              <a:rPr lang="en-US" dirty="0" smtClean="0">
                <a:cs typeface="MS PGothic" pitchFamily="34" charset="-128"/>
              </a:rPr>
              <a:t> </a:t>
            </a:r>
            <a:endParaRPr lang="en-US" dirty="0">
              <a:cs typeface="MS PGothic" pitchFamily="34" charset="-128"/>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ctrTitle"/>
          </p:nvPr>
        </p:nvSpPr>
        <p:spPr/>
        <p:txBody>
          <a:bodyPr/>
          <a:lstStyle/>
          <a:p>
            <a:r>
              <a:rPr lang="en-AU" altLang="en-US" smtClean="0"/>
              <a:t>Developing a Searching Strategy</a:t>
            </a:r>
            <a:endParaRPr lang="en-GB" altLang="en-US" smtClean="0"/>
          </a:p>
        </p:txBody>
      </p:sp>
      <p:sp>
        <p:nvSpPr>
          <p:cNvPr id="6147" name="Subtitle 2"/>
          <p:cNvSpPr>
            <a:spLocks noGrp="1"/>
          </p:cNvSpPr>
          <p:nvPr>
            <p:ph type="subTitle" idx="1"/>
          </p:nvPr>
        </p:nvSpPr>
        <p:spPr>
          <a:xfrm>
            <a:off x="1524000" y="3457575"/>
            <a:ext cx="9144000" cy="1457325"/>
          </a:xfrm>
        </p:spPr>
        <p:txBody>
          <a:bodyPr/>
          <a:lstStyle/>
          <a:p>
            <a:pPr marL="742950" indent="-742950" eaLnBrk="1" hangingPunct="1">
              <a:buFont typeface="+mj-lt"/>
              <a:buAutoNum type="arabicPeriod"/>
              <a:defRPr/>
            </a:pPr>
            <a:r>
              <a:rPr lang="en-GB" altLang="en-US" sz="4400" dirty="0" smtClean="0">
                <a:solidFill>
                  <a:schemeClr val="tx2"/>
                </a:solidFill>
                <a:latin typeface="+mj-lt"/>
                <a:ea typeface="+mj-ea"/>
                <a:cs typeface="+mj-cs"/>
              </a:rPr>
              <a:t>Locate studies </a:t>
            </a:r>
          </a:p>
          <a:p>
            <a:pPr marL="742950" indent="-742950" eaLnBrk="1" hangingPunct="1">
              <a:buFont typeface="+mj-lt"/>
              <a:buAutoNum type="arabicPeriod"/>
              <a:defRPr/>
            </a:pPr>
            <a:r>
              <a:rPr lang="en-GB" altLang="en-US" sz="4400" dirty="0" smtClean="0">
                <a:solidFill>
                  <a:schemeClr val="tx2"/>
                </a:solidFill>
                <a:latin typeface="+mj-lt"/>
                <a:ea typeface="+mj-ea"/>
                <a:cs typeface="+mj-cs"/>
              </a:rPr>
              <a:t>Select studies </a:t>
            </a:r>
            <a:endParaRPr lang="en-GB" altLang="en-US" sz="4400" dirty="0">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817563" y="363538"/>
            <a:ext cx="9393237" cy="1143000"/>
          </a:xfrm>
        </p:spPr>
        <p:txBody>
          <a:bodyPr/>
          <a:lstStyle/>
          <a:p>
            <a:pPr eaLnBrk="1" hangingPunct="1"/>
            <a:r>
              <a:rPr lang="en-AU" altLang="en-US" sz="3600" smtClean="0">
                <a:latin typeface="Calibri" panose="020F0502020204030204" pitchFamily="34" charset="0"/>
                <a:ea typeface="MS PGothic" panose="020B0600070205080204" pitchFamily="34" charset="-128"/>
              </a:rPr>
              <a:t>Searching</a:t>
            </a:r>
          </a:p>
        </p:txBody>
      </p:sp>
      <p:sp>
        <p:nvSpPr>
          <p:cNvPr id="72707" name="Rectangle 3"/>
          <p:cNvSpPr>
            <a:spLocks noGrp="1" noChangeArrowheads="1"/>
          </p:cNvSpPr>
          <p:nvPr>
            <p:ph idx="1"/>
          </p:nvPr>
        </p:nvSpPr>
        <p:spPr>
          <a:xfrm>
            <a:off x="817563" y="1590675"/>
            <a:ext cx="9988550" cy="5153025"/>
          </a:xfrm>
        </p:spPr>
        <p:txBody>
          <a:bodyPr/>
          <a:lstStyle/>
          <a:p>
            <a:pPr eaLnBrk="1" hangingPunct="1">
              <a:lnSpc>
                <a:spcPct val="80000"/>
              </a:lnSpc>
            </a:pPr>
            <a:r>
              <a:rPr lang="en-AU" altLang="en-US" sz="2400" dirty="0" smtClean="0"/>
              <a:t>A key characteristic of systematic reviews is a comprehensive search </a:t>
            </a:r>
            <a:r>
              <a:rPr lang="en-AU" altLang="en-US" sz="2400" dirty="0" smtClean="0">
                <a:sym typeface="Wingdings" panose="05000000000000000000" pitchFamily="2" charset="2"/>
              </a:rPr>
              <a:t>based on search methodology</a:t>
            </a:r>
            <a:endParaRPr lang="en-AU" altLang="en-US" sz="2400" dirty="0" smtClean="0"/>
          </a:p>
          <a:p>
            <a:pPr eaLnBrk="1" hangingPunct="1">
              <a:lnSpc>
                <a:spcPct val="80000"/>
              </a:lnSpc>
            </a:pPr>
            <a:endParaRPr lang="en-AU" altLang="en-US" sz="1200" dirty="0" smtClean="0"/>
          </a:p>
          <a:p>
            <a:pPr eaLnBrk="1" hangingPunct="1">
              <a:lnSpc>
                <a:spcPct val="70000"/>
              </a:lnSpc>
            </a:pPr>
            <a:r>
              <a:rPr lang="en-AU" altLang="en-US" sz="2400" dirty="0" smtClean="0">
                <a:ea typeface="MS PGothic" panose="020B0600070205080204" pitchFamily="34" charset="-128"/>
              </a:rPr>
              <a:t>A key component in any definition of a systematic review is the attempt to locate “</a:t>
            </a:r>
            <a:r>
              <a:rPr lang="en-AU" altLang="en-US" sz="2400" dirty="0" smtClean="0">
                <a:solidFill>
                  <a:srgbClr val="FF0000"/>
                </a:solidFill>
                <a:ea typeface="MS PGothic" panose="020B0600070205080204" pitchFamily="34" charset="-128"/>
              </a:rPr>
              <a:t>ALL</a:t>
            </a:r>
            <a:r>
              <a:rPr lang="en-AU" altLang="en-US" sz="2400" dirty="0" smtClean="0">
                <a:ea typeface="MS PGothic" panose="020B0600070205080204" pitchFamily="34" charset="-128"/>
              </a:rPr>
              <a:t>” </a:t>
            </a:r>
            <a:r>
              <a:rPr lang="en-AU" altLang="en-US" sz="2400" dirty="0" smtClean="0"/>
              <a:t>published and unpublished evidence relevant to a review question</a:t>
            </a:r>
          </a:p>
          <a:p>
            <a:pPr eaLnBrk="1" hangingPunct="1">
              <a:lnSpc>
                <a:spcPct val="70000"/>
              </a:lnSpc>
            </a:pPr>
            <a:endParaRPr lang="en-AU" altLang="en-US" sz="1400" dirty="0" smtClean="0"/>
          </a:p>
          <a:p>
            <a:pPr eaLnBrk="1" hangingPunct="1">
              <a:lnSpc>
                <a:spcPct val="70000"/>
              </a:lnSpc>
            </a:pPr>
            <a:r>
              <a:rPr lang="en-AU" altLang="en-US" sz="2400" dirty="0" smtClean="0">
                <a:ea typeface="MS PGothic" panose="020B0600070205080204" pitchFamily="34" charset="-128"/>
              </a:rPr>
              <a:t>General approach to conducting a comprehensive search involves: </a:t>
            </a:r>
          </a:p>
          <a:p>
            <a:pPr lvl="1" eaLnBrk="1" hangingPunct="1">
              <a:lnSpc>
                <a:spcPct val="70000"/>
              </a:lnSpc>
            </a:pPr>
            <a:r>
              <a:rPr lang="en-AU" altLang="en-US" sz="2000" dirty="0" smtClean="0"/>
              <a:t>identifying appropriate resources and sources to search</a:t>
            </a:r>
          </a:p>
          <a:p>
            <a:pPr lvl="1" eaLnBrk="1" hangingPunct="1">
              <a:lnSpc>
                <a:spcPct val="70000"/>
              </a:lnSpc>
            </a:pPr>
            <a:r>
              <a:rPr lang="en-AU" altLang="en-US" sz="2000" dirty="0" smtClean="0"/>
              <a:t>developing search strategies</a:t>
            </a:r>
          </a:p>
          <a:p>
            <a:pPr lvl="1" eaLnBrk="1" hangingPunct="1">
              <a:lnSpc>
                <a:spcPct val="70000"/>
              </a:lnSpc>
            </a:pPr>
            <a:r>
              <a:rPr lang="en-AU" altLang="en-US" sz="2000" dirty="0" smtClean="0"/>
              <a:t>searching bibliographic databases</a:t>
            </a:r>
          </a:p>
          <a:p>
            <a:pPr lvl="1" eaLnBrk="1" hangingPunct="1">
              <a:lnSpc>
                <a:spcPct val="70000"/>
              </a:lnSpc>
            </a:pPr>
            <a:r>
              <a:rPr lang="en-AU" altLang="en-US" sz="2000" dirty="0" smtClean="0"/>
              <a:t>looking for unpublished literature </a:t>
            </a:r>
          </a:p>
          <a:p>
            <a:pPr lvl="1" eaLnBrk="1" hangingPunct="1">
              <a:lnSpc>
                <a:spcPct val="70000"/>
              </a:lnSpc>
            </a:pPr>
            <a:r>
              <a:rPr lang="en-AU" altLang="en-US" sz="2000" dirty="0" smtClean="0"/>
              <a:t>Hand-searching</a:t>
            </a:r>
          </a:p>
          <a:p>
            <a:pPr lvl="1" eaLnBrk="1" hangingPunct="1">
              <a:lnSpc>
                <a:spcPct val="70000"/>
              </a:lnSpc>
            </a:pPr>
            <a:r>
              <a:rPr lang="en-AU" altLang="en-US" sz="2000" dirty="0" smtClean="0">
                <a:ea typeface="MS PGothic" panose="020B0600070205080204" pitchFamily="34" charset="-128"/>
              </a:rPr>
              <a:t>reference list searching</a:t>
            </a:r>
          </a:p>
          <a:p>
            <a:pPr lvl="1" eaLnBrk="1" hangingPunct="1">
              <a:lnSpc>
                <a:spcPct val="70000"/>
              </a:lnSpc>
            </a:pPr>
            <a:endParaRPr lang="en-AU" altLang="en-US" sz="2000" dirty="0" smtClean="0">
              <a:ea typeface="MS PGothic" panose="020B0600070205080204" pitchFamily="34" charset="-128"/>
            </a:endParaRPr>
          </a:p>
          <a:p>
            <a:pPr eaLnBrk="1" hangingPunct="1">
              <a:lnSpc>
                <a:spcPct val="70000"/>
              </a:lnSpc>
              <a:buFontTx/>
              <a:buNone/>
            </a:pPr>
            <a:endParaRPr lang="en-AU" altLang="en-US" sz="2400" dirty="0" smtClean="0">
              <a:ea typeface="MS PGothic" panose="020B0600070205080204" pitchFamily="34" charset="-128"/>
            </a:endParaRPr>
          </a:p>
          <a:p>
            <a:pPr eaLnBrk="1" hangingPunct="1">
              <a:lnSpc>
                <a:spcPct val="70000"/>
              </a:lnSpc>
              <a:buFontTx/>
              <a:buNone/>
            </a:pPr>
            <a:endParaRPr lang="en-AU" altLang="en-US" sz="2400" dirty="0" smtClean="0">
              <a:ea typeface="MS PGothic" panose="020B0600070205080204" pitchFamily="34" charset="-128"/>
            </a:endParaRPr>
          </a:p>
        </p:txBody>
      </p:sp>
      <p:pic>
        <p:nvPicPr>
          <p:cNvPr id="7270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02738" y="4008438"/>
            <a:ext cx="201612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ChangeArrowheads="1"/>
          </p:cNvSpPr>
          <p:nvPr>
            <p:ph type="title" idx="4294967295"/>
          </p:nvPr>
        </p:nvSpPr>
        <p:spPr>
          <a:xfrm>
            <a:off x="1046163" y="708025"/>
            <a:ext cx="9302750" cy="842963"/>
          </a:xfrm>
        </p:spPr>
        <p:txBody>
          <a:bodyPr/>
          <a:lstStyle/>
          <a:p>
            <a:pPr eaLnBrk="1" hangingPunct="1"/>
            <a:r>
              <a:rPr lang="en-AU" altLang="en-US" sz="3600" smtClean="0">
                <a:latin typeface="Calibri" panose="020F0502020204030204" pitchFamily="34" charset="0"/>
                <a:ea typeface="MS PGothic" panose="020B0600070205080204" pitchFamily="34" charset="-128"/>
              </a:rPr>
              <a:t>Search Strategy</a:t>
            </a:r>
          </a:p>
        </p:txBody>
      </p:sp>
      <p:sp>
        <p:nvSpPr>
          <p:cNvPr id="225283" name="Rectangle 5"/>
          <p:cNvSpPr>
            <a:spLocks noGrp="1" noChangeArrowheads="1"/>
          </p:cNvSpPr>
          <p:nvPr>
            <p:ph type="body" idx="4294967295"/>
          </p:nvPr>
        </p:nvSpPr>
        <p:spPr>
          <a:xfrm>
            <a:off x="580572" y="1550988"/>
            <a:ext cx="11030858" cy="4327298"/>
          </a:xfrm>
        </p:spPr>
        <p:txBody>
          <a:bodyPr rtlCol="0">
            <a:normAutofit/>
          </a:bodyPr>
          <a:lstStyle/>
          <a:p>
            <a:pPr defTabSz="457200" eaLnBrk="1" hangingPunct="1">
              <a:defRPr/>
            </a:pPr>
            <a:r>
              <a:rPr lang="en-AU" dirty="0">
                <a:cs typeface="MS PGothic" pitchFamily="34" charset="-128"/>
              </a:rPr>
              <a:t>Features of an effective search strategy:</a:t>
            </a:r>
          </a:p>
          <a:p>
            <a:pPr lvl="1" indent="-378000" eaLnBrk="1" hangingPunct="1">
              <a:defRPr/>
            </a:pPr>
            <a:r>
              <a:rPr lang="en-AU" dirty="0">
                <a:cs typeface="MS PGothic" pitchFamily="34" charset="-128"/>
              </a:rPr>
              <a:t>Sensitivity – ability to identify all the relevant </a:t>
            </a:r>
            <a:r>
              <a:rPr lang="en-AU" dirty="0" smtClean="0">
                <a:cs typeface="MS PGothic" pitchFamily="34" charset="-128"/>
              </a:rPr>
              <a:t>studies</a:t>
            </a:r>
          </a:p>
          <a:p>
            <a:pPr lvl="2" indent="-378000" eaLnBrk="1" hangingPunct="1">
              <a:defRPr/>
            </a:pPr>
            <a:r>
              <a:rPr lang="en-AU" dirty="0" smtClean="0">
                <a:cs typeface="MS PGothic" pitchFamily="34" charset="-128"/>
              </a:rPr>
              <a:t>Over sensitive search </a:t>
            </a:r>
            <a:r>
              <a:rPr lang="en-AU" dirty="0" smtClean="0">
                <a:cs typeface="MS PGothic" pitchFamily="34" charset="-128"/>
                <a:sym typeface="Wingdings" panose="05000000000000000000" pitchFamily="2" charset="2"/>
              </a:rPr>
              <a:t> </a:t>
            </a:r>
            <a:r>
              <a:rPr lang="en-AU" dirty="0" smtClean="0"/>
              <a:t>capture </a:t>
            </a:r>
            <a:r>
              <a:rPr lang="en-AU" dirty="0"/>
              <a:t>all </a:t>
            </a:r>
            <a:r>
              <a:rPr lang="en-AU" dirty="0" smtClean="0"/>
              <a:t>necessary </a:t>
            </a:r>
            <a:r>
              <a:rPr lang="en-AU" dirty="0"/>
              <a:t>studies but </a:t>
            </a:r>
            <a:r>
              <a:rPr lang="en-AU" dirty="0" err="1" smtClean="0"/>
              <a:t>labor-intensive</a:t>
            </a:r>
            <a:r>
              <a:rPr lang="en-AU" dirty="0" smtClean="0"/>
              <a:t> </a:t>
            </a:r>
            <a:endParaRPr lang="en-AU" dirty="0">
              <a:cs typeface="MS PGothic" pitchFamily="34" charset="-128"/>
            </a:endParaRPr>
          </a:p>
          <a:p>
            <a:pPr lvl="1" indent="-378000" eaLnBrk="1" hangingPunct="1">
              <a:defRPr/>
            </a:pPr>
            <a:r>
              <a:rPr lang="en-AU" dirty="0">
                <a:cs typeface="MS PGothic" pitchFamily="34" charset="-128"/>
              </a:rPr>
              <a:t>Specificity – ability to exclude irrelevant studies, also known as precision. </a:t>
            </a:r>
            <a:endParaRPr lang="en-AU" dirty="0" smtClean="0">
              <a:cs typeface="MS PGothic" pitchFamily="34" charset="-128"/>
            </a:endParaRPr>
          </a:p>
          <a:p>
            <a:pPr lvl="2" indent="-378000" eaLnBrk="1" hangingPunct="1">
              <a:defRPr/>
            </a:pPr>
            <a:r>
              <a:rPr lang="en-AU" dirty="0" smtClean="0">
                <a:cs typeface="MS PGothic" pitchFamily="34" charset="-128"/>
              </a:rPr>
              <a:t>Over specific search </a:t>
            </a:r>
            <a:r>
              <a:rPr lang="en-AU" dirty="0" smtClean="0">
                <a:cs typeface="MS PGothic" pitchFamily="34" charset="-128"/>
                <a:sym typeface="Wingdings" panose="05000000000000000000" pitchFamily="2" charset="2"/>
              </a:rPr>
              <a:t> </a:t>
            </a:r>
            <a:r>
              <a:rPr lang="en-AU" dirty="0"/>
              <a:t>yield fewer results but </a:t>
            </a:r>
            <a:r>
              <a:rPr lang="en-AU" dirty="0" smtClean="0"/>
              <a:t>may omit important </a:t>
            </a:r>
            <a:r>
              <a:rPr lang="en-AU" dirty="0"/>
              <a:t>studies </a:t>
            </a:r>
            <a:endParaRPr lang="en-AU" dirty="0" smtClean="0"/>
          </a:p>
          <a:p>
            <a:pPr lvl="2" indent="-378000" eaLnBrk="1" hangingPunct="1">
              <a:defRPr/>
            </a:pPr>
            <a:r>
              <a:rPr lang="en-AU" dirty="0" smtClean="0">
                <a:cs typeface="MS PGothic" pitchFamily="34" charset="-128"/>
              </a:rPr>
              <a:t>Inverse </a:t>
            </a:r>
            <a:r>
              <a:rPr lang="en-AU" dirty="0">
                <a:cs typeface="MS PGothic" pitchFamily="34" charset="-128"/>
              </a:rPr>
              <a:t>relationship between sensitivity and </a:t>
            </a:r>
            <a:r>
              <a:rPr lang="en-AU" dirty="0" smtClean="0">
                <a:cs typeface="MS PGothic" pitchFamily="34" charset="-128"/>
              </a:rPr>
              <a:t>specificity</a:t>
            </a:r>
          </a:p>
          <a:p>
            <a:pPr lvl="1" indent="-378000" eaLnBrk="1" hangingPunct="1">
              <a:defRPr/>
            </a:pPr>
            <a:r>
              <a:rPr lang="en-AU" dirty="0" smtClean="0">
                <a:cs typeface="MS PGothic" pitchFamily="34" charset="-128"/>
              </a:rPr>
              <a:t>Minimize </a:t>
            </a:r>
            <a:r>
              <a:rPr lang="en-AU" dirty="0">
                <a:cs typeface="MS PGothic" pitchFamily="34" charset="-128"/>
              </a:rPr>
              <a:t>bias – think about finding/including studies that are not in major databases</a:t>
            </a:r>
          </a:p>
          <a:p>
            <a:pPr lvl="1" indent="-378000" eaLnBrk="1" hangingPunct="1">
              <a:defRPr/>
            </a:pPr>
            <a:r>
              <a:rPr lang="en-AU" dirty="0">
                <a:cs typeface="MS PGothic" pitchFamily="34" charset="-128"/>
              </a:rPr>
              <a:t>Efficient – look in the place you expect to have highest yield</a:t>
            </a:r>
          </a:p>
          <a:p>
            <a:pPr marL="0" indent="0" defTabSz="457200" eaLnBrk="1" hangingPunct="1">
              <a:buFont typeface="Arial" panose="020B0604020202020204" pitchFamily="34" charset="0"/>
              <a:buNone/>
              <a:defRPr/>
            </a:pPr>
            <a:endParaRPr lang="en-AU" sz="2400" dirty="0">
              <a:cs typeface="MS PGothic" pitchFamily="34" charset="-128"/>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Developing a  Search Strategy Process Overview.bmp"/>
          <p:cNvPicPr>
            <a:picLocks noChangeAspect="1"/>
          </p:cNvPicPr>
          <p:nvPr/>
        </p:nvPicPr>
        <p:blipFill>
          <a:blip r:embed="rId3"/>
          <a:srcRect/>
          <a:stretch>
            <a:fillRect/>
          </a:stretch>
        </p:blipFill>
        <p:spPr bwMode="auto">
          <a:xfrm>
            <a:off x="595086" y="153931"/>
            <a:ext cx="10827657" cy="6589501"/>
          </a:xfrm>
          <a:prstGeom prst="rect">
            <a:avLst/>
          </a:prstGeom>
          <a:noFill/>
          <a:ln w="9525">
            <a:noFill/>
            <a:miter lim="800000"/>
            <a:headEnd/>
            <a:tailEnd/>
          </a:ln>
        </p:spPr>
      </p:pic>
    </p:spTree>
    <p:extLst>
      <p:ext uri="{BB962C8B-B14F-4D97-AF65-F5344CB8AC3E}">
        <p14:creationId xmlns:p14="http://schemas.microsoft.com/office/powerpoint/2010/main" val="1618321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09600" y="277813"/>
            <a:ext cx="10972800" cy="941387"/>
          </a:xfrm>
        </p:spPr>
        <p:txBody>
          <a:bodyPr/>
          <a:lstStyle/>
          <a:p>
            <a:r>
              <a:rPr lang="en-GB" sz="3600" smtClean="0"/>
              <a:t>Journal Author Name Estimator (Jane)</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l="18018" t="10626" r="18507" b="20396"/>
          <a:stretch>
            <a:fillRect/>
          </a:stretch>
        </p:blipFill>
        <p:spPr bwMode="auto">
          <a:xfrm>
            <a:off x="1473200" y="1371600"/>
            <a:ext cx="8848725"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51661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624114" y="152400"/>
            <a:ext cx="9567636" cy="1123950"/>
          </a:xfrm>
        </p:spPr>
        <p:txBody>
          <a:bodyPr/>
          <a:lstStyle/>
          <a:p>
            <a:pPr eaLnBrk="1" hangingPunct="1"/>
            <a:r>
              <a:rPr lang="en-US" sz="3600" b="1" dirty="0">
                <a:latin typeface="Calibri" panose="020F0502020204030204" pitchFamily="34" charset="0"/>
              </a:rPr>
              <a:t>Example (Steps 1-4)</a:t>
            </a:r>
          </a:p>
        </p:txBody>
      </p:sp>
      <p:sp>
        <p:nvSpPr>
          <p:cNvPr id="3" name="Content Placeholder 2"/>
          <p:cNvSpPr>
            <a:spLocks noGrp="1"/>
          </p:cNvSpPr>
          <p:nvPr>
            <p:ph idx="1"/>
          </p:nvPr>
        </p:nvSpPr>
        <p:spPr>
          <a:xfrm>
            <a:off x="740229" y="1669144"/>
            <a:ext cx="10784114" cy="4887913"/>
          </a:xfrm>
        </p:spPr>
        <p:txBody>
          <a:bodyPr rtlCol="0">
            <a:normAutofit fontScale="92500" lnSpcReduction="10000"/>
          </a:bodyPr>
          <a:lstStyle/>
          <a:p>
            <a:pPr marL="457200" indent="-457200" eaLnBrk="1" fontAlgn="auto" hangingPunct="1">
              <a:spcAft>
                <a:spcPts val="0"/>
              </a:spcAft>
              <a:buFont typeface="Arial" pitchFamily="34" charset="0"/>
              <a:buAutoNum type="arabicPeriod"/>
              <a:defRPr/>
            </a:pPr>
            <a:r>
              <a:rPr lang="en-US" sz="2400" dirty="0"/>
              <a:t>Ask: What </a:t>
            </a:r>
            <a:r>
              <a:rPr lang="en-US" sz="2400" dirty="0">
                <a:solidFill>
                  <a:srgbClr val="C00000"/>
                </a:solidFill>
              </a:rPr>
              <a:t>health</a:t>
            </a:r>
            <a:r>
              <a:rPr lang="en-US" sz="2400" dirty="0"/>
              <a:t> problems are associated with </a:t>
            </a:r>
            <a:r>
              <a:rPr lang="en-US" sz="2400" dirty="0">
                <a:solidFill>
                  <a:srgbClr val="C00000"/>
                </a:solidFill>
              </a:rPr>
              <a:t>water</a:t>
            </a:r>
            <a:r>
              <a:rPr lang="en-US" sz="2400" dirty="0"/>
              <a:t> </a:t>
            </a:r>
            <a:r>
              <a:rPr lang="en-US" sz="2400" dirty="0">
                <a:solidFill>
                  <a:srgbClr val="C00000"/>
                </a:solidFill>
              </a:rPr>
              <a:t>pollution</a:t>
            </a:r>
            <a:r>
              <a:rPr lang="en-US" sz="2400" dirty="0"/>
              <a:t>? </a:t>
            </a:r>
          </a:p>
          <a:p>
            <a:pPr marL="457200" indent="-457200" eaLnBrk="1" fontAlgn="auto" hangingPunct="1">
              <a:spcAft>
                <a:spcPts val="0"/>
              </a:spcAft>
              <a:buFont typeface="Arial" pitchFamily="34" charset="0"/>
              <a:buAutoNum type="arabicPeriod"/>
              <a:defRPr/>
            </a:pPr>
            <a:r>
              <a:rPr lang="en-US" sz="2400" dirty="0"/>
              <a:t>Need: scholarly primary research </a:t>
            </a:r>
          </a:p>
          <a:p>
            <a:pPr marL="457200" indent="-457200" eaLnBrk="1" fontAlgn="auto" hangingPunct="1">
              <a:spcAft>
                <a:spcPts val="0"/>
              </a:spcAft>
              <a:buFont typeface="Arial" pitchFamily="34" charset="0"/>
              <a:buAutoNum type="arabicPeriod"/>
              <a:defRPr/>
            </a:pPr>
            <a:r>
              <a:rPr lang="en-US" sz="2400" dirty="0"/>
              <a:t>Main Concepts: health, water, pollution</a:t>
            </a:r>
          </a:p>
          <a:p>
            <a:pPr marL="457200" indent="-457200" eaLnBrk="1" fontAlgn="auto" hangingPunct="1">
              <a:spcAft>
                <a:spcPts val="0"/>
              </a:spcAft>
              <a:buFont typeface="Arial" pitchFamily="34" charset="0"/>
              <a:buAutoNum type="arabicPeriod"/>
              <a:defRPr/>
            </a:pPr>
            <a:r>
              <a:rPr lang="en-US" sz="2400" dirty="0"/>
              <a:t>Select terms:</a:t>
            </a:r>
          </a:p>
          <a:p>
            <a:pPr lvl="1" eaLnBrk="1" fontAlgn="auto" hangingPunct="1">
              <a:spcAft>
                <a:spcPts val="0"/>
              </a:spcAft>
              <a:buFont typeface="Arial" pitchFamily="34" charset="0"/>
              <a:buChar char="–"/>
              <a:defRPr/>
            </a:pPr>
            <a:r>
              <a:rPr lang="en-GB" dirty="0">
                <a:cs typeface="Arial" charset="0"/>
              </a:rPr>
              <a:t>Broader terms: ‘health’, environmental degradation</a:t>
            </a:r>
            <a:r>
              <a:rPr lang="en-GB" dirty="0" smtClean="0">
                <a:cs typeface="Arial" charset="0"/>
              </a:rPr>
              <a:t>’, </a:t>
            </a:r>
            <a:r>
              <a:rPr lang="en-GB" dirty="0">
                <a:cs typeface="Arial" charset="0"/>
              </a:rPr>
              <a:t>‘agricultural management’, </a:t>
            </a:r>
            <a:endParaRPr lang="en-US" dirty="0"/>
          </a:p>
          <a:p>
            <a:pPr lvl="1" eaLnBrk="1" fontAlgn="auto" hangingPunct="1">
              <a:spcAft>
                <a:spcPts val="0"/>
              </a:spcAft>
              <a:buFont typeface="Arial" pitchFamily="34" charset="0"/>
              <a:buChar char="–"/>
              <a:defRPr/>
            </a:pPr>
            <a:r>
              <a:rPr lang="en-US" dirty="0"/>
              <a:t>Synonyms: </a:t>
            </a:r>
            <a:br>
              <a:rPr lang="en-US" dirty="0"/>
            </a:br>
            <a:r>
              <a:rPr lang="en-US" dirty="0">
                <a:solidFill>
                  <a:srgbClr val="C00000"/>
                </a:solidFill>
              </a:rPr>
              <a:t>health</a:t>
            </a:r>
            <a:r>
              <a:rPr lang="en-US" dirty="0"/>
              <a:t>, </a:t>
            </a:r>
            <a:r>
              <a:rPr lang="en-GB" dirty="0"/>
              <a:t>illness, disease, etc.</a:t>
            </a:r>
          </a:p>
          <a:p>
            <a:pPr lvl="1" eaLnBrk="1" fontAlgn="auto" hangingPunct="1">
              <a:spcAft>
                <a:spcPts val="0"/>
              </a:spcAft>
              <a:buNone/>
              <a:defRPr/>
            </a:pPr>
            <a:r>
              <a:rPr lang="en-GB" dirty="0"/>
              <a:t>	</a:t>
            </a:r>
            <a:r>
              <a:rPr lang="en-GB" dirty="0">
                <a:solidFill>
                  <a:srgbClr val="C00000"/>
                </a:solidFill>
              </a:rPr>
              <a:t>water</a:t>
            </a:r>
            <a:r>
              <a:rPr lang="en-GB" dirty="0"/>
              <a:t>, rivers, lakes, sea, domestic water, etc.</a:t>
            </a:r>
          </a:p>
          <a:p>
            <a:pPr lvl="1" eaLnBrk="1" fontAlgn="auto" hangingPunct="1">
              <a:spcAft>
                <a:spcPts val="0"/>
              </a:spcAft>
              <a:buNone/>
              <a:defRPr/>
            </a:pPr>
            <a:r>
              <a:rPr lang="en-GB" dirty="0"/>
              <a:t>	</a:t>
            </a:r>
            <a:r>
              <a:rPr lang="en-GB" dirty="0">
                <a:solidFill>
                  <a:srgbClr val="C00000"/>
                </a:solidFill>
              </a:rPr>
              <a:t>pollution</a:t>
            </a:r>
            <a:r>
              <a:rPr lang="en-GB" dirty="0"/>
              <a:t>, ‘oil spills’, chemical, biological, toxicity, etc</a:t>
            </a:r>
            <a:endParaRPr lang="en-US" dirty="0"/>
          </a:p>
          <a:p>
            <a:pPr lvl="1" eaLnBrk="1" fontAlgn="auto" hangingPunct="1">
              <a:spcAft>
                <a:spcPts val="0"/>
              </a:spcAft>
              <a:buFont typeface="Arial" pitchFamily="34" charset="0"/>
              <a:buChar char="–"/>
              <a:defRPr/>
            </a:pPr>
            <a:r>
              <a:rPr lang="en-GB" dirty="0"/>
              <a:t>Alternative spellings: none</a:t>
            </a:r>
          </a:p>
          <a:p>
            <a:pPr lvl="1" eaLnBrk="1" fontAlgn="auto" hangingPunct="1">
              <a:spcAft>
                <a:spcPts val="0"/>
              </a:spcAft>
              <a:buFont typeface="Arial" pitchFamily="34" charset="0"/>
              <a:buChar char="–"/>
              <a:defRPr/>
            </a:pPr>
            <a:r>
              <a:rPr lang="en-GB" dirty="0"/>
              <a:t>Plurals: river(s), lake(s), disease(s)</a:t>
            </a:r>
          </a:p>
          <a:p>
            <a:pPr lvl="1" eaLnBrk="1" fontAlgn="auto" hangingPunct="1">
              <a:spcAft>
                <a:spcPts val="0"/>
              </a:spcAft>
              <a:buFont typeface="Arial" pitchFamily="34" charset="0"/>
              <a:buChar char="–"/>
              <a:defRPr/>
            </a:pPr>
            <a:r>
              <a:rPr lang="en-GB" dirty="0"/>
              <a:t>Capitals: e.g. name of a specific lake, disease, region </a:t>
            </a:r>
          </a:p>
          <a:p>
            <a:pPr lvl="1" eaLnBrk="1" fontAlgn="auto" hangingPunct="1">
              <a:spcAft>
                <a:spcPts val="0"/>
              </a:spcAft>
              <a:buFont typeface="Arial" pitchFamily="34" charset="0"/>
              <a:buChar char="–"/>
              <a:defRPr/>
            </a:pPr>
            <a:endParaRPr lang="en-US" dirty="0"/>
          </a:p>
        </p:txBody>
      </p:sp>
    </p:spTree>
    <p:extLst>
      <p:ext uri="{BB962C8B-B14F-4D97-AF65-F5344CB8AC3E}">
        <p14:creationId xmlns:p14="http://schemas.microsoft.com/office/powerpoint/2010/main" val="25720386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Content Placeholder 3" descr="construct a s eacrh using appropriate commands and best practices.bmp"/>
          <p:cNvPicPr>
            <a:picLocks noGrp="1" noChangeAspect="1"/>
          </p:cNvPicPr>
          <p:nvPr>
            <p:ph idx="1"/>
          </p:nvPr>
        </p:nvPicPr>
        <p:blipFill>
          <a:blip r:embed="rId2"/>
          <a:srcRect/>
          <a:stretch>
            <a:fillRect/>
          </a:stretch>
        </p:blipFill>
        <p:spPr>
          <a:xfrm>
            <a:off x="1870075" y="1219200"/>
            <a:ext cx="8340725" cy="5638800"/>
          </a:xfrm>
        </p:spPr>
      </p:pic>
      <p:sp>
        <p:nvSpPr>
          <p:cNvPr id="51203" name="Title 1"/>
          <p:cNvSpPr>
            <a:spLocks noGrp="1"/>
          </p:cNvSpPr>
          <p:nvPr>
            <p:ph type="title"/>
          </p:nvPr>
        </p:nvSpPr>
        <p:spPr>
          <a:xfrm>
            <a:off x="798286" y="304800"/>
            <a:ext cx="9412514" cy="914400"/>
          </a:xfrm>
        </p:spPr>
        <p:txBody>
          <a:bodyPr/>
          <a:lstStyle/>
          <a:p>
            <a:pPr eaLnBrk="1" hangingPunct="1"/>
            <a:r>
              <a:rPr lang="en-US" sz="3600" b="1" dirty="0">
                <a:latin typeface="Calibri" panose="020F0502020204030204" pitchFamily="34" charset="0"/>
              </a:rPr>
              <a:t>Example</a:t>
            </a:r>
          </a:p>
        </p:txBody>
      </p:sp>
    </p:spTree>
    <p:extLst>
      <p:ext uri="{BB962C8B-B14F-4D97-AF65-F5344CB8AC3E}">
        <p14:creationId xmlns:p14="http://schemas.microsoft.com/office/powerpoint/2010/main" val="34246145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
          <p:cNvSpPr>
            <a:spLocks noGrp="1" noChangeArrowheads="1"/>
          </p:cNvSpPr>
          <p:nvPr>
            <p:ph type="title"/>
          </p:nvPr>
        </p:nvSpPr>
        <p:spPr>
          <a:xfrm>
            <a:off x="551543" y="345622"/>
            <a:ext cx="10769600" cy="114300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dirty="0">
                <a:latin typeface="Calibri" panose="020F0502020204030204" pitchFamily="34" charset="0"/>
              </a:rPr>
              <a:t>Boolean (Search) Operators</a:t>
            </a:r>
          </a:p>
        </p:txBody>
      </p:sp>
      <p:sp>
        <p:nvSpPr>
          <p:cNvPr id="54275" name="Rectangle 2"/>
          <p:cNvSpPr>
            <a:spLocks noGrp="1" noChangeArrowheads="1"/>
          </p:cNvSpPr>
          <p:nvPr>
            <p:ph type="body" idx="1"/>
          </p:nvPr>
        </p:nvSpPr>
        <p:spPr>
          <a:xfrm>
            <a:off x="827314" y="1916113"/>
            <a:ext cx="10377715" cy="4525962"/>
          </a:xfrm>
        </p:spPr>
        <p:txBody>
          <a:bodyPr/>
          <a:lstStyle/>
          <a:p>
            <a:pPr marL="323850" indent="-323850" algn="just" eaLnBrk="1" hangingPunct="1">
              <a:lnSpc>
                <a:spcPct val="90000"/>
              </a:lnSpc>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sz="2400" dirty="0"/>
              <a:t>Connect terms and locate records containing matching terms </a:t>
            </a:r>
          </a:p>
          <a:p>
            <a:pPr marL="323850" indent="-323850" algn="just" eaLnBrk="1" hangingPunct="1">
              <a:lnSpc>
                <a:spcPct val="90000"/>
              </a:lnSpc>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endParaRPr lang="en-GB" sz="1200" dirty="0"/>
          </a:p>
          <a:p>
            <a:pPr marL="323850" indent="-323850" algn="just" eaLnBrk="1" hangingPunct="1">
              <a:lnSpc>
                <a:spcPct val="90000"/>
              </a:lnSpc>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US" sz="2400" dirty="0"/>
              <a:t>Inserted in a search box – </a:t>
            </a:r>
            <a:r>
              <a:rPr lang="en-US" sz="2400" b="1" dirty="0"/>
              <a:t>AND, OR, NOT</a:t>
            </a:r>
          </a:p>
          <a:p>
            <a:pPr marL="323850" indent="-323850" algn="just" eaLnBrk="1" hangingPunct="1">
              <a:lnSpc>
                <a:spcPct val="90000"/>
              </a:lnSpc>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endParaRPr lang="en-US" sz="1200" b="1" dirty="0"/>
          </a:p>
          <a:p>
            <a:pPr marL="323850" indent="-323850" algn="just" eaLnBrk="1" hangingPunct="1">
              <a:lnSpc>
                <a:spcPct val="90000"/>
              </a:lnSpc>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sz="2400" dirty="0"/>
              <a:t>Must be in UPPERCASE when used</a:t>
            </a:r>
          </a:p>
          <a:p>
            <a:pPr marL="323850" indent="-323850" algn="just" eaLnBrk="1" hangingPunct="1">
              <a:lnSpc>
                <a:spcPct val="90000"/>
              </a:lnSpc>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endParaRPr lang="en-GB" sz="1200" dirty="0"/>
          </a:p>
          <a:p>
            <a:pPr marL="323850" indent="-323850" algn="just" eaLnBrk="1" hangingPunct="1">
              <a:lnSpc>
                <a:spcPct val="90000"/>
              </a:lnSpc>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sz="2400" dirty="0"/>
              <a:t>AND, NOT operators are processed in a left- to right sequence. These are processed first before the OR operators</a:t>
            </a:r>
          </a:p>
          <a:p>
            <a:pPr marL="323850" indent="-323850" algn="just" eaLnBrk="1" hangingPunct="1">
              <a:lnSpc>
                <a:spcPct val="90000"/>
              </a:lnSpc>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endParaRPr lang="en-GB" sz="1200" dirty="0"/>
          </a:p>
          <a:p>
            <a:pPr marL="323850" indent="-323850" algn="just" eaLnBrk="1" hangingPunct="1">
              <a:lnSpc>
                <a:spcPct val="90000"/>
              </a:lnSpc>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sz="2400" dirty="0"/>
              <a:t>OR operators are also processed from left-to-right</a:t>
            </a:r>
          </a:p>
        </p:txBody>
      </p:sp>
    </p:spTree>
    <p:extLst>
      <p:ext uri="{BB962C8B-B14F-4D97-AF65-F5344CB8AC3E}">
        <p14:creationId xmlns:p14="http://schemas.microsoft.com/office/powerpoint/2010/main" val="7500335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p:cNvSpPr>
            <a:spLocks noGrp="1" noChangeArrowheads="1"/>
          </p:cNvSpPr>
          <p:nvPr>
            <p:ph type="title"/>
          </p:nvPr>
        </p:nvSpPr>
        <p:spPr>
          <a:xfrm>
            <a:off x="464457" y="219076"/>
            <a:ext cx="11001829" cy="1922463"/>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dirty="0">
                <a:latin typeface="Calibri" panose="020F0502020204030204" pitchFamily="34" charset="0"/>
              </a:rPr>
              <a:t>AND </a:t>
            </a:r>
            <a:r>
              <a:rPr lang="en-US" sz="3600" b="1" dirty="0" smtClean="0">
                <a:latin typeface="Calibri" panose="020F0502020204030204" pitchFamily="34" charset="0"/>
              </a:rPr>
              <a:t>Operator</a:t>
            </a:r>
            <a:r>
              <a:rPr lang="en-US" sz="4000" dirty="0" smtClean="0">
                <a:solidFill>
                  <a:srgbClr val="FF0000"/>
                </a:solidFill>
              </a:rPr>
              <a:t/>
            </a:r>
            <a:br>
              <a:rPr lang="en-US" sz="4000" dirty="0" smtClean="0">
                <a:solidFill>
                  <a:srgbClr val="FF0000"/>
                </a:solidFill>
              </a:rPr>
            </a:br>
            <a:r>
              <a:rPr lang="en-US" sz="4000" dirty="0" smtClean="0">
                <a:solidFill>
                  <a:srgbClr val="FF0000"/>
                </a:solidFill>
              </a:rPr>
              <a:t>(to </a:t>
            </a:r>
            <a:r>
              <a:rPr lang="en-US" sz="4000" dirty="0">
                <a:solidFill>
                  <a:srgbClr val="FF0000"/>
                </a:solidFill>
              </a:rPr>
              <a:t>combine two concepts and narrow a search)</a:t>
            </a:r>
          </a:p>
        </p:txBody>
      </p:sp>
      <p:pic>
        <p:nvPicPr>
          <p:cNvPr id="55299" name="Picture 2"/>
          <p:cNvPicPr>
            <a:picLocks noChangeAspect="1" noChangeArrowheads="1"/>
          </p:cNvPicPr>
          <p:nvPr/>
        </p:nvPicPr>
        <p:blipFill>
          <a:blip r:embed="rId3"/>
          <a:srcRect/>
          <a:stretch>
            <a:fillRect/>
          </a:stretch>
        </p:blipFill>
        <p:spPr bwMode="auto">
          <a:xfrm>
            <a:off x="3886200" y="2209800"/>
            <a:ext cx="4343400" cy="2128838"/>
          </a:xfrm>
          <a:prstGeom prst="rect">
            <a:avLst/>
          </a:prstGeom>
          <a:solidFill>
            <a:srgbClr val="BBE0E3"/>
          </a:solidFill>
          <a:ln w="9525">
            <a:noFill/>
            <a:round/>
            <a:headEnd/>
            <a:tailEnd/>
          </a:ln>
        </p:spPr>
      </p:pic>
      <p:sp>
        <p:nvSpPr>
          <p:cNvPr id="55300" name="Rectangle 3"/>
          <p:cNvSpPr>
            <a:spLocks noChangeArrowheads="1"/>
          </p:cNvSpPr>
          <p:nvPr/>
        </p:nvSpPr>
        <p:spPr bwMode="auto">
          <a:xfrm>
            <a:off x="3048000" y="4464050"/>
            <a:ext cx="6096000" cy="1557338"/>
          </a:xfrm>
          <a:prstGeom prst="rect">
            <a:avLst/>
          </a:prstGeom>
          <a:noFill/>
          <a:ln w="9525">
            <a:noFill/>
            <a:round/>
            <a:headEnd/>
            <a:tailEnd/>
          </a:ln>
        </p:spPr>
        <p:txBody>
          <a:bodyPr lIns="90000" tIns="46800" rIns="90000" bIns="46800" anchor="ctr">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dirty="0">
                <a:solidFill>
                  <a:srgbClr val="000000"/>
                </a:solidFill>
              </a:rPr>
              <a:t>the </a:t>
            </a:r>
            <a:r>
              <a:rPr lang="en-GB" sz="2400" b="1" dirty="0">
                <a:solidFill>
                  <a:srgbClr val="000000"/>
                </a:solidFill>
              </a:rPr>
              <a:t>AND</a:t>
            </a:r>
            <a:r>
              <a:rPr lang="en-GB" sz="2400" dirty="0">
                <a:solidFill>
                  <a:srgbClr val="000000"/>
                </a:solidFill>
              </a:rPr>
              <a:t> operator is used to combine two concepts e.g. hip </a:t>
            </a:r>
            <a:r>
              <a:rPr lang="en-GB" sz="2400" b="1" dirty="0">
                <a:solidFill>
                  <a:srgbClr val="000000"/>
                </a:solidFill>
              </a:rPr>
              <a:t>AND</a:t>
            </a:r>
            <a:r>
              <a:rPr lang="en-GB" sz="2400" dirty="0">
                <a:solidFill>
                  <a:srgbClr val="000000"/>
                </a:solidFill>
              </a:rPr>
              <a:t> fracture – in the shaded area; retrieves items containing all the search terms</a:t>
            </a:r>
            <a:r>
              <a:rPr lang="en-US" sz="2400" dirty="0">
                <a:solidFill>
                  <a:srgbClr val="000000"/>
                </a:solidFill>
              </a:rPr>
              <a:t> </a:t>
            </a:r>
          </a:p>
        </p:txBody>
      </p:sp>
    </p:spTree>
    <p:extLst>
      <p:ext uri="{BB962C8B-B14F-4D97-AF65-F5344CB8AC3E}">
        <p14:creationId xmlns:p14="http://schemas.microsoft.com/office/powerpoint/2010/main" val="433835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
          <p:cNvSpPr>
            <a:spLocks noGrp="1" noChangeArrowheads="1"/>
          </p:cNvSpPr>
          <p:nvPr>
            <p:ph type="title"/>
          </p:nvPr>
        </p:nvSpPr>
        <p:spPr>
          <a:xfrm>
            <a:off x="653144" y="820737"/>
            <a:ext cx="10682513" cy="1312863"/>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dirty="0">
                <a:latin typeface="Calibri" panose="020F0502020204030204" pitchFamily="34" charset="0"/>
              </a:rPr>
              <a:t>AND Operator </a:t>
            </a:r>
            <a:r>
              <a:rPr lang="en-US" sz="4000" dirty="0">
                <a:solidFill>
                  <a:srgbClr val="FF0000"/>
                </a:solidFill>
              </a:rPr>
              <a:t/>
            </a:r>
            <a:br>
              <a:rPr lang="en-US" sz="4000" dirty="0">
                <a:solidFill>
                  <a:srgbClr val="FF0000"/>
                </a:solidFill>
              </a:rPr>
            </a:br>
            <a:r>
              <a:rPr lang="en-US" sz="4000" dirty="0">
                <a:solidFill>
                  <a:srgbClr val="FF0000"/>
                </a:solidFill>
              </a:rPr>
              <a:t>(to combine three concepts)</a:t>
            </a:r>
          </a:p>
        </p:txBody>
      </p:sp>
      <p:sp>
        <p:nvSpPr>
          <p:cNvPr id="58371" name="Rectangle 2"/>
          <p:cNvSpPr>
            <a:spLocks noChangeArrowheads="1"/>
          </p:cNvSpPr>
          <p:nvPr/>
        </p:nvSpPr>
        <p:spPr bwMode="auto">
          <a:xfrm>
            <a:off x="2819400" y="4877594"/>
            <a:ext cx="6477000" cy="1557337"/>
          </a:xfrm>
          <a:prstGeom prst="rect">
            <a:avLst/>
          </a:prstGeom>
          <a:noFill/>
          <a:ln w="9525">
            <a:noFill/>
            <a:round/>
            <a:headEnd/>
            <a:tailEnd/>
          </a:ln>
        </p:spPr>
        <p:txBody>
          <a:bodyPr lIns="90000" tIns="46800" rIns="90000" bIns="46800" anchor="ctr">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dirty="0">
                <a:solidFill>
                  <a:srgbClr val="000000"/>
                </a:solidFill>
              </a:rPr>
              <a:t>the </a:t>
            </a:r>
            <a:r>
              <a:rPr lang="en-GB" sz="2400" b="1" dirty="0">
                <a:solidFill>
                  <a:srgbClr val="000000"/>
                </a:solidFill>
              </a:rPr>
              <a:t>AND</a:t>
            </a:r>
            <a:r>
              <a:rPr lang="en-GB" sz="2400" dirty="0">
                <a:solidFill>
                  <a:srgbClr val="000000"/>
                </a:solidFill>
              </a:rPr>
              <a:t> operator is used to combine three concepts e.g. hip </a:t>
            </a:r>
            <a:r>
              <a:rPr lang="en-GB" sz="2400" b="1" dirty="0">
                <a:solidFill>
                  <a:srgbClr val="000000"/>
                </a:solidFill>
              </a:rPr>
              <a:t>AND</a:t>
            </a:r>
            <a:r>
              <a:rPr lang="en-GB" sz="2400" dirty="0">
                <a:solidFill>
                  <a:srgbClr val="000000"/>
                </a:solidFill>
              </a:rPr>
              <a:t> fracture </a:t>
            </a:r>
            <a:r>
              <a:rPr lang="en-GB" sz="2400" b="1" dirty="0">
                <a:solidFill>
                  <a:srgbClr val="000000"/>
                </a:solidFill>
              </a:rPr>
              <a:t>AND</a:t>
            </a:r>
            <a:r>
              <a:rPr lang="en-GB" sz="2400" dirty="0">
                <a:solidFill>
                  <a:srgbClr val="000000"/>
                </a:solidFill>
              </a:rPr>
              <a:t> elderly – in the shaded area.</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dirty="0">
                <a:solidFill>
                  <a:srgbClr val="000000"/>
                </a:solidFill>
              </a:rPr>
              <a:t> </a:t>
            </a:r>
          </a:p>
        </p:txBody>
      </p:sp>
      <p:pic>
        <p:nvPicPr>
          <p:cNvPr id="58372" name="Picture 3"/>
          <p:cNvPicPr>
            <a:picLocks noChangeAspect="1" noChangeArrowheads="1"/>
          </p:cNvPicPr>
          <p:nvPr/>
        </p:nvPicPr>
        <p:blipFill>
          <a:blip r:embed="rId3"/>
          <a:srcRect/>
          <a:stretch>
            <a:fillRect/>
          </a:stretch>
        </p:blipFill>
        <p:spPr bwMode="auto">
          <a:xfrm>
            <a:off x="3886200" y="2400697"/>
            <a:ext cx="4343400" cy="2209800"/>
          </a:xfrm>
          <a:prstGeom prst="rect">
            <a:avLst/>
          </a:prstGeom>
          <a:noFill/>
          <a:ln w="9525">
            <a:noFill/>
            <a:round/>
            <a:headEnd/>
            <a:tailEnd/>
          </a:ln>
        </p:spPr>
      </p:pic>
    </p:spTree>
    <p:extLst>
      <p:ext uri="{BB962C8B-B14F-4D97-AF65-F5344CB8AC3E}">
        <p14:creationId xmlns:p14="http://schemas.microsoft.com/office/powerpoint/2010/main" val="34654076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noGrp="1" noChangeArrowheads="1"/>
          </p:cNvSpPr>
          <p:nvPr>
            <p:ph type="title"/>
          </p:nvPr>
        </p:nvSpPr>
        <p:spPr>
          <a:xfrm>
            <a:off x="609599" y="219076"/>
            <a:ext cx="11582401" cy="1922463"/>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dirty="0">
                <a:latin typeface="Calibri" panose="020F0502020204030204" pitchFamily="34" charset="0"/>
              </a:rPr>
              <a:t>OR Operator </a:t>
            </a:r>
            <a:r>
              <a:rPr lang="en-US" sz="4000" dirty="0">
                <a:solidFill>
                  <a:srgbClr val="FF0000"/>
                </a:solidFill>
              </a:rPr>
              <a:t/>
            </a:r>
            <a:br>
              <a:rPr lang="en-US" sz="4000" dirty="0">
                <a:solidFill>
                  <a:srgbClr val="FF0000"/>
                </a:solidFill>
              </a:rPr>
            </a:br>
            <a:r>
              <a:rPr lang="en-US" sz="4000" dirty="0">
                <a:solidFill>
                  <a:srgbClr val="FF0000"/>
                </a:solidFill>
              </a:rPr>
              <a:t>(info containing one or other term; will broaden a search)</a:t>
            </a:r>
          </a:p>
        </p:txBody>
      </p:sp>
      <p:pic>
        <p:nvPicPr>
          <p:cNvPr id="60419" name="Picture 2"/>
          <p:cNvPicPr>
            <a:picLocks noChangeAspect="1" noChangeArrowheads="1"/>
          </p:cNvPicPr>
          <p:nvPr/>
        </p:nvPicPr>
        <p:blipFill>
          <a:blip r:embed="rId3"/>
          <a:srcRect/>
          <a:stretch>
            <a:fillRect/>
          </a:stretch>
        </p:blipFill>
        <p:spPr bwMode="auto">
          <a:xfrm>
            <a:off x="3886200" y="2286001"/>
            <a:ext cx="4343400" cy="2035175"/>
          </a:xfrm>
          <a:prstGeom prst="rect">
            <a:avLst/>
          </a:prstGeom>
          <a:noFill/>
          <a:ln w="9525">
            <a:noFill/>
            <a:round/>
            <a:headEnd/>
            <a:tailEnd/>
          </a:ln>
        </p:spPr>
      </p:pic>
      <p:sp>
        <p:nvSpPr>
          <p:cNvPr id="60420" name="Rectangle 3"/>
          <p:cNvSpPr>
            <a:spLocks noChangeArrowheads="1"/>
          </p:cNvSpPr>
          <p:nvPr/>
        </p:nvSpPr>
        <p:spPr bwMode="auto">
          <a:xfrm>
            <a:off x="2743200" y="4535101"/>
            <a:ext cx="7086600" cy="1202510"/>
          </a:xfrm>
          <a:prstGeom prst="rect">
            <a:avLst/>
          </a:prstGeom>
          <a:noFill/>
          <a:ln w="9525">
            <a:noFill/>
            <a:round/>
            <a:headEnd/>
            <a:tailEnd/>
          </a:ln>
        </p:spPr>
        <p:txBody>
          <a:bodyPr lIns="90000" tIns="46800" rIns="90000" bIns="46800" anchor="ctr">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renal </a:t>
            </a:r>
            <a:r>
              <a:rPr lang="en-GB" sz="2400" b="1">
                <a:solidFill>
                  <a:srgbClr val="000000"/>
                </a:solidFill>
              </a:rPr>
              <a:t>OR</a:t>
            </a:r>
            <a:r>
              <a:rPr lang="en-GB" sz="2400">
                <a:solidFill>
                  <a:srgbClr val="000000"/>
                </a:solidFill>
              </a:rPr>
              <a:t> kidney – in the shaded area with the overlap in the middle having both search terms; retrieves items containing either search term or both search terms</a:t>
            </a:r>
            <a:r>
              <a:rPr lang="en-US" sz="2400">
                <a:solidFill>
                  <a:srgbClr val="000000"/>
                </a:solidFill>
              </a:rPr>
              <a:t> </a:t>
            </a:r>
          </a:p>
        </p:txBody>
      </p:sp>
    </p:spTree>
    <p:extLst>
      <p:ext uri="{BB962C8B-B14F-4D97-AF65-F5344CB8AC3E}">
        <p14:creationId xmlns:p14="http://schemas.microsoft.com/office/powerpoint/2010/main" val="33348805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
          <p:cNvSpPr>
            <a:spLocks noGrp="1" noChangeArrowheads="1"/>
          </p:cNvSpPr>
          <p:nvPr>
            <p:ph type="title"/>
          </p:nvPr>
        </p:nvSpPr>
        <p:spPr>
          <a:xfrm>
            <a:off x="566284" y="723297"/>
            <a:ext cx="10900229" cy="1416504"/>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dirty="0">
                <a:latin typeface="Calibri" panose="020F0502020204030204" pitchFamily="34" charset="0"/>
              </a:rPr>
              <a:t>NOT Operator</a:t>
            </a:r>
            <a:r>
              <a:rPr lang="en-US" sz="4000" dirty="0">
                <a:solidFill>
                  <a:srgbClr val="FF0000"/>
                </a:solidFill>
              </a:rPr>
              <a:t/>
            </a:r>
            <a:br>
              <a:rPr lang="en-US" sz="4000" dirty="0">
                <a:solidFill>
                  <a:srgbClr val="FF0000"/>
                </a:solidFill>
              </a:rPr>
            </a:br>
            <a:r>
              <a:rPr lang="en-US" sz="4000" dirty="0">
                <a:solidFill>
                  <a:srgbClr val="FF0000"/>
                </a:solidFill>
              </a:rPr>
              <a:t> (in one term or the other - </a:t>
            </a:r>
            <a:r>
              <a:rPr lang="en-GB" sz="4000" dirty="0">
                <a:solidFill>
                  <a:srgbClr val="FF0000"/>
                </a:solidFill>
              </a:rPr>
              <a:t>will narrow a search)</a:t>
            </a:r>
          </a:p>
        </p:txBody>
      </p:sp>
      <p:pic>
        <p:nvPicPr>
          <p:cNvPr id="62467" name="Picture 2"/>
          <p:cNvPicPr>
            <a:picLocks noChangeAspect="1" noChangeArrowheads="1"/>
          </p:cNvPicPr>
          <p:nvPr/>
        </p:nvPicPr>
        <p:blipFill>
          <a:blip r:embed="rId3"/>
          <a:srcRect/>
          <a:stretch>
            <a:fillRect/>
          </a:stretch>
        </p:blipFill>
        <p:spPr bwMode="auto">
          <a:xfrm>
            <a:off x="3935413" y="2565400"/>
            <a:ext cx="4191000" cy="2052638"/>
          </a:xfrm>
          <a:prstGeom prst="rect">
            <a:avLst/>
          </a:prstGeom>
          <a:noFill/>
          <a:ln w="9525">
            <a:noFill/>
            <a:round/>
            <a:headEnd/>
            <a:tailEnd/>
          </a:ln>
        </p:spPr>
      </p:pic>
      <p:sp>
        <p:nvSpPr>
          <p:cNvPr id="62468" name="Rectangle 3"/>
          <p:cNvSpPr>
            <a:spLocks noChangeArrowheads="1"/>
          </p:cNvSpPr>
          <p:nvPr/>
        </p:nvSpPr>
        <p:spPr bwMode="auto">
          <a:xfrm>
            <a:off x="3287713" y="5043637"/>
            <a:ext cx="6172200" cy="1387176"/>
          </a:xfrm>
          <a:prstGeom prst="rect">
            <a:avLst/>
          </a:prstGeom>
          <a:noFill/>
          <a:ln w="9525">
            <a:noFill/>
            <a:round/>
            <a:headEnd/>
            <a:tailEnd/>
          </a:ln>
        </p:spPr>
        <p:txBody>
          <a:bodyPr lIns="90000" tIns="46800" rIns="90000" bIns="46800" anchor="ctr">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pig </a:t>
            </a:r>
            <a:r>
              <a:rPr lang="en-GB" sz="2400" b="1">
                <a:solidFill>
                  <a:srgbClr val="000000"/>
                </a:solidFill>
              </a:rPr>
              <a:t>NOT</a:t>
            </a:r>
            <a:r>
              <a:rPr lang="en-GB" sz="2400">
                <a:solidFill>
                  <a:srgbClr val="000000"/>
                </a:solidFill>
              </a:rPr>
              <a:t> guinea – in the shaded area; eliminates items in 2</a:t>
            </a:r>
            <a:r>
              <a:rPr lang="en-GB" sz="2400" baseline="30000">
                <a:solidFill>
                  <a:srgbClr val="000000"/>
                </a:solidFill>
              </a:rPr>
              <a:t>nd</a:t>
            </a:r>
            <a:r>
              <a:rPr lang="en-GB" sz="2400">
                <a:solidFill>
                  <a:srgbClr val="000000"/>
                </a:solidFill>
              </a:rPr>
              <a:t> term (guinea) or both terms</a:t>
            </a:r>
            <a:r>
              <a:rPr lang="en-US">
                <a:solidFill>
                  <a:srgbClr val="000000"/>
                </a:solidFill>
              </a:rPr>
              <a:t>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0000"/>
              </a:solidFill>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0000"/>
              </a:solidFill>
            </a:endParaRPr>
          </a:p>
        </p:txBody>
      </p:sp>
    </p:spTree>
    <p:extLst>
      <p:ext uri="{BB962C8B-B14F-4D97-AF65-F5344CB8AC3E}">
        <p14:creationId xmlns:p14="http://schemas.microsoft.com/office/powerpoint/2010/main" val="383432954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
          <p:cNvSpPr>
            <a:spLocks noGrp="1" noChangeArrowheads="1"/>
          </p:cNvSpPr>
          <p:nvPr>
            <p:ph type="title"/>
          </p:nvPr>
        </p:nvSpPr>
        <p:spPr>
          <a:xfrm>
            <a:off x="581252" y="590594"/>
            <a:ext cx="10740571" cy="822239"/>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dirty="0">
                <a:latin typeface="Calibri" panose="020F0502020204030204" pitchFamily="34" charset="0"/>
              </a:rPr>
              <a:t>Africa AND (malaria OR tuberculosis)</a:t>
            </a:r>
          </a:p>
        </p:txBody>
      </p:sp>
      <p:pic>
        <p:nvPicPr>
          <p:cNvPr id="64515" name="Picture 2"/>
          <p:cNvPicPr>
            <a:picLocks noChangeAspect="1" noChangeArrowheads="1"/>
          </p:cNvPicPr>
          <p:nvPr/>
        </p:nvPicPr>
        <p:blipFill>
          <a:blip r:embed="rId3"/>
          <a:srcRect/>
          <a:stretch>
            <a:fillRect/>
          </a:stretch>
        </p:blipFill>
        <p:spPr bwMode="auto">
          <a:xfrm>
            <a:off x="4367213" y="1773239"/>
            <a:ext cx="3168650" cy="3013075"/>
          </a:xfrm>
          <a:prstGeom prst="rect">
            <a:avLst/>
          </a:prstGeom>
          <a:solidFill>
            <a:srgbClr val="000000"/>
          </a:solidFill>
          <a:ln w="9525">
            <a:noFill/>
            <a:round/>
            <a:headEnd/>
            <a:tailEnd/>
          </a:ln>
        </p:spPr>
      </p:pic>
      <p:sp>
        <p:nvSpPr>
          <p:cNvPr id="64516" name="Text Box 3"/>
          <p:cNvSpPr txBox="1">
            <a:spLocks noChangeArrowheads="1"/>
          </p:cNvSpPr>
          <p:nvPr/>
        </p:nvSpPr>
        <p:spPr bwMode="auto">
          <a:xfrm>
            <a:off x="4749390" y="2563728"/>
            <a:ext cx="888235" cy="370059"/>
          </a:xfrm>
          <a:prstGeom prst="rect">
            <a:avLst/>
          </a:prstGeom>
          <a:noFill/>
          <a:ln w="9525">
            <a:noFill/>
            <a:round/>
            <a:headEnd/>
            <a:tailEnd/>
          </a:ln>
        </p:spPr>
        <p:txBody>
          <a:bodyPr wrap="none" lIns="92160" tIns="46080" rIns="92160" bIns="46080" anchor="ctr">
            <a:spAutoFit/>
          </a:bodyPr>
          <a:lstStyle/>
          <a:p>
            <a:pPr algn="ctr">
              <a:spcBef>
                <a:spcPts val="6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malaria</a:t>
            </a:r>
          </a:p>
        </p:txBody>
      </p:sp>
      <p:sp>
        <p:nvSpPr>
          <p:cNvPr id="64517" name="Text Box 4"/>
          <p:cNvSpPr txBox="1">
            <a:spLocks noChangeArrowheads="1"/>
          </p:cNvSpPr>
          <p:nvPr/>
        </p:nvSpPr>
        <p:spPr bwMode="auto">
          <a:xfrm>
            <a:off x="6207076" y="2563728"/>
            <a:ext cx="1325663" cy="370059"/>
          </a:xfrm>
          <a:prstGeom prst="rect">
            <a:avLst/>
          </a:prstGeom>
          <a:noFill/>
          <a:ln w="9525">
            <a:noFill/>
            <a:round/>
            <a:headEnd/>
            <a:tailEnd/>
          </a:ln>
        </p:spPr>
        <p:txBody>
          <a:bodyPr wrap="none" lIns="92160" tIns="46080" rIns="92160" bIns="46080" anchor="ctr">
            <a:spAutoFit/>
          </a:bodyPr>
          <a:lstStyle/>
          <a:p>
            <a:pPr algn="ctr">
              <a:spcBef>
                <a:spcPts val="6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tuberculosis</a:t>
            </a:r>
          </a:p>
        </p:txBody>
      </p:sp>
      <p:sp>
        <p:nvSpPr>
          <p:cNvPr id="64518" name="Text Box 5"/>
          <p:cNvSpPr txBox="1">
            <a:spLocks noChangeArrowheads="1"/>
          </p:cNvSpPr>
          <p:nvPr/>
        </p:nvSpPr>
        <p:spPr bwMode="auto">
          <a:xfrm>
            <a:off x="5609936" y="4075028"/>
            <a:ext cx="705429" cy="370059"/>
          </a:xfrm>
          <a:prstGeom prst="rect">
            <a:avLst/>
          </a:prstGeom>
          <a:noFill/>
          <a:ln w="9525">
            <a:noFill/>
            <a:round/>
            <a:headEnd/>
            <a:tailEnd/>
          </a:ln>
        </p:spPr>
        <p:txBody>
          <a:bodyPr wrap="none" lIns="92160" tIns="46080" rIns="92160" bIns="46080" anchor="ctr">
            <a:spAutoFit/>
          </a:bodyPr>
          <a:lstStyle/>
          <a:p>
            <a:pPr algn="ctr">
              <a:spcBef>
                <a:spcPts val="6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africa</a:t>
            </a:r>
          </a:p>
        </p:txBody>
      </p:sp>
      <p:sp>
        <p:nvSpPr>
          <p:cNvPr id="64519" name="Text Box 6"/>
          <p:cNvSpPr txBox="1">
            <a:spLocks noChangeArrowheads="1"/>
          </p:cNvSpPr>
          <p:nvPr/>
        </p:nvSpPr>
        <p:spPr bwMode="auto">
          <a:xfrm>
            <a:off x="2063751" y="5084764"/>
            <a:ext cx="8353425" cy="1557337"/>
          </a:xfrm>
          <a:prstGeom prst="rect">
            <a:avLst/>
          </a:prstGeom>
          <a:noFill/>
          <a:ln w="9525">
            <a:noFill/>
            <a:round/>
            <a:headEnd/>
            <a:tailEnd/>
          </a:ln>
        </p:spPr>
        <p:txBody>
          <a:bodyPr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Africa AND (malaria or tuberculosis) – in the shaded area</a:t>
            </a:r>
            <a:r>
              <a:rPr lang="en-GB">
                <a:solidFill>
                  <a:srgbClr val="000000"/>
                </a:solidFill>
              </a:rPr>
              <a:t>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The </a:t>
            </a:r>
            <a:r>
              <a:rPr lang="en-GB" sz="2400" b="1">
                <a:solidFill>
                  <a:srgbClr val="000000"/>
                </a:solidFill>
              </a:rPr>
              <a:t>(OR)</a:t>
            </a:r>
            <a:r>
              <a:rPr lang="en-GB" sz="2400">
                <a:solidFill>
                  <a:srgbClr val="000000"/>
                </a:solidFill>
              </a:rPr>
              <a:t> operator retains items in each term and the </a:t>
            </a:r>
            <a:r>
              <a:rPr lang="en-GB" sz="2400" b="1">
                <a:solidFill>
                  <a:srgbClr val="000000"/>
                </a:solidFill>
              </a:rPr>
              <a:t>AND</a:t>
            </a:r>
            <a:r>
              <a:rPr lang="en-GB" sz="2400">
                <a:solidFill>
                  <a:srgbClr val="000000"/>
                </a:solidFill>
              </a:rPr>
              <a:t> operator is used to combine two concepts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400">
              <a:solidFill>
                <a:srgbClr val="000000"/>
              </a:solidFill>
            </a:endParaRPr>
          </a:p>
        </p:txBody>
      </p:sp>
    </p:spTree>
    <p:extLst>
      <p:ext uri="{BB962C8B-B14F-4D97-AF65-F5344CB8AC3E}">
        <p14:creationId xmlns:p14="http://schemas.microsoft.com/office/powerpoint/2010/main" val="3306987831"/>
      </p:ext>
    </p:extLst>
  </p:cSld>
  <p:clrMapOvr>
    <a:masterClrMapping/>
  </p:clrMapOvr>
  <p:transition>
    <p:randomBa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
          <p:cNvSpPr>
            <a:spLocks noGrp="1" noChangeArrowheads="1"/>
          </p:cNvSpPr>
          <p:nvPr>
            <p:ph type="title"/>
          </p:nvPr>
        </p:nvSpPr>
        <p:spPr>
          <a:xfrm>
            <a:off x="609600" y="260350"/>
            <a:ext cx="10827657" cy="114300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dirty="0">
                <a:latin typeface="Calibri" panose="020F0502020204030204" pitchFamily="34" charset="0"/>
              </a:rPr>
              <a:t>Other search engine functions</a:t>
            </a:r>
          </a:p>
        </p:txBody>
      </p:sp>
      <p:sp>
        <p:nvSpPr>
          <p:cNvPr id="63491" name="Rectangle 2"/>
          <p:cNvSpPr>
            <a:spLocks noGrp="1" noChangeArrowheads="1"/>
          </p:cNvSpPr>
          <p:nvPr>
            <p:ph type="body" idx="1"/>
          </p:nvPr>
        </p:nvSpPr>
        <p:spPr>
          <a:xfrm>
            <a:off x="609600" y="1534887"/>
            <a:ext cx="11030857" cy="5076825"/>
          </a:xfrm>
        </p:spPr>
        <p:txBody>
          <a:bodyPr/>
          <a:lstStyle/>
          <a:p>
            <a:pPr marL="323850" indent="-32385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sz="2400" dirty="0"/>
              <a:t>Phrase or proximity searching:  </a:t>
            </a:r>
            <a:r>
              <a:rPr lang="en-GB" sz="2400" b="1" dirty="0">
                <a:solidFill>
                  <a:srgbClr val="FF0000"/>
                </a:solidFill>
              </a:rPr>
              <a:t>“…”</a:t>
            </a:r>
            <a:r>
              <a:rPr lang="en-GB" sz="2400" dirty="0"/>
              <a:t> or </a:t>
            </a:r>
            <a:r>
              <a:rPr lang="en-GB" sz="2400" b="1" dirty="0">
                <a:solidFill>
                  <a:srgbClr val="FF0000"/>
                </a:solidFill>
              </a:rPr>
              <a:t>(…)</a:t>
            </a:r>
          </a:p>
          <a:p>
            <a:pPr marL="723900" lvl="1" indent="-26670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dirty="0"/>
              <a:t> allows you to search for an exact phrase</a:t>
            </a:r>
          </a:p>
          <a:p>
            <a:pPr marL="723900" lvl="1" indent="-26670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dirty="0"/>
              <a:t>E.g. </a:t>
            </a:r>
            <a:r>
              <a:rPr lang="en-GB" b="1" dirty="0">
                <a:solidFill>
                  <a:srgbClr val="FF0000"/>
                </a:solidFill>
              </a:rPr>
              <a:t>“</a:t>
            </a:r>
            <a:r>
              <a:rPr lang="en-GB" dirty="0"/>
              <a:t>information literacy</a:t>
            </a:r>
            <a:r>
              <a:rPr lang="en-GB" b="1" dirty="0">
                <a:solidFill>
                  <a:srgbClr val="FF0000"/>
                </a:solidFill>
              </a:rPr>
              <a:t>”</a:t>
            </a:r>
          </a:p>
          <a:p>
            <a:pPr marL="723900" lvl="1" indent="-26670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dirty="0"/>
              <a:t>E.g. prevention and </a:t>
            </a:r>
            <a:r>
              <a:rPr lang="en-GB" dirty="0">
                <a:solidFill>
                  <a:srgbClr val="FF0000"/>
                </a:solidFill>
              </a:rPr>
              <a:t>(</a:t>
            </a:r>
            <a:r>
              <a:rPr lang="en-GB" dirty="0"/>
              <a:t>malaria parasite</a:t>
            </a:r>
            <a:r>
              <a:rPr lang="en-GB" dirty="0">
                <a:solidFill>
                  <a:srgbClr val="FF0000"/>
                </a:solidFill>
              </a:rPr>
              <a:t>)</a:t>
            </a:r>
          </a:p>
          <a:p>
            <a:pPr marL="323850" indent="-32385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endParaRPr lang="en-GB" sz="1100" dirty="0">
              <a:solidFill>
                <a:srgbClr val="FF0000"/>
              </a:solidFill>
            </a:endParaRPr>
          </a:p>
          <a:p>
            <a:pPr marL="323850" indent="-32385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sz="2400" dirty="0"/>
              <a:t>Truncation/wildcards: </a:t>
            </a:r>
            <a:r>
              <a:rPr lang="en-GB" sz="2400" b="1" dirty="0">
                <a:solidFill>
                  <a:srgbClr val="FF0000"/>
                </a:solidFill>
              </a:rPr>
              <a:t>*</a:t>
            </a:r>
            <a:r>
              <a:rPr lang="en-GB" sz="2400" b="1" dirty="0"/>
              <a:t> </a:t>
            </a:r>
          </a:p>
          <a:p>
            <a:pPr marL="723900" lvl="1" indent="-26670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dirty="0"/>
              <a:t>allow you to search alternative spellings</a:t>
            </a:r>
          </a:p>
          <a:p>
            <a:pPr marL="723900" lvl="1" indent="-26670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dirty="0"/>
              <a:t>E.g. </a:t>
            </a:r>
            <a:r>
              <a:rPr lang="en-US" dirty="0"/>
              <a:t>child</a:t>
            </a:r>
            <a:r>
              <a:rPr lang="en-US" b="1" dirty="0">
                <a:solidFill>
                  <a:srgbClr val="FF0000"/>
                </a:solidFill>
              </a:rPr>
              <a:t>*</a:t>
            </a:r>
            <a:r>
              <a:rPr lang="en-US" b="1" dirty="0"/>
              <a:t> </a:t>
            </a:r>
            <a:r>
              <a:rPr lang="en-US" dirty="0"/>
              <a:t>for child OR </a:t>
            </a:r>
            <a:r>
              <a:rPr lang="en-US" dirty="0" err="1"/>
              <a:t>childs</a:t>
            </a:r>
            <a:r>
              <a:rPr lang="en-US" dirty="0"/>
              <a:t> OR children</a:t>
            </a:r>
          </a:p>
          <a:p>
            <a:pPr marL="723900" lvl="1" indent="-26670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dirty="0"/>
              <a:t>E.g. parasite</a:t>
            </a:r>
            <a:r>
              <a:rPr lang="en-GB" b="1" dirty="0">
                <a:solidFill>
                  <a:srgbClr val="FF0000"/>
                </a:solidFill>
              </a:rPr>
              <a:t>*</a:t>
            </a:r>
            <a:r>
              <a:rPr lang="en-GB" dirty="0"/>
              <a:t> for parasite OR parasites</a:t>
            </a:r>
          </a:p>
          <a:p>
            <a:pPr marL="323850" indent="-323850" algn="just" eaLnBrk="1" hangingPunct="1">
              <a:lnSpc>
                <a:spcPct val="80000"/>
              </a:lnSpc>
              <a:spcBef>
                <a:spcPts val="650"/>
              </a:spcBef>
              <a:buClrTx/>
              <a:buSzTx/>
              <a:buNone/>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endParaRPr lang="en-GB" sz="1100" dirty="0"/>
          </a:p>
          <a:p>
            <a:pPr marL="323850" indent="-32385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sz="2400" dirty="0"/>
              <a:t>Alternate spellings: </a:t>
            </a:r>
            <a:r>
              <a:rPr lang="en-GB" sz="2400" b="1" dirty="0">
                <a:solidFill>
                  <a:srgbClr val="FF0000"/>
                </a:solidFill>
              </a:rPr>
              <a:t>?</a:t>
            </a:r>
          </a:p>
          <a:p>
            <a:pPr marL="723900" lvl="1" indent="-26670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dirty="0"/>
              <a:t>can be used to substitute for characters anywhere in a word</a:t>
            </a:r>
          </a:p>
          <a:p>
            <a:pPr marL="723900" lvl="1" indent="-266700" algn="just" eaLnBrk="1" hangingPunct="1">
              <a:lnSpc>
                <a:spcPct val="80000"/>
              </a:lnSpc>
              <a:spcBef>
                <a:spcPts val="65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dirty="0"/>
              <a:t>E.g. </a:t>
            </a:r>
            <a:r>
              <a:rPr lang="en-GB" dirty="0" err="1"/>
              <a:t>wom</a:t>
            </a:r>
            <a:r>
              <a:rPr lang="en-GB" b="1" dirty="0" err="1">
                <a:solidFill>
                  <a:srgbClr val="FF0000"/>
                </a:solidFill>
              </a:rPr>
              <a:t>?</a:t>
            </a:r>
            <a:r>
              <a:rPr lang="en-GB" dirty="0" err="1"/>
              <a:t>n</a:t>
            </a:r>
            <a:r>
              <a:rPr lang="en-GB" dirty="0"/>
              <a:t> would search for “woman” and “women”</a:t>
            </a:r>
          </a:p>
        </p:txBody>
      </p:sp>
    </p:spTree>
    <p:extLst>
      <p:ext uri="{BB962C8B-B14F-4D97-AF65-F5344CB8AC3E}">
        <p14:creationId xmlns:p14="http://schemas.microsoft.com/office/powerpoint/2010/main" val="29406480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
          <p:cNvSpPr>
            <a:spLocks noGrp="1" noChangeArrowheads="1"/>
          </p:cNvSpPr>
          <p:nvPr>
            <p:ph type="title"/>
          </p:nvPr>
        </p:nvSpPr>
        <p:spPr>
          <a:xfrm>
            <a:off x="604157" y="417514"/>
            <a:ext cx="10862129" cy="877887"/>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b="1" dirty="0">
                <a:latin typeface="Calibri" panose="020F0502020204030204" pitchFamily="34" charset="0"/>
              </a:rPr>
              <a:t>More Search Techniques</a:t>
            </a:r>
          </a:p>
        </p:txBody>
      </p:sp>
      <p:sp>
        <p:nvSpPr>
          <p:cNvPr id="66563" name="Rectangle 2"/>
          <p:cNvSpPr>
            <a:spLocks noGrp="1" noChangeArrowheads="1"/>
          </p:cNvSpPr>
          <p:nvPr>
            <p:ph type="body" idx="1"/>
          </p:nvPr>
        </p:nvSpPr>
        <p:spPr>
          <a:xfrm>
            <a:off x="604157" y="1659620"/>
            <a:ext cx="11059885" cy="4596038"/>
          </a:xfrm>
        </p:spPr>
        <p:txBody>
          <a:bodyPr/>
          <a:lstStyle/>
          <a:p>
            <a:pPr marL="323850" indent="-323850" algn="just" eaLnBrk="1" hangingPunct="1">
              <a:lnSpc>
                <a:spcPct val="90000"/>
              </a:lnSpc>
              <a:spcBef>
                <a:spcPts val="60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US" sz="2400" dirty="0"/>
              <a:t>Field Specific Searching</a:t>
            </a:r>
          </a:p>
          <a:p>
            <a:pPr marL="723900" lvl="1" indent="-266700" algn="just" eaLnBrk="1" hangingPunct="1">
              <a:lnSpc>
                <a:spcPct val="90000"/>
              </a:lnSpc>
              <a:spcBef>
                <a:spcPts val="60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US" dirty="0"/>
              <a:t>author, title, journal, date, </a:t>
            </a:r>
            <a:r>
              <a:rPr lang="en-US" dirty="0" err="1"/>
              <a:t>url</a:t>
            </a:r>
            <a:r>
              <a:rPr lang="en-US" dirty="0"/>
              <a:t>, etc. </a:t>
            </a:r>
          </a:p>
          <a:p>
            <a:pPr marL="323850" indent="-323850" algn="just" eaLnBrk="1" hangingPunct="1">
              <a:lnSpc>
                <a:spcPct val="90000"/>
              </a:lnSpc>
              <a:spcBef>
                <a:spcPts val="60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endParaRPr lang="en-US" sz="2400" dirty="0"/>
          </a:p>
          <a:p>
            <a:pPr marL="323850" indent="-323850" algn="just" eaLnBrk="1" hangingPunct="1">
              <a:lnSpc>
                <a:spcPct val="90000"/>
              </a:lnSpc>
              <a:spcBef>
                <a:spcPts val="60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US" sz="2400" dirty="0"/>
              <a:t>Language Restrictions, Humans or Animals, Gender and other limits </a:t>
            </a:r>
          </a:p>
          <a:p>
            <a:pPr marL="323850" indent="-323850" algn="just" eaLnBrk="1" hangingPunct="1">
              <a:lnSpc>
                <a:spcPct val="90000"/>
              </a:lnSpc>
              <a:spcBef>
                <a:spcPts val="60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endParaRPr lang="en-US" sz="2400" dirty="0"/>
          </a:p>
          <a:p>
            <a:pPr marL="323850" indent="-323850" algn="just" eaLnBrk="1" hangingPunct="1">
              <a:lnSpc>
                <a:spcPct val="90000"/>
              </a:lnSpc>
              <a:spcBef>
                <a:spcPts val="60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US" sz="2400" dirty="0"/>
              <a:t>Relevancy Ranking </a:t>
            </a:r>
          </a:p>
          <a:p>
            <a:pPr marL="723900" lvl="1" indent="-266700" algn="just" eaLnBrk="1" hangingPunct="1">
              <a:lnSpc>
                <a:spcPct val="90000"/>
              </a:lnSpc>
              <a:spcBef>
                <a:spcPts val="60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GB" dirty="0"/>
              <a:t>a grading that gives extra weight to a document when the search terms appear in the headline or are capitalized</a:t>
            </a:r>
          </a:p>
          <a:p>
            <a:pPr marL="723900" lvl="1" indent="-266700" algn="just" eaLnBrk="1" hangingPunct="1">
              <a:lnSpc>
                <a:spcPct val="90000"/>
              </a:lnSpc>
              <a:spcBef>
                <a:spcPts val="600"/>
              </a:spcBef>
              <a:buFont typeface="Arial" charset="0"/>
              <a:buChar char="–"/>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r>
              <a:rPr lang="en-US" dirty="0"/>
              <a:t>every found document is calculated as 100% multiply by the angle formed by weights vector for request and weights vector for document found </a:t>
            </a:r>
            <a:endParaRPr lang="en-GB" sz="2400" dirty="0"/>
          </a:p>
          <a:p>
            <a:pPr marL="323850" indent="-323850" eaLnBrk="1" hangingPunct="1">
              <a:lnSpc>
                <a:spcPct val="90000"/>
              </a:lnSpc>
              <a:spcBef>
                <a:spcPts val="600"/>
              </a:spcBef>
              <a:buClrTx/>
              <a:buSzTx/>
              <a:buNone/>
              <a:tabLst>
                <a:tab pos="323850" algn="l"/>
                <a:tab pos="436563" algn="l"/>
                <a:tab pos="893763" algn="l"/>
                <a:tab pos="1350963" algn="l"/>
                <a:tab pos="1808163" algn="l"/>
                <a:tab pos="2265363" algn="l"/>
                <a:tab pos="2722563" algn="l"/>
                <a:tab pos="3179763" algn="l"/>
                <a:tab pos="3636963" algn="l"/>
                <a:tab pos="4094163" algn="l"/>
                <a:tab pos="4551363" algn="l"/>
                <a:tab pos="5008563" algn="l"/>
                <a:tab pos="5465763" algn="l"/>
                <a:tab pos="5922963" algn="l"/>
                <a:tab pos="6380163" algn="l"/>
                <a:tab pos="6837363" algn="l"/>
                <a:tab pos="7294563" algn="l"/>
                <a:tab pos="7751763" algn="l"/>
                <a:tab pos="8208963" algn="l"/>
                <a:tab pos="8666163" algn="l"/>
                <a:tab pos="9123363" algn="l"/>
              </a:tabLst>
            </a:pPr>
            <a:endParaRPr lang="en-GB" sz="2400" dirty="0"/>
          </a:p>
        </p:txBody>
      </p:sp>
    </p:spTree>
    <p:extLst>
      <p:ext uri="{BB962C8B-B14F-4D97-AF65-F5344CB8AC3E}">
        <p14:creationId xmlns:p14="http://schemas.microsoft.com/office/powerpoint/2010/main" val="24770895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GB" smtClean="0"/>
              <a:t>Option II</a:t>
            </a:r>
          </a:p>
        </p:txBody>
      </p:sp>
      <p:sp>
        <p:nvSpPr>
          <p:cNvPr id="13315" name="Content Placeholder 2"/>
          <p:cNvSpPr>
            <a:spLocks noGrp="1"/>
          </p:cNvSpPr>
          <p:nvPr>
            <p:ph idx="1"/>
          </p:nvPr>
        </p:nvSpPr>
        <p:spPr/>
        <p:txBody>
          <a:bodyPr/>
          <a:lstStyle/>
          <a:p>
            <a:r>
              <a:rPr lang="en-GB" sz="2400" smtClean="0"/>
              <a:t>You can also use “Google scholar” to choose the best journal to submit a manuscript. </a:t>
            </a:r>
          </a:p>
          <a:p>
            <a:endParaRPr lang="en-GB" smtClean="0"/>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t="7056" r="28967" b="48502"/>
          <a:stretch>
            <a:fillRect/>
          </a:stretch>
        </p:blipFill>
        <p:spPr bwMode="auto">
          <a:xfrm>
            <a:off x="2035175" y="2665413"/>
            <a:ext cx="8951913"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035175" y="3525838"/>
            <a:ext cx="1371600" cy="1971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318" name="TextBox 6"/>
          <p:cNvSpPr txBox="1">
            <a:spLocks noChangeArrowheads="1"/>
          </p:cNvSpPr>
          <p:nvPr/>
        </p:nvSpPr>
        <p:spPr bwMode="auto">
          <a:xfrm>
            <a:off x="1157288" y="2911475"/>
            <a:ext cx="109855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latin typeface="Calibri" panose="020F0502020204030204" pitchFamily="34" charset="0"/>
              </a:rPr>
              <a:t>Click here</a:t>
            </a:r>
          </a:p>
        </p:txBody>
      </p:sp>
      <p:sp>
        <p:nvSpPr>
          <p:cNvPr id="13319" name="TextBox 7"/>
          <p:cNvSpPr txBox="1">
            <a:spLocks noChangeArrowheads="1"/>
          </p:cNvSpPr>
          <p:nvPr/>
        </p:nvSpPr>
        <p:spPr bwMode="auto">
          <a:xfrm>
            <a:off x="884238" y="4224338"/>
            <a:ext cx="1150937"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latin typeface="Calibri" panose="020F0502020204030204" pitchFamily="34" charset="0"/>
              </a:rPr>
              <a:t>Click here</a:t>
            </a:r>
          </a:p>
        </p:txBody>
      </p:sp>
    </p:spTree>
    <p:extLst>
      <p:ext uri="{BB962C8B-B14F-4D97-AF65-F5344CB8AC3E}">
        <p14:creationId xmlns:p14="http://schemas.microsoft.com/office/powerpoint/2010/main" val="27856945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GB" sz="3600" smtClean="0"/>
              <a:t>Review Question </a:t>
            </a:r>
          </a:p>
        </p:txBody>
      </p:sp>
      <p:sp>
        <p:nvSpPr>
          <p:cNvPr id="3" name="Content Placeholder 2"/>
          <p:cNvSpPr>
            <a:spLocks noGrp="1"/>
          </p:cNvSpPr>
          <p:nvPr>
            <p:ph idx="1"/>
          </p:nvPr>
        </p:nvSpPr>
        <p:spPr/>
        <p:txBody>
          <a:bodyPr/>
          <a:lstStyle/>
          <a:p>
            <a:r>
              <a:rPr lang="en-GB" sz="2400" smtClean="0"/>
              <a:t>Soda drinks leads to obesity and overweight in children</a:t>
            </a:r>
          </a:p>
          <a:p>
            <a:r>
              <a:rPr lang="en-GB" sz="2400" smtClean="0"/>
              <a:t>Question development </a:t>
            </a:r>
          </a:p>
          <a:p>
            <a:r>
              <a:rPr lang="en-GB" sz="2400" smtClean="0"/>
              <a:t>Mnemonics </a:t>
            </a:r>
          </a:p>
          <a:p>
            <a:pPr lvl="1"/>
            <a:r>
              <a:rPr lang="en-GB" sz="2000" b="1" smtClean="0">
                <a:solidFill>
                  <a:srgbClr val="0000FF"/>
                </a:solidFill>
              </a:rPr>
              <a:t>PEO</a:t>
            </a:r>
          </a:p>
          <a:p>
            <a:endParaRPr lang="en-GB" sz="2400" b="1" smtClean="0">
              <a:solidFill>
                <a:srgbClr val="FF0000"/>
              </a:solidFill>
            </a:endParaRPr>
          </a:p>
          <a:p>
            <a:r>
              <a:rPr lang="en-GB" sz="2400" smtClean="0">
                <a:solidFill>
                  <a:srgbClr val="00B050"/>
                </a:solidFill>
              </a:rPr>
              <a:t>Soda drinks leads </a:t>
            </a:r>
            <a:r>
              <a:rPr lang="en-GB" sz="2400" smtClean="0"/>
              <a:t>to </a:t>
            </a:r>
            <a:r>
              <a:rPr lang="en-GB" sz="2400" smtClean="0">
                <a:solidFill>
                  <a:srgbClr val="9900CC"/>
                </a:solidFill>
              </a:rPr>
              <a:t>obesity and overweight </a:t>
            </a:r>
            <a:r>
              <a:rPr lang="en-GB" sz="2400" smtClean="0"/>
              <a:t>in </a:t>
            </a:r>
            <a:r>
              <a:rPr lang="en-GB" sz="2400" smtClean="0">
                <a:solidFill>
                  <a:srgbClr val="FF0000"/>
                </a:solidFill>
              </a:rPr>
              <a:t>children</a:t>
            </a:r>
            <a:endParaRPr lang="en-GB" sz="2400" b="1" smtClean="0"/>
          </a:p>
          <a:p>
            <a:endParaRPr lang="en-GB" sz="2400" b="1" smtClean="0"/>
          </a:p>
        </p:txBody>
      </p:sp>
      <p:grpSp>
        <p:nvGrpSpPr>
          <p:cNvPr id="13" name="Group 12"/>
          <p:cNvGrpSpPr>
            <a:grpSpLocks/>
          </p:cNvGrpSpPr>
          <p:nvPr/>
        </p:nvGrpSpPr>
        <p:grpSpPr bwMode="auto">
          <a:xfrm>
            <a:off x="1795463" y="4556125"/>
            <a:ext cx="5232400" cy="338138"/>
            <a:chOff x="3344863" y="5932488"/>
            <a:chExt cx="5232400" cy="338137"/>
          </a:xfrm>
        </p:grpSpPr>
        <p:sp>
          <p:nvSpPr>
            <p:cNvPr id="14" name="Text Box 5"/>
            <p:cNvSpPr txBox="1">
              <a:spLocks noChangeArrowheads="1"/>
            </p:cNvSpPr>
            <p:nvPr/>
          </p:nvSpPr>
          <p:spPr bwMode="auto">
            <a:xfrm>
              <a:off x="7053263" y="5932488"/>
              <a:ext cx="1524000" cy="338137"/>
            </a:xfrm>
            <a:prstGeom prst="rect">
              <a:avLst/>
            </a:prstGeom>
            <a:solidFill>
              <a:srgbClr val="8000FF"/>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O</a:t>
              </a:r>
              <a:r>
                <a:rPr lang="en-US" sz="1600" b="1" dirty="0">
                  <a:solidFill>
                    <a:schemeClr val="bg1"/>
                  </a:solidFill>
                  <a:latin typeface="Arial" charset="0"/>
                  <a:cs typeface="+mn-cs"/>
                </a:rPr>
                <a:t>utcome</a:t>
              </a:r>
            </a:p>
          </p:txBody>
        </p:sp>
        <p:grpSp>
          <p:nvGrpSpPr>
            <p:cNvPr id="73734" name="Group 14"/>
            <p:cNvGrpSpPr>
              <a:grpSpLocks/>
            </p:cNvGrpSpPr>
            <p:nvPr/>
          </p:nvGrpSpPr>
          <p:grpSpPr bwMode="auto">
            <a:xfrm>
              <a:off x="3344863" y="5932488"/>
              <a:ext cx="3459162" cy="338137"/>
              <a:chOff x="3344863" y="5932488"/>
              <a:chExt cx="3459162" cy="338137"/>
            </a:xfrm>
          </p:grpSpPr>
          <p:sp>
            <p:nvSpPr>
              <p:cNvPr id="16" name="Text Box 5"/>
              <p:cNvSpPr txBox="1">
                <a:spLocks noChangeArrowheads="1"/>
              </p:cNvSpPr>
              <p:nvPr/>
            </p:nvSpPr>
            <p:spPr bwMode="auto">
              <a:xfrm>
                <a:off x="5281613" y="5932488"/>
                <a:ext cx="1522412" cy="338137"/>
              </a:xfrm>
              <a:prstGeom prst="rect">
                <a:avLst/>
              </a:prstGeom>
              <a:solidFill>
                <a:srgbClr val="71DB02"/>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E</a:t>
                </a:r>
                <a:r>
                  <a:rPr lang="en-US" sz="1600" b="1" dirty="0">
                    <a:solidFill>
                      <a:schemeClr val="bg1"/>
                    </a:solidFill>
                    <a:latin typeface="Arial" charset="0"/>
                    <a:cs typeface="+mn-cs"/>
                  </a:rPr>
                  <a:t>xposure</a:t>
                </a:r>
              </a:p>
            </p:txBody>
          </p:sp>
          <p:sp>
            <p:nvSpPr>
              <p:cNvPr id="17" name="Text Box 5"/>
              <p:cNvSpPr txBox="1">
                <a:spLocks noChangeArrowheads="1"/>
              </p:cNvSpPr>
              <p:nvPr/>
            </p:nvSpPr>
            <p:spPr bwMode="auto">
              <a:xfrm>
                <a:off x="3344863" y="5932488"/>
                <a:ext cx="1687512" cy="338137"/>
              </a:xfrm>
              <a:prstGeom prst="rect">
                <a:avLst/>
              </a:prstGeom>
              <a:solidFill>
                <a:srgbClr val="FF0000"/>
              </a:solidFill>
              <a:ln w="9525">
                <a:noFill/>
                <a:miter lim="800000"/>
                <a:headEnd/>
                <a:tailEnd/>
              </a:ln>
              <a:effectLst>
                <a:outerShdw blurRad="50800" dist="38100" dir="2700000" algn="tl" rotWithShape="0">
                  <a:srgbClr val="000000">
                    <a:alpha val="24000"/>
                  </a:srgbClr>
                </a:outerShdw>
              </a:effectLst>
            </p:spPr>
            <p:txBody>
              <a:bodyPr>
                <a:spAutoFit/>
              </a:bodyPr>
              <a:lstStyle/>
              <a:p>
                <a:pPr algn="ctr" eaLnBrk="1" fontAlgn="auto" hangingPunct="1">
                  <a:spcBef>
                    <a:spcPts val="0"/>
                  </a:spcBef>
                  <a:spcAft>
                    <a:spcPts val="0"/>
                  </a:spcAft>
                  <a:defRPr/>
                </a:pPr>
                <a:r>
                  <a:rPr lang="en-US" sz="1600" b="1" u="sng" dirty="0">
                    <a:solidFill>
                      <a:schemeClr val="bg1"/>
                    </a:solidFill>
                    <a:latin typeface="Arial" charset="0"/>
                    <a:cs typeface="+mn-cs"/>
                  </a:rPr>
                  <a:t>P</a:t>
                </a:r>
                <a:r>
                  <a:rPr lang="en-US" sz="1600" b="1" dirty="0">
                    <a:solidFill>
                      <a:schemeClr val="bg1"/>
                    </a:solidFill>
                    <a:latin typeface="Arial" charset="0"/>
                    <a:cs typeface="+mn-cs"/>
                  </a:rPr>
                  <a:t>opulation</a:t>
                </a:r>
              </a:p>
            </p:txBody>
          </p:sp>
        </p:grpSp>
      </p:grpSp>
    </p:spTree>
    <p:extLst>
      <p:ext uri="{BB962C8B-B14F-4D97-AF65-F5344CB8AC3E}">
        <p14:creationId xmlns:p14="http://schemas.microsoft.com/office/powerpoint/2010/main" val="2758616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AU" altLang="en-US" sz="3200" smtClean="0">
                <a:latin typeface="Calibri" panose="020F0502020204030204" pitchFamily="34" charset="0"/>
              </a:rPr>
              <a:t>Logic Grid and Concept Map</a:t>
            </a:r>
            <a:endParaRPr lang="en-GB" sz="3200" smtClean="0"/>
          </a:p>
        </p:txBody>
      </p:sp>
      <p:grpSp>
        <p:nvGrpSpPr>
          <p:cNvPr id="74755" name="Group 3"/>
          <p:cNvGrpSpPr>
            <a:grpSpLocks/>
          </p:cNvGrpSpPr>
          <p:nvPr/>
        </p:nvGrpSpPr>
        <p:grpSpPr bwMode="auto">
          <a:xfrm>
            <a:off x="5792788" y="2447925"/>
            <a:ext cx="6057900" cy="3987800"/>
            <a:chOff x="-23816" y="124518"/>
            <a:chExt cx="6247877" cy="4599882"/>
          </a:xfrm>
        </p:grpSpPr>
        <p:sp>
          <p:nvSpPr>
            <p:cNvPr id="5" name="Text Box 3"/>
            <p:cNvSpPr txBox="1"/>
            <p:nvPr/>
          </p:nvSpPr>
          <p:spPr>
            <a:xfrm>
              <a:off x="1114096" y="904594"/>
              <a:ext cx="1010205" cy="305805"/>
            </a:xfrm>
            <a:prstGeom prst="rect">
              <a:avLst/>
            </a:prstGeom>
            <a:solidFill>
              <a:schemeClr val="accent1">
                <a:lumMod val="75000"/>
              </a:schemeClr>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200" b="1" dirty="0">
                  <a:ea typeface="Calibri" panose="020F0502020204030204" pitchFamily="34" charset="0"/>
                  <a:cs typeface="Times New Roman" panose="02020603050405020304" pitchFamily="18" charset="0"/>
                </a:rPr>
                <a:t>Population </a:t>
              </a:r>
              <a:endParaRPr lang="en-GB" sz="1100" dirty="0">
                <a:ea typeface="Calibri" panose="020F0502020204030204" pitchFamily="34" charset="0"/>
                <a:cs typeface="Times New Roman" panose="02020603050405020304" pitchFamily="18" charset="0"/>
              </a:endParaRPr>
            </a:p>
          </p:txBody>
        </p:sp>
        <p:sp>
          <p:nvSpPr>
            <p:cNvPr id="6" name="Text Box 26"/>
            <p:cNvSpPr txBox="1"/>
            <p:nvPr/>
          </p:nvSpPr>
          <p:spPr>
            <a:xfrm>
              <a:off x="4334635" y="3819805"/>
              <a:ext cx="659825" cy="303973"/>
            </a:xfrm>
            <a:prstGeom prst="rect">
              <a:avLst/>
            </a:prstGeom>
            <a:solidFill>
              <a:schemeClr val="accent3">
                <a:lumMod val="75000"/>
              </a:schemeClr>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200" dirty="0">
                  <a:ea typeface="Calibri" panose="020F0502020204030204" pitchFamily="34" charset="0"/>
                  <a:cs typeface="Times New Roman" panose="02020603050405020304" pitchFamily="18" charset="0"/>
                </a:rPr>
                <a:t>Obesity   </a:t>
              </a:r>
              <a:endParaRPr lang="en-GB" sz="1100" dirty="0">
                <a:ea typeface="Calibri" panose="020F0502020204030204" pitchFamily="34" charset="0"/>
                <a:cs typeface="Times New Roman" panose="02020603050405020304" pitchFamily="18" charset="0"/>
              </a:endParaRPr>
            </a:p>
          </p:txBody>
        </p:sp>
        <p:grpSp>
          <p:nvGrpSpPr>
            <p:cNvPr id="74780" name="Group 6"/>
            <p:cNvGrpSpPr>
              <a:grpSpLocks/>
            </p:cNvGrpSpPr>
            <p:nvPr/>
          </p:nvGrpSpPr>
          <p:grpSpPr bwMode="auto">
            <a:xfrm>
              <a:off x="-23816" y="124518"/>
              <a:ext cx="6247877" cy="4599882"/>
              <a:chOff x="-23816" y="124518"/>
              <a:chExt cx="6247877" cy="4599882"/>
            </a:xfrm>
          </p:grpSpPr>
          <p:grpSp>
            <p:nvGrpSpPr>
              <p:cNvPr id="74781" name="Group 7"/>
              <p:cNvGrpSpPr>
                <a:grpSpLocks/>
              </p:cNvGrpSpPr>
              <p:nvPr/>
            </p:nvGrpSpPr>
            <p:grpSpPr bwMode="auto">
              <a:xfrm>
                <a:off x="-23816" y="124518"/>
                <a:ext cx="6247877" cy="3960806"/>
                <a:chOff x="-23816" y="124518"/>
                <a:chExt cx="6247877" cy="3960806"/>
              </a:xfrm>
            </p:grpSpPr>
            <p:grpSp>
              <p:nvGrpSpPr>
                <p:cNvPr id="74785" name="Group 11"/>
                <p:cNvGrpSpPr>
                  <a:grpSpLocks/>
                </p:cNvGrpSpPr>
                <p:nvPr/>
              </p:nvGrpSpPr>
              <p:grpSpPr bwMode="auto">
                <a:xfrm>
                  <a:off x="-23816" y="124518"/>
                  <a:ext cx="5971174" cy="3960806"/>
                  <a:chOff x="-23816" y="124518"/>
                  <a:chExt cx="5971174" cy="3960806"/>
                </a:xfrm>
              </p:grpSpPr>
              <p:sp>
                <p:nvSpPr>
                  <p:cNvPr id="19" name="Text Box 1"/>
                  <p:cNvSpPr txBox="1"/>
                  <p:nvPr/>
                </p:nvSpPr>
                <p:spPr>
                  <a:xfrm>
                    <a:off x="107167" y="2556303"/>
                    <a:ext cx="5840192" cy="325947"/>
                  </a:xfrm>
                  <a:prstGeom prst="rect">
                    <a:avLst/>
                  </a:prstGeom>
                  <a:solidFill>
                    <a:schemeClr val="accent2">
                      <a:lumMod val="60000"/>
                      <a:lumOff val="40000"/>
                    </a:schemeClr>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400" dirty="0">
                        <a:ea typeface="Calibri" panose="020F0502020204030204" pitchFamily="34" charset="0"/>
                        <a:cs typeface="Times New Roman" panose="02020603050405020304" pitchFamily="18" charset="0"/>
                      </a:rPr>
                      <a:t>Is soda drinks associated to obesity and overweight in children?</a:t>
                    </a:r>
                    <a:endParaRPr lang="en-GB" sz="1200" dirty="0">
                      <a:ea typeface="Calibri" panose="020F0502020204030204" pitchFamily="34" charset="0"/>
                      <a:cs typeface="Times New Roman" panose="02020603050405020304" pitchFamily="18" charset="0"/>
                    </a:endParaRPr>
                  </a:p>
                  <a:p>
                    <a:pPr>
                      <a:lnSpc>
                        <a:spcPct val="107000"/>
                      </a:lnSpc>
                      <a:spcAft>
                        <a:spcPts val="800"/>
                      </a:spcAft>
                      <a:defRPr/>
                    </a:pPr>
                    <a:r>
                      <a:rPr lang="en-GB" sz="1100" dirty="0">
                        <a:ea typeface="Calibri" panose="020F0502020204030204" pitchFamily="34" charset="0"/>
                        <a:cs typeface="Times New Roman" panose="02020603050405020304" pitchFamily="18" charset="0"/>
                      </a:rPr>
                      <a:t> </a:t>
                    </a:r>
                  </a:p>
                </p:txBody>
              </p:sp>
              <p:sp>
                <p:nvSpPr>
                  <p:cNvPr id="20" name="Text Box 2"/>
                  <p:cNvSpPr txBox="1"/>
                  <p:nvPr/>
                </p:nvSpPr>
                <p:spPr>
                  <a:xfrm>
                    <a:off x="3019895" y="3790507"/>
                    <a:ext cx="916879" cy="294818"/>
                  </a:xfrm>
                  <a:prstGeom prst="rect">
                    <a:avLst/>
                  </a:prstGeom>
                  <a:solidFill>
                    <a:schemeClr val="accent2"/>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200" b="1">
                        <a:ea typeface="Calibri" panose="020F0502020204030204" pitchFamily="34" charset="0"/>
                        <a:cs typeface="Times New Roman" panose="02020603050405020304" pitchFamily="18" charset="0"/>
                      </a:rPr>
                      <a:t>Outcome </a:t>
                    </a:r>
                    <a:endParaRPr lang="en-GB" sz="1100">
                      <a:ea typeface="Calibri" panose="020F0502020204030204" pitchFamily="34" charset="0"/>
                      <a:cs typeface="Times New Roman" panose="02020603050405020304" pitchFamily="18" charset="0"/>
                    </a:endParaRPr>
                  </a:p>
                </p:txBody>
              </p:sp>
              <p:sp>
                <p:nvSpPr>
                  <p:cNvPr id="21" name="Text Box 4"/>
                  <p:cNvSpPr txBox="1"/>
                  <p:nvPr/>
                </p:nvSpPr>
                <p:spPr>
                  <a:xfrm>
                    <a:off x="3733751" y="1124333"/>
                    <a:ext cx="902144" cy="285662"/>
                  </a:xfrm>
                  <a:prstGeom prst="rect">
                    <a:avLst/>
                  </a:prstGeom>
                  <a:solidFill>
                    <a:srgbClr val="FFC000"/>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200" b="1" dirty="0">
                        <a:ea typeface="Calibri" panose="020F0502020204030204" pitchFamily="34" charset="0"/>
                        <a:cs typeface="Times New Roman" panose="02020603050405020304" pitchFamily="18" charset="0"/>
                      </a:rPr>
                      <a:t>Exposure  </a:t>
                    </a:r>
                    <a:endParaRPr lang="en-GB" sz="1100" dirty="0">
                      <a:ea typeface="Calibri" panose="020F0502020204030204" pitchFamily="34" charset="0"/>
                      <a:cs typeface="Times New Roman" panose="02020603050405020304" pitchFamily="18" charset="0"/>
                    </a:endParaRPr>
                  </a:p>
                </p:txBody>
              </p:sp>
              <p:sp>
                <p:nvSpPr>
                  <p:cNvPr id="22" name="Text Box 5"/>
                  <p:cNvSpPr txBox="1"/>
                  <p:nvPr/>
                </p:nvSpPr>
                <p:spPr>
                  <a:xfrm>
                    <a:off x="342936" y="124518"/>
                    <a:ext cx="771160" cy="247208"/>
                  </a:xfrm>
                  <a:prstGeom prst="rect">
                    <a:avLst/>
                  </a:prstGeom>
                  <a:solidFill>
                    <a:schemeClr val="accent3">
                      <a:lumMod val="75000"/>
                    </a:schemeClr>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200" dirty="0">
                        <a:ea typeface="Calibri" panose="020F0502020204030204" pitchFamily="34" charset="0"/>
                        <a:cs typeface="Times New Roman" panose="02020603050405020304" pitchFamily="18" charset="0"/>
                      </a:rPr>
                      <a:t>Children </a:t>
                    </a:r>
                    <a:endParaRPr lang="en-GB" sz="1100" dirty="0">
                      <a:ea typeface="Calibri" panose="020F0502020204030204" pitchFamily="34" charset="0"/>
                      <a:cs typeface="Times New Roman" panose="02020603050405020304" pitchFamily="18" charset="0"/>
                    </a:endParaRPr>
                  </a:p>
                </p:txBody>
              </p:sp>
              <p:sp>
                <p:nvSpPr>
                  <p:cNvPr id="23" name="Text Box 6"/>
                  <p:cNvSpPr txBox="1"/>
                  <p:nvPr/>
                </p:nvSpPr>
                <p:spPr>
                  <a:xfrm>
                    <a:off x="143187" y="1475917"/>
                    <a:ext cx="970909" cy="298480"/>
                  </a:xfrm>
                  <a:prstGeom prst="rect">
                    <a:avLst/>
                  </a:prstGeom>
                  <a:solidFill>
                    <a:schemeClr val="accent3">
                      <a:lumMod val="75000"/>
                    </a:schemeClr>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200" dirty="0">
                        <a:ea typeface="Calibri" panose="020F0502020204030204" pitchFamily="34" charset="0"/>
                        <a:cs typeface="Times New Roman" panose="02020603050405020304" pitchFamily="18" charset="0"/>
                      </a:rPr>
                      <a:t>Paediatrics  </a:t>
                    </a:r>
                    <a:endParaRPr lang="en-GB" sz="1100" dirty="0">
                      <a:ea typeface="Calibri" panose="020F0502020204030204" pitchFamily="34" charset="0"/>
                      <a:cs typeface="Times New Roman" panose="02020603050405020304" pitchFamily="18" charset="0"/>
                    </a:endParaRPr>
                  </a:p>
                </p:txBody>
              </p:sp>
              <p:sp>
                <p:nvSpPr>
                  <p:cNvPr id="25" name="Text Box 8"/>
                  <p:cNvSpPr txBox="1"/>
                  <p:nvPr/>
                </p:nvSpPr>
                <p:spPr>
                  <a:xfrm>
                    <a:off x="-23816" y="723309"/>
                    <a:ext cx="638541" cy="324115"/>
                  </a:xfrm>
                  <a:prstGeom prst="rect">
                    <a:avLst/>
                  </a:prstGeom>
                  <a:solidFill>
                    <a:schemeClr val="accent3">
                      <a:lumMod val="75000"/>
                    </a:schemeClr>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200" dirty="0">
                        <a:ea typeface="Calibri" panose="020F0502020204030204" pitchFamily="34" charset="0"/>
                        <a:cs typeface="Times New Roman" panose="02020603050405020304" pitchFamily="18" charset="0"/>
                      </a:rPr>
                      <a:t>Infant   </a:t>
                    </a:r>
                    <a:endParaRPr lang="en-GB" sz="1100" dirty="0">
                      <a:ea typeface="Calibri" panose="020F0502020204030204" pitchFamily="34" charset="0"/>
                      <a:cs typeface="Times New Roman" panose="02020603050405020304" pitchFamily="18" charset="0"/>
                    </a:endParaRPr>
                  </a:p>
                </p:txBody>
              </p:sp>
              <p:cxnSp>
                <p:nvCxnSpPr>
                  <p:cNvPr id="26" name="Straight Arrow Connector 25"/>
                  <p:cNvCxnSpPr/>
                  <p:nvPr/>
                </p:nvCxnSpPr>
                <p:spPr>
                  <a:xfrm flipH="1" flipV="1">
                    <a:off x="1515231" y="1199412"/>
                    <a:ext cx="961085" cy="13550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p:cNvCxnSpPr/>
                  <p:nvPr/>
                </p:nvCxnSpPr>
                <p:spPr>
                  <a:xfrm flipV="1">
                    <a:off x="2553269" y="1437463"/>
                    <a:ext cx="1504664" cy="1117010"/>
                  </a:xfrm>
                  <a:prstGeom prst="straightConnector1">
                    <a:avLst/>
                  </a:prstGeom>
                  <a:ln>
                    <a:solidFill>
                      <a:srgbClr val="24422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553269" y="2876757"/>
                    <a:ext cx="818642" cy="932062"/>
                  </a:xfrm>
                  <a:prstGeom prst="straightConnector1">
                    <a:avLst/>
                  </a:prstGeom>
                  <a:ln>
                    <a:solidFill>
                      <a:srgbClr val="24422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742433" y="362569"/>
                    <a:ext cx="458440" cy="5603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25" idx="3"/>
                  </p:cNvCxnSpPr>
                  <p:nvPr/>
                </p:nvCxnSpPr>
                <p:spPr>
                  <a:xfrm flipH="1" flipV="1">
                    <a:off x="614725" y="886282"/>
                    <a:ext cx="484636" cy="1611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p:nvPr/>
                </p:nvCxnSpPr>
                <p:spPr>
                  <a:xfrm flipH="1">
                    <a:off x="637647" y="1228710"/>
                    <a:ext cx="715493" cy="25636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13" name="Text Box 18"/>
                <p:cNvSpPr txBox="1"/>
                <p:nvPr/>
              </p:nvSpPr>
              <p:spPr>
                <a:xfrm>
                  <a:off x="4143072" y="199596"/>
                  <a:ext cx="533755" cy="314960"/>
                </a:xfrm>
                <a:prstGeom prst="rect">
                  <a:avLst/>
                </a:prstGeom>
                <a:solidFill>
                  <a:schemeClr val="accent3">
                    <a:lumMod val="75000"/>
                  </a:schemeClr>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200" dirty="0">
                      <a:ea typeface="Calibri" panose="020F0502020204030204" pitchFamily="34" charset="0"/>
                      <a:cs typeface="Times New Roman" panose="02020603050405020304" pitchFamily="18" charset="0"/>
                    </a:rPr>
                    <a:t>Soda   </a:t>
                  </a:r>
                  <a:endParaRPr lang="en-GB" sz="1100" dirty="0">
                    <a:ea typeface="Calibri" panose="020F0502020204030204" pitchFamily="34" charset="0"/>
                    <a:cs typeface="Times New Roman" panose="02020603050405020304" pitchFamily="18" charset="0"/>
                  </a:endParaRPr>
                </a:p>
              </p:txBody>
            </p:sp>
            <p:sp>
              <p:nvSpPr>
                <p:cNvPr id="14" name="Text Box 19"/>
                <p:cNvSpPr txBox="1"/>
                <p:nvPr/>
              </p:nvSpPr>
              <p:spPr>
                <a:xfrm>
                  <a:off x="4960077" y="937555"/>
                  <a:ext cx="1263984" cy="659219"/>
                </a:xfrm>
                <a:prstGeom prst="rect">
                  <a:avLst/>
                </a:prstGeom>
                <a:solidFill>
                  <a:schemeClr val="accent3">
                    <a:lumMod val="75000"/>
                  </a:schemeClr>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200" dirty="0">
                      <a:solidFill>
                        <a:schemeClr val="tx1"/>
                      </a:solidFill>
                    </a:rPr>
                    <a:t>Carbonated</a:t>
                  </a:r>
                </a:p>
                <a:p>
                  <a:pPr>
                    <a:lnSpc>
                      <a:spcPct val="107000"/>
                    </a:lnSpc>
                    <a:spcAft>
                      <a:spcPts val="800"/>
                    </a:spcAft>
                    <a:defRPr/>
                  </a:pPr>
                  <a:r>
                    <a:rPr lang="en-GB" sz="1200" dirty="0">
                      <a:solidFill>
                        <a:schemeClr val="tx1"/>
                      </a:solidFill>
                    </a:rPr>
                    <a:t>beverage </a:t>
                  </a:r>
                </a:p>
                <a:p>
                  <a:pPr>
                    <a:lnSpc>
                      <a:spcPct val="107000"/>
                    </a:lnSpc>
                    <a:spcAft>
                      <a:spcPts val="800"/>
                    </a:spcAft>
                    <a:defRPr/>
                  </a:pPr>
                  <a:endParaRPr lang="en-GB" sz="1100" dirty="0">
                    <a:ea typeface="Calibri" panose="020F0502020204030204" pitchFamily="34" charset="0"/>
                    <a:cs typeface="Times New Roman" panose="02020603050405020304" pitchFamily="18" charset="0"/>
                  </a:endParaRPr>
                </a:p>
              </p:txBody>
            </p:sp>
            <p:sp>
              <p:nvSpPr>
                <p:cNvPr id="15" name="Text Box 20"/>
                <p:cNvSpPr txBox="1"/>
                <p:nvPr/>
              </p:nvSpPr>
              <p:spPr>
                <a:xfrm>
                  <a:off x="2972414" y="525543"/>
                  <a:ext cx="1170658" cy="292986"/>
                </a:xfrm>
                <a:prstGeom prst="rect">
                  <a:avLst/>
                </a:prstGeom>
                <a:solidFill>
                  <a:schemeClr val="accent3">
                    <a:lumMod val="75000"/>
                  </a:schemeClr>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200" dirty="0">
                      <a:ea typeface="Calibri" panose="020F0502020204030204" pitchFamily="34" charset="0"/>
                      <a:cs typeface="Times New Roman" panose="02020603050405020304" pitchFamily="18" charset="0"/>
                    </a:rPr>
                    <a:t>Sugary drink    </a:t>
                  </a:r>
                  <a:endParaRPr lang="en-GB" sz="1100" dirty="0">
                    <a:ea typeface="Calibri" panose="020F0502020204030204" pitchFamily="34" charset="0"/>
                    <a:cs typeface="Times New Roman" panose="02020603050405020304" pitchFamily="18" charset="0"/>
                  </a:endParaRPr>
                </a:p>
              </p:txBody>
            </p:sp>
            <p:cxnSp>
              <p:nvCxnSpPr>
                <p:cNvPr id="16" name="Straight Arrow Connector 15"/>
                <p:cNvCxnSpPr/>
                <p:nvPr/>
              </p:nvCxnSpPr>
              <p:spPr>
                <a:xfrm flipV="1">
                  <a:off x="4152896" y="466946"/>
                  <a:ext cx="181739" cy="6464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p:cNvCxnSpPr>
                  <a:stCxn id="21" idx="3"/>
                </p:cNvCxnSpPr>
                <p:nvPr/>
              </p:nvCxnSpPr>
              <p:spPr>
                <a:xfrm flipV="1">
                  <a:off x="4635895" y="1256177"/>
                  <a:ext cx="383125" cy="109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p:cNvCxnSpPr/>
                <p:nvPr/>
              </p:nvCxnSpPr>
              <p:spPr>
                <a:xfrm flipH="1" flipV="1">
                  <a:off x="3514355" y="791062"/>
                  <a:ext cx="343830" cy="342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9" name="Text Box 27"/>
              <p:cNvSpPr txBox="1"/>
              <p:nvPr/>
            </p:nvSpPr>
            <p:spPr>
              <a:xfrm>
                <a:off x="2915109" y="4400285"/>
                <a:ext cx="1021665" cy="324115"/>
              </a:xfrm>
              <a:prstGeom prst="rect">
                <a:avLst/>
              </a:prstGeom>
              <a:solidFill>
                <a:schemeClr val="accent3">
                  <a:lumMod val="75000"/>
                </a:schemeClr>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07000"/>
                  </a:lnSpc>
                  <a:spcAft>
                    <a:spcPts val="800"/>
                  </a:spcAft>
                  <a:defRPr/>
                </a:pPr>
                <a:r>
                  <a:rPr lang="en-GB" sz="1200" dirty="0">
                    <a:ea typeface="Calibri" panose="020F0502020204030204" pitchFamily="34" charset="0"/>
                    <a:cs typeface="Times New Roman" panose="02020603050405020304" pitchFamily="18" charset="0"/>
                  </a:rPr>
                  <a:t>Overweight   </a:t>
                </a:r>
                <a:endParaRPr lang="en-GB" sz="1100" dirty="0">
                  <a:ea typeface="Calibri" panose="020F0502020204030204" pitchFamily="34" charset="0"/>
                  <a:cs typeface="Times New Roman" panose="02020603050405020304" pitchFamily="18" charset="0"/>
                </a:endParaRPr>
              </a:p>
            </p:txBody>
          </p:sp>
          <p:cxnSp>
            <p:nvCxnSpPr>
              <p:cNvPr id="10" name="Straight Arrow Connector 9"/>
              <p:cNvCxnSpPr>
                <a:stCxn id="20" idx="3"/>
              </p:cNvCxnSpPr>
              <p:nvPr/>
            </p:nvCxnSpPr>
            <p:spPr>
              <a:xfrm>
                <a:off x="3936774" y="3938832"/>
                <a:ext cx="424057" cy="2380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3362088" y="4085325"/>
                <a:ext cx="0" cy="344259"/>
              </a:xfrm>
              <a:prstGeom prst="straightConnector1">
                <a:avLst/>
              </a:prstGeom>
              <a:ln>
                <a:solidFill>
                  <a:srgbClr val="244225"/>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36" name="Table 35"/>
          <p:cNvGraphicFramePr>
            <a:graphicFrameLocks noGrp="1"/>
          </p:cNvGraphicFramePr>
          <p:nvPr/>
        </p:nvGraphicFramePr>
        <p:xfrm>
          <a:off x="657225" y="2393950"/>
          <a:ext cx="4706939" cy="1428752"/>
        </p:xfrm>
        <a:graphic>
          <a:graphicData uri="http://schemas.openxmlformats.org/drawingml/2006/table">
            <a:tbl>
              <a:tblPr firstRow="1" firstCol="1" bandRow="1">
                <a:tableStyleId>{7E9639D4-E3E2-4D34-9284-5A2195B3D0D7}</a:tableStyleId>
              </a:tblPr>
              <a:tblGrid>
                <a:gridCol w="1424494"/>
                <a:gridCol w="1713004"/>
                <a:gridCol w="1569441"/>
              </a:tblGrid>
              <a:tr h="357188">
                <a:tc>
                  <a:txBody>
                    <a:bodyPr/>
                    <a:lstStyle/>
                    <a:p>
                      <a:pPr algn="l">
                        <a:lnSpc>
                          <a:spcPct val="107000"/>
                        </a:lnSpc>
                        <a:spcAft>
                          <a:spcPts val="0"/>
                        </a:spcAft>
                      </a:pPr>
                      <a:r>
                        <a:rPr lang="en-GB" sz="1200" dirty="0">
                          <a:effectLst/>
                        </a:rPr>
                        <a:t>Population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4" marR="68594" marT="0" marB="0"/>
                </a:tc>
                <a:tc>
                  <a:txBody>
                    <a:bodyPr/>
                    <a:lstStyle/>
                    <a:p>
                      <a:pPr algn="l">
                        <a:lnSpc>
                          <a:spcPct val="107000"/>
                        </a:lnSpc>
                        <a:spcAft>
                          <a:spcPts val="0"/>
                        </a:spcAft>
                      </a:pPr>
                      <a:r>
                        <a:rPr lang="en-GB" sz="1200">
                          <a:effectLst/>
                        </a:rPr>
                        <a:t>Exposure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94" marR="68594" marT="0" marB="0"/>
                </a:tc>
                <a:tc>
                  <a:txBody>
                    <a:bodyPr/>
                    <a:lstStyle/>
                    <a:p>
                      <a:pPr algn="l">
                        <a:lnSpc>
                          <a:spcPct val="107000"/>
                        </a:lnSpc>
                        <a:spcAft>
                          <a:spcPts val="0"/>
                        </a:spcAft>
                      </a:pPr>
                      <a:r>
                        <a:rPr lang="en-GB" sz="1200">
                          <a:effectLst/>
                        </a:rPr>
                        <a:t>Outcome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94" marR="68594" marT="0" marB="0"/>
                </a:tc>
              </a:tr>
              <a:tr h="357188">
                <a:tc>
                  <a:txBody>
                    <a:bodyPr/>
                    <a:lstStyle/>
                    <a:p>
                      <a:pPr algn="l">
                        <a:lnSpc>
                          <a:spcPct val="107000"/>
                        </a:lnSpc>
                        <a:spcAft>
                          <a:spcPts val="0"/>
                        </a:spcAft>
                      </a:pPr>
                      <a:r>
                        <a:rPr lang="en-GB" sz="1200" dirty="0">
                          <a:effectLst/>
                        </a:rPr>
                        <a:t>Children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4" marR="68594" marT="0" marB="0"/>
                </a:tc>
                <a:tc>
                  <a:txBody>
                    <a:bodyPr/>
                    <a:lstStyle/>
                    <a:p>
                      <a:pPr algn="l">
                        <a:lnSpc>
                          <a:spcPct val="107000"/>
                        </a:lnSpc>
                        <a:spcAft>
                          <a:spcPts val="0"/>
                        </a:spcAft>
                      </a:pPr>
                      <a:r>
                        <a:rPr lang="en-GB" sz="1200">
                          <a:effectLst/>
                        </a:rPr>
                        <a:t>Soda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94" marR="68594" marT="0" marB="0"/>
                </a:tc>
                <a:tc>
                  <a:txBody>
                    <a:bodyPr/>
                    <a:lstStyle/>
                    <a:p>
                      <a:pPr algn="l">
                        <a:lnSpc>
                          <a:spcPct val="107000"/>
                        </a:lnSpc>
                        <a:spcAft>
                          <a:spcPts val="0"/>
                        </a:spcAft>
                      </a:pPr>
                      <a:r>
                        <a:rPr lang="en-GB" sz="1200">
                          <a:effectLst/>
                        </a:rPr>
                        <a:t>Obesity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94" marR="68594" marT="0" marB="0"/>
                </a:tc>
              </a:tr>
              <a:tr h="357188">
                <a:tc>
                  <a:txBody>
                    <a:bodyPr/>
                    <a:lstStyle/>
                    <a:p>
                      <a:pPr algn="l">
                        <a:lnSpc>
                          <a:spcPct val="107000"/>
                        </a:lnSpc>
                        <a:spcAft>
                          <a:spcPts val="0"/>
                        </a:spcAft>
                      </a:pPr>
                      <a:r>
                        <a:rPr lang="en-GB" sz="1200" dirty="0" smtClean="0">
                          <a:effectLst/>
                        </a:rPr>
                        <a:t>Infant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4" marR="68594" marT="0" marB="0"/>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GB" sz="1100" dirty="0" smtClean="0">
                          <a:effectLst/>
                        </a:rPr>
                        <a:t>Sugary drink </a:t>
                      </a:r>
                      <a:endParaRPr lang="en-GB" sz="10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68594" marR="68594" marT="0" marB="0"/>
                </a:tc>
                <a:tc>
                  <a:txBody>
                    <a:bodyPr/>
                    <a:lstStyle/>
                    <a:p>
                      <a:pPr algn="l">
                        <a:lnSpc>
                          <a:spcPct val="107000"/>
                        </a:lnSpc>
                        <a:spcAft>
                          <a:spcPts val="0"/>
                        </a:spcAft>
                      </a:pPr>
                      <a:r>
                        <a:rPr lang="en-GB" sz="1200">
                          <a:effectLst/>
                        </a:rPr>
                        <a:t>Overweigh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94" marR="68594" marT="0" marB="0"/>
                </a:tc>
              </a:tr>
              <a:tr h="357188">
                <a:tc>
                  <a:txBody>
                    <a:bodyPr/>
                    <a:lstStyle/>
                    <a:p>
                      <a:endParaRPr lang="en-GB" sz="1800" dirty="0"/>
                    </a:p>
                  </a:txBody>
                  <a:tcPr marL="68594" marR="68594" marT="0" marB="0"/>
                </a:tc>
                <a:tc>
                  <a:txBody>
                    <a:bodyPr/>
                    <a:lstStyle/>
                    <a:p>
                      <a:pPr algn="l">
                        <a:lnSpc>
                          <a:spcPct val="107000"/>
                        </a:lnSpc>
                        <a:spcAft>
                          <a:spcPts val="0"/>
                        </a:spcAft>
                      </a:pPr>
                      <a:r>
                        <a:rPr lang="en-GB" sz="1100" kern="1200" dirty="0" smtClean="0">
                          <a:solidFill>
                            <a:schemeClr val="tx1"/>
                          </a:solidFill>
                          <a:effectLst/>
                          <a:latin typeface="+mn-lt"/>
                          <a:ea typeface="+mn-ea"/>
                          <a:cs typeface="+mn-cs"/>
                        </a:rPr>
                        <a:t>Carbonated beverage </a:t>
                      </a:r>
                      <a:endParaRPr lang="en-GB" sz="1100" kern="1200" dirty="0">
                        <a:solidFill>
                          <a:schemeClr val="tx1"/>
                        </a:solidFill>
                        <a:effectLst/>
                        <a:latin typeface="+mn-lt"/>
                        <a:ea typeface="+mn-ea"/>
                        <a:cs typeface="+mn-cs"/>
                      </a:endParaRPr>
                    </a:p>
                  </a:txBody>
                  <a:tcPr marL="68594" marR="68594" marT="0" marB="0"/>
                </a:tc>
                <a:tc>
                  <a:txBody>
                    <a:bodyPr/>
                    <a:lstStyle/>
                    <a:p>
                      <a:pPr algn="l">
                        <a:lnSpc>
                          <a:spcPct val="107000"/>
                        </a:lnSpc>
                        <a:spcAft>
                          <a:spcPts val="0"/>
                        </a:spcAft>
                      </a:pPr>
                      <a:r>
                        <a:rPr lang="en-GB" sz="1200" dirty="0">
                          <a:effectLst/>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4" marR="68594" marT="0" marB="0"/>
                </a:tc>
              </a:tr>
            </a:tbl>
          </a:graphicData>
        </a:graphic>
      </p:graphicFrame>
      <p:sp>
        <p:nvSpPr>
          <p:cNvPr id="45" name="Rectangular Callout 44"/>
          <p:cNvSpPr/>
          <p:nvPr/>
        </p:nvSpPr>
        <p:spPr>
          <a:xfrm>
            <a:off x="2962275" y="1568450"/>
            <a:ext cx="1390650" cy="612775"/>
          </a:xfrm>
          <a:prstGeom prst="wedgeRectCallout">
            <a:avLst>
              <a:gd name="adj1" fmla="val -23552"/>
              <a:gd name="adj2" fmla="val 8683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rgbClr val="0000FF"/>
                </a:solidFill>
              </a:rPr>
              <a:t>Logic Grid</a:t>
            </a:r>
          </a:p>
        </p:txBody>
      </p:sp>
      <p:sp>
        <p:nvSpPr>
          <p:cNvPr id="46" name="Oval Callout 45"/>
          <p:cNvSpPr/>
          <p:nvPr/>
        </p:nvSpPr>
        <p:spPr>
          <a:xfrm>
            <a:off x="8189913" y="1568450"/>
            <a:ext cx="2365375" cy="612775"/>
          </a:xfrm>
          <a:prstGeom prst="wedgeEllipseCallout">
            <a:avLst>
              <a:gd name="adj1" fmla="val -35117"/>
              <a:gd name="adj2" fmla="val 15010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rgbClr val="0000FF"/>
                </a:solidFill>
              </a:rPr>
              <a:t>Concept Map</a:t>
            </a:r>
          </a:p>
        </p:txBody>
      </p:sp>
    </p:spTree>
    <p:extLst>
      <p:ext uri="{BB962C8B-B14F-4D97-AF65-F5344CB8AC3E}">
        <p14:creationId xmlns:p14="http://schemas.microsoft.com/office/powerpoint/2010/main" val="26437457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Grp="1" noChangeArrowheads="1"/>
          </p:cNvSpPr>
          <p:nvPr>
            <p:ph type="title" idx="4294967295"/>
          </p:nvPr>
        </p:nvSpPr>
        <p:spPr>
          <a:xfrm>
            <a:off x="1028700" y="666750"/>
            <a:ext cx="7880350" cy="830263"/>
          </a:xfrm>
        </p:spPr>
        <p:txBody>
          <a:bodyPr/>
          <a:lstStyle/>
          <a:p>
            <a:pPr eaLnBrk="1" hangingPunct="1"/>
            <a:r>
              <a:rPr lang="en-AU" altLang="en-US" sz="3600" smtClean="0">
                <a:latin typeface="Calibri" panose="020F0502020204030204" pitchFamily="34" charset="0"/>
                <a:ea typeface="MS PGothic" panose="020B0600070205080204" pitchFamily="34" charset="-128"/>
              </a:rPr>
              <a:t>Documenting your Search</a:t>
            </a:r>
          </a:p>
        </p:txBody>
      </p:sp>
      <p:sp>
        <p:nvSpPr>
          <p:cNvPr id="75779" name="Rectangle 5"/>
          <p:cNvSpPr>
            <a:spLocks noGrp="1" noChangeArrowheads="1"/>
          </p:cNvSpPr>
          <p:nvPr>
            <p:ph type="body" idx="4294967295"/>
          </p:nvPr>
        </p:nvSpPr>
        <p:spPr>
          <a:xfrm>
            <a:off x="712788" y="1497013"/>
            <a:ext cx="11368087" cy="5029200"/>
          </a:xfrm>
        </p:spPr>
        <p:txBody>
          <a:bodyPr/>
          <a:lstStyle/>
          <a:p>
            <a:pPr eaLnBrk="1" hangingPunct="1"/>
            <a:r>
              <a:rPr lang="en-US" altLang="en-US" sz="2400" smtClean="0">
                <a:ea typeface="MS PGothic" panose="020B0600070205080204" pitchFamily="34" charset="-128"/>
              </a:rPr>
              <a:t>Important to keep an accurate record of the search and how it was performed</a:t>
            </a:r>
          </a:p>
          <a:p>
            <a:pPr lvl="1" eaLnBrk="1" hangingPunct="1">
              <a:lnSpc>
                <a:spcPct val="150000"/>
              </a:lnSpc>
            </a:pPr>
            <a:r>
              <a:rPr lang="en-US" altLang="en-US" sz="2000" smtClean="0">
                <a:ea typeface="MS PGothic" panose="020B0600070205080204" pitchFamily="34" charset="-128"/>
              </a:rPr>
              <a:t>Numbers of titles identified by search are reported in review report</a:t>
            </a:r>
          </a:p>
          <a:p>
            <a:pPr lvl="1" eaLnBrk="1" hangingPunct="1">
              <a:lnSpc>
                <a:spcPct val="150000"/>
              </a:lnSpc>
            </a:pPr>
            <a:r>
              <a:rPr lang="en-US" altLang="en-US" sz="2000" smtClean="0">
                <a:ea typeface="MS PGothic" panose="020B0600070205080204" pitchFamily="34" charset="-128"/>
              </a:rPr>
              <a:t>Avoids having to repeat searches</a:t>
            </a:r>
          </a:p>
          <a:p>
            <a:pPr lvl="1" eaLnBrk="1" hangingPunct="1">
              <a:lnSpc>
                <a:spcPct val="150000"/>
              </a:lnSpc>
            </a:pPr>
            <a:r>
              <a:rPr lang="en-AU" altLang="en-US" sz="2000" smtClean="0">
                <a:ea typeface="MS PGothic" panose="020B0600070205080204" pitchFamily="34" charset="-128"/>
              </a:rPr>
              <a:t>Use reference management software to document</a:t>
            </a:r>
          </a:p>
          <a:p>
            <a:pPr lvl="1" eaLnBrk="1" hangingPunct="1">
              <a:lnSpc>
                <a:spcPct val="150000"/>
              </a:lnSpc>
            </a:pPr>
            <a:r>
              <a:rPr lang="en-AU" altLang="en-US" sz="2000" smtClean="0"/>
              <a:t>Consider both published and unpublished studies/papers</a:t>
            </a:r>
          </a:p>
          <a:p>
            <a:pPr lvl="1" eaLnBrk="1" hangingPunct="1">
              <a:lnSpc>
                <a:spcPct val="150000"/>
              </a:lnSpc>
            </a:pPr>
            <a:r>
              <a:rPr lang="en-AU" altLang="en-US" sz="2000" smtClean="0"/>
              <a:t>Specify the timeframe chosen for the search and any language restrictions </a:t>
            </a:r>
          </a:p>
          <a:p>
            <a:pPr lvl="1" eaLnBrk="1" hangingPunct="1">
              <a:lnSpc>
                <a:spcPct val="150000"/>
              </a:lnSpc>
            </a:pPr>
            <a:r>
              <a:rPr lang="en-AU" altLang="en-US" sz="2000" smtClean="0"/>
              <a:t>Specify the databases to be searched and including the platform used to search a particular database</a:t>
            </a:r>
          </a:p>
          <a:p>
            <a:pPr lvl="1" eaLnBrk="1" hangingPunct="1">
              <a:lnSpc>
                <a:spcPct val="150000"/>
              </a:lnSpc>
            </a:pPr>
            <a:r>
              <a:rPr lang="en-AU" altLang="en-US" sz="2000" smtClean="0"/>
              <a:t>List the initial keywords to be used </a:t>
            </a:r>
          </a:p>
          <a:p>
            <a:pPr lvl="1" eaLnBrk="1" hangingPunct="1"/>
            <a:endParaRPr lang="en-AU" altLang="en-US" smtClean="0">
              <a:ea typeface="MS PGothic" panose="020B0600070205080204" pitchFamily="34" charset="-128"/>
            </a:endParaRPr>
          </a:p>
        </p:txBody>
      </p:sp>
    </p:spTree>
    <p:extLst>
      <p:ext uri="{BB962C8B-B14F-4D97-AF65-F5344CB8AC3E}">
        <p14:creationId xmlns:p14="http://schemas.microsoft.com/office/powerpoint/2010/main" val="42543525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pPr eaLnBrk="1" hangingPunct="1"/>
            <a:r>
              <a:rPr lang="en-GB" altLang="en-US" sz="3600" smtClean="0">
                <a:solidFill>
                  <a:srgbClr val="FF0000"/>
                </a:solidFill>
              </a:rPr>
              <a:t>Activity 3 </a:t>
            </a:r>
          </a:p>
        </p:txBody>
      </p:sp>
      <p:sp>
        <p:nvSpPr>
          <p:cNvPr id="84995" name="Content Placeholder 2"/>
          <p:cNvSpPr>
            <a:spLocks noGrp="1"/>
          </p:cNvSpPr>
          <p:nvPr>
            <p:ph idx="1"/>
          </p:nvPr>
        </p:nvSpPr>
        <p:spPr/>
        <p:txBody>
          <a:bodyPr/>
          <a:lstStyle/>
          <a:p>
            <a:pPr eaLnBrk="1" hangingPunct="1">
              <a:lnSpc>
                <a:spcPct val="150000"/>
              </a:lnSpc>
            </a:pPr>
            <a:r>
              <a:rPr lang="en-US" altLang="en-US" dirty="0" smtClean="0">
                <a:ea typeface="MS PGothic" panose="020B0600070205080204" pitchFamily="34" charset="-128"/>
              </a:rPr>
              <a:t>For your topic of review develop search strategy</a:t>
            </a:r>
          </a:p>
          <a:p>
            <a:pPr eaLnBrk="1" hangingPunct="1"/>
            <a:endParaRPr lang="en-GB" altLang="en-US"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hangingPunct="1">
              <a:defRPr/>
            </a:pPr>
            <a:r>
              <a:rPr lang="en-AU" altLang="en-US" b="1" dirty="0" smtClean="0">
                <a:ea typeface="MS PGothic" panose="020B0600070205080204" pitchFamily="34" charset="-128"/>
              </a:rPr>
              <a:t/>
            </a:r>
            <a:br>
              <a:rPr lang="en-AU" altLang="en-US" b="1" dirty="0" smtClean="0">
                <a:ea typeface="MS PGothic" panose="020B0600070205080204" pitchFamily="34" charset="-128"/>
              </a:rPr>
            </a:br>
            <a:r>
              <a:rPr lang="en-AU" altLang="en-US" b="1" dirty="0">
                <a:ea typeface="MS PGothic" panose="020B0600070205080204" pitchFamily="34" charset="-128"/>
              </a:rPr>
              <a:t/>
            </a:r>
            <a:br>
              <a:rPr lang="en-AU" altLang="en-US" b="1" dirty="0">
                <a:ea typeface="MS PGothic" panose="020B0600070205080204" pitchFamily="34" charset="-128"/>
              </a:rPr>
            </a:br>
            <a:r>
              <a:rPr lang="en-AU" altLang="en-US" b="1" dirty="0" smtClean="0">
                <a:ea typeface="MS PGothic" panose="020B0600070205080204" pitchFamily="34" charset="-128"/>
              </a:rPr>
              <a:t/>
            </a:r>
            <a:br>
              <a:rPr lang="en-AU" altLang="en-US" b="1" dirty="0" smtClean="0">
                <a:ea typeface="MS PGothic" panose="020B0600070205080204" pitchFamily="34" charset="-128"/>
              </a:rPr>
            </a:br>
            <a:r>
              <a:rPr lang="en-AU" altLang="en-US" b="1" dirty="0" smtClean="0">
                <a:ea typeface="MS PGothic" panose="020B0600070205080204" pitchFamily="34" charset="-128"/>
              </a:rPr>
              <a:t>Searching for Studies</a:t>
            </a:r>
            <a:endParaRPr lang="en-US" dirty="0"/>
          </a:p>
        </p:txBody>
      </p:sp>
      <p:sp>
        <p:nvSpPr>
          <p:cNvPr id="86019" name="Subtitle 2"/>
          <p:cNvSpPr>
            <a:spLocks noGrp="1"/>
          </p:cNvSpPr>
          <p:nvPr>
            <p:ph type="subTitle" idx="1"/>
          </p:nvPr>
        </p:nvSpPr>
        <p:spPr>
          <a:xfrm>
            <a:off x="1828800" y="3500438"/>
            <a:ext cx="8534400" cy="1979612"/>
          </a:xfrm>
        </p:spPr>
        <p:txBody>
          <a:bodyPr/>
          <a:lstStyle/>
          <a:p>
            <a:pPr eaLnBrk="1" hangingPunct="1"/>
            <a:r>
              <a:rPr lang="en-AU" altLang="en-US" smtClean="0">
                <a:solidFill>
                  <a:schemeClr val="tx2"/>
                </a:solidFill>
                <a:ea typeface="MS PGothic" panose="020B0600070205080204" pitchFamily="34" charset="-128"/>
              </a:rPr>
              <a:t>Types of Resources</a:t>
            </a:r>
            <a:endParaRPr lang="en-US" altLang="en-US"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GB" sz="3600" smtClean="0"/>
              <a:t>Types of resources </a:t>
            </a:r>
          </a:p>
        </p:txBody>
      </p:sp>
      <p:sp>
        <p:nvSpPr>
          <p:cNvPr id="81923" name="Content Placeholder 2"/>
          <p:cNvSpPr>
            <a:spLocks noGrp="1"/>
          </p:cNvSpPr>
          <p:nvPr>
            <p:ph idx="1"/>
          </p:nvPr>
        </p:nvSpPr>
        <p:spPr>
          <a:xfrm>
            <a:off x="609600" y="1600200"/>
            <a:ext cx="10972800" cy="5257800"/>
          </a:xfrm>
        </p:spPr>
        <p:txBody>
          <a:bodyPr/>
          <a:lstStyle/>
          <a:p>
            <a:r>
              <a:rPr lang="en-GB" smtClean="0">
                <a:solidFill>
                  <a:srgbClr val="C00000"/>
                </a:solidFill>
              </a:rPr>
              <a:t>Research4Life</a:t>
            </a:r>
            <a:r>
              <a:rPr lang="en-GB" smtClean="0"/>
              <a:t> is the collective name for five programmes </a:t>
            </a:r>
          </a:p>
          <a:p>
            <a:pPr lvl="1"/>
            <a:r>
              <a:rPr lang="en-GB" smtClean="0"/>
              <a:t>Hinari</a:t>
            </a:r>
          </a:p>
          <a:p>
            <a:pPr lvl="1"/>
            <a:r>
              <a:rPr lang="en-GB" smtClean="0"/>
              <a:t>AGORA</a:t>
            </a:r>
          </a:p>
          <a:p>
            <a:pPr lvl="1"/>
            <a:r>
              <a:rPr lang="en-GB" smtClean="0"/>
              <a:t>OARE</a:t>
            </a:r>
          </a:p>
          <a:p>
            <a:pPr lvl="1"/>
            <a:r>
              <a:rPr lang="en-GB" smtClean="0"/>
              <a:t>ARDI and </a:t>
            </a:r>
          </a:p>
          <a:p>
            <a:pPr lvl="1"/>
            <a:r>
              <a:rPr lang="en-GB" smtClean="0"/>
              <a:t>GOALI  </a:t>
            </a:r>
          </a:p>
          <a:p>
            <a:r>
              <a:rPr lang="en-GB" sz="2400" smtClean="0"/>
              <a:t>that provide developing countries with free or low-cost access to academic and professional peer-reviewed content online.</a:t>
            </a:r>
          </a:p>
          <a:p>
            <a:r>
              <a:rPr lang="en-GB" sz="2400" smtClean="0"/>
              <a:t>It is a public-private partnership of </a:t>
            </a:r>
            <a:r>
              <a:rPr lang="en-GB" sz="2400" smtClean="0">
                <a:solidFill>
                  <a:srgbClr val="0000FF"/>
                </a:solidFill>
              </a:rPr>
              <a:t>WHO, FAO, UNEP, WIPO, ILO, Cornell and Yale Universities, the International Association of Scientific, Technical &amp; Medical Publishers</a:t>
            </a:r>
            <a:r>
              <a:rPr lang="en-GB" sz="2400" smtClean="0"/>
              <a:t> and up to </a:t>
            </a:r>
            <a:r>
              <a:rPr lang="en-GB" sz="2400" smtClean="0">
                <a:solidFill>
                  <a:srgbClr val="0000FF"/>
                </a:solidFill>
              </a:rPr>
              <a:t>155</a:t>
            </a:r>
            <a:r>
              <a:rPr lang="en-GB" sz="2400" smtClean="0"/>
              <a:t> international publishers</a:t>
            </a:r>
          </a:p>
        </p:txBody>
      </p:sp>
      <p:pic>
        <p:nvPicPr>
          <p:cNvPr id="81924" name="Picture 3"/>
          <p:cNvPicPr>
            <a:picLocks noChangeAspect="1" noChangeArrowheads="1"/>
          </p:cNvPicPr>
          <p:nvPr/>
        </p:nvPicPr>
        <p:blipFill>
          <a:blip r:embed="rId2">
            <a:extLst>
              <a:ext uri="{28A0092B-C50C-407E-A947-70E740481C1C}">
                <a14:useLocalDpi xmlns:a14="http://schemas.microsoft.com/office/drawing/2010/main" val="0"/>
              </a:ext>
            </a:extLst>
          </a:blip>
          <a:srcRect l="19841" t="37154" r="21561" b="48032"/>
          <a:stretch>
            <a:fillRect/>
          </a:stretch>
        </p:blipFill>
        <p:spPr bwMode="auto">
          <a:xfrm>
            <a:off x="3036888" y="2351088"/>
            <a:ext cx="842327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30728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731838" y="231775"/>
            <a:ext cx="10972800" cy="1139825"/>
          </a:xfrm>
        </p:spPr>
        <p:txBody>
          <a:bodyPr/>
          <a:lstStyle/>
          <a:p>
            <a:r>
              <a:rPr lang="en-GB" sz="3600" smtClean="0"/>
              <a:t>Research 4life</a:t>
            </a:r>
          </a:p>
        </p:txBody>
      </p:sp>
      <p:sp>
        <p:nvSpPr>
          <p:cNvPr id="82947" name="Content Placeholder 2"/>
          <p:cNvSpPr>
            <a:spLocks noGrp="1"/>
          </p:cNvSpPr>
          <p:nvPr>
            <p:ph idx="1"/>
          </p:nvPr>
        </p:nvSpPr>
        <p:spPr>
          <a:xfrm>
            <a:off x="609600" y="1600200"/>
            <a:ext cx="10972800" cy="5257800"/>
          </a:xfrm>
        </p:spPr>
        <p:txBody>
          <a:bodyPr/>
          <a:lstStyle/>
          <a:p>
            <a:r>
              <a:rPr lang="en-GB" sz="2400" dirty="0" smtClean="0"/>
              <a:t>The goal of Research4Life is to reduce the knowledge gap between high-income countries and low- and middle-income countries by providing affordable access to scholarly, professional and research information. </a:t>
            </a:r>
          </a:p>
          <a:p>
            <a:r>
              <a:rPr lang="en-GB" sz="2400" dirty="0" smtClean="0"/>
              <a:t>Since 2002, the five programmes</a:t>
            </a:r>
          </a:p>
          <a:p>
            <a:pPr lvl="1"/>
            <a:r>
              <a:rPr lang="en-GB" sz="2000" dirty="0" smtClean="0"/>
              <a:t>Research in Health (</a:t>
            </a:r>
            <a:r>
              <a:rPr lang="en-GB" sz="2000" dirty="0" err="1" smtClean="0"/>
              <a:t>Hinari</a:t>
            </a:r>
            <a:r>
              <a:rPr lang="en-GB" sz="2000" dirty="0" smtClean="0"/>
              <a:t>), </a:t>
            </a:r>
          </a:p>
          <a:p>
            <a:pPr lvl="1"/>
            <a:r>
              <a:rPr lang="en-GB" sz="2000" dirty="0" smtClean="0"/>
              <a:t>Research in Agriculture (AGORA), </a:t>
            </a:r>
          </a:p>
          <a:p>
            <a:pPr lvl="1"/>
            <a:r>
              <a:rPr lang="en-GB" sz="2000" dirty="0" smtClean="0"/>
              <a:t>Research in the Environment (OARE), </a:t>
            </a:r>
          </a:p>
          <a:p>
            <a:pPr lvl="1"/>
            <a:r>
              <a:rPr lang="en-GB" sz="2000" dirty="0" smtClean="0"/>
              <a:t>Research for Development and Innovation (ARDI) </a:t>
            </a:r>
          </a:p>
          <a:p>
            <a:pPr lvl="1"/>
            <a:r>
              <a:rPr lang="en-GB" sz="2000" dirty="0" smtClean="0"/>
              <a:t>Research for Global Justice (GOALI) </a:t>
            </a:r>
          </a:p>
          <a:p>
            <a:r>
              <a:rPr lang="en-GB" sz="2400" dirty="0" smtClean="0"/>
              <a:t>have provided researchers at more than 9,000 institutions in more than 120 low- and middle-income countries with free or low-cost online access to up 100,000 leading journals and books</a:t>
            </a:r>
          </a:p>
        </p:txBody>
      </p:sp>
    </p:spTree>
    <p:extLst>
      <p:ext uri="{BB962C8B-B14F-4D97-AF65-F5344CB8AC3E}">
        <p14:creationId xmlns:p14="http://schemas.microsoft.com/office/powerpoint/2010/main" val="35935688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609600" y="277813"/>
            <a:ext cx="10752306" cy="1139825"/>
          </a:xfrm>
        </p:spPr>
        <p:txBody>
          <a:bodyPr/>
          <a:lstStyle/>
          <a:p>
            <a:r>
              <a:rPr lang="en-GB" sz="3600" dirty="0" smtClean="0"/>
              <a:t>Research 4life</a:t>
            </a:r>
          </a:p>
        </p:txBody>
      </p:sp>
      <p:pic>
        <p:nvPicPr>
          <p:cNvPr id="83971" name="Picture 3"/>
          <p:cNvPicPr>
            <a:picLocks noChangeAspect="1" noChangeArrowheads="1"/>
          </p:cNvPicPr>
          <p:nvPr/>
        </p:nvPicPr>
        <p:blipFill>
          <a:blip r:embed="rId2">
            <a:extLst>
              <a:ext uri="{28A0092B-C50C-407E-A947-70E740481C1C}">
                <a14:useLocalDpi xmlns:a14="http://schemas.microsoft.com/office/drawing/2010/main" val="0"/>
              </a:ext>
            </a:extLst>
          </a:blip>
          <a:srcRect t="3996" r="13095" b="18871"/>
          <a:stretch>
            <a:fillRect/>
          </a:stretch>
        </p:blipFill>
        <p:spPr bwMode="auto">
          <a:xfrm>
            <a:off x="1393825" y="1498600"/>
            <a:ext cx="9394825"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024063" y="1498600"/>
            <a:ext cx="2051050" cy="3698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7461250" y="2995613"/>
            <a:ext cx="827088" cy="54451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519544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930275" y="277813"/>
            <a:ext cx="10652125" cy="1139825"/>
          </a:xfrm>
        </p:spPr>
        <p:txBody>
          <a:bodyPr/>
          <a:lstStyle/>
          <a:p>
            <a:r>
              <a:rPr lang="en-GB" sz="3600" smtClean="0"/>
              <a:t>Registration </a:t>
            </a:r>
          </a:p>
        </p:txBody>
      </p:sp>
      <p:sp>
        <p:nvSpPr>
          <p:cNvPr id="84995" name="Content Placeholder 2"/>
          <p:cNvSpPr>
            <a:spLocks noGrp="1"/>
          </p:cNvSpPr>
          <p:nvPr>
            <p:ph idx="1"/>
          </p:nvPr>
        </p:nvSpPr>
        <p:spPr/>
        <p:txBody>
          <a:bodyPr/>
          <a:lstStyle/>
          <a:p>
            <a:r>
              <a:rPr lang="en-GB" sz="2400" dirty="0" smtClean="0"/>
              <a:t>It requires user name and password to get access</a:t>
            </a:r>
          </a:p>
          <a:p>
            <a:r>
              <a:rPr lang="en-GB" sz="2400" dirty="0" smtClean="0"/>
              <a:t>Usually registration is simple by the institute</a:t>
            </a:r>
          </a:p>
          <a:p>
            <a:pPr lvl="1"/>
            <a:r>
              <a:rPr lang="en-GB" sz="2000" dirty="0" smtClean="0"/>
              <a:t>Individual will take long time</a:t>
            </a:r>
          </a:p>
          <a:p>
            <a:r>
              <a:rPr lang="en-GB" sz="2400" dirty="0" smtClean="0"/>
              <a:t>Once you have username and password, then </a:t>
            </a:r>
            <a:r>
              <a:rPr lang="en-GB" sz="2400" dirty="0" err="1" smtClean="0"/>
              <a:t>signin</a:t>
            </a:r>
            <a:endParaRPr lang="en-GB" sz="2400" dirty="0" smtClean="0"/>
          </a:p>
          <a:p>
            <a:endParaRPr lang="en-GB" sz="2400" dirty="0" smtClean="0"/>
          </a:p>
        </p:txBody>
      </p:sp>
      <p:pic>
        <p:nvPicPr>
          <p:cNvPr id="84996" name="Picture 4"/>
          <p:cNvPicPr>
            <a:picLocks noChangeAspect="1" noChangeArrowheads="1"/>
          </p:cNvPicPr>
          <p:nvPr/>
        </p:nvPicPr>
        <p:blipFill>
          <a:blip r:embed="rId3">
            <a:extLst>
              <a:ext uri="{28A0092B-C50C-407E-A947-70E740481C1C}">
                <a14:useLocalDpi xmlns:a14="http://schemas.microsoft.com/office/drawing/2010/main" val="0"/>
              </a:ext>
            </a:extLst>
          </a:blip>
          <a:srcRect t="22810" r="11508" b="10876"/>
          <a:stretch>
            <a:fillRect/>
          </a:stretch>
        </p:blipFill>
        <p:spPr bwMode="auto">
          <a:xfrm>
            <a:off x="2117725" y="3278188"/>
            <a:ext cx="7085013"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83077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1074738" y="277813"/>
            <a:ext cx="10507662" cy="1139825"/>
          </a:xfrm>
        </p:spPr>
        <p:txBody>
          <a:bodyPr/>
          <a:lstStyle/>
          <a:p>
            <a:r>
              <a:rPr lang="en-GB" sz="3600" smtClean="0"/>
              <a:t>Registration </a:t>
            </a:r>
          </a:p>
        </p:txBody>
      </p:sp>
      <p:pic>
        <p:nvPicPr>
          <p:cNvPr id="87043" name="Picture 3"/>
          <p:cNvPicPr>
            <a:picLocks noChangeAspect="1" noChangeArrowheads="1"/>
          </p:cNvPicPr>
          <p:nvPr/>
        </p:nvPicPr>
        <p:blipFill>
          <a:blip r:embed="rId3">
            <a:extLst>
              <a:ext uri="{28A0092B-C50C-407E-A947-70E740481C1C}">
                <a14:useLocalDpi xmlns:a14="http://schemas.microsoft.com/office/drawing/2010/main" val="0"/>
              </a:ext>
            </a:extLst>
          </a:blip>
          <a:srcRect t="3526" b="9465"/>
          <a:stretch>
            <a:fillRect/>
          </a:stretch>
        </p:blipFill>
        <p:spPr bwMode="auto">
          <a:xfrm>
            <a:off x="1074738" y="1417638"/>
            <a:ext cx="10042525"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75695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smtClean="0"/>
              <a:t>Option II</a:t>
            </a:r>
          </a:p>
        </p:txBody>
      </p:sp>
      <p:sp>
        <p:nvSpPr>
          <p:cNvPr id="15363" name="Content Placeholder 2"/>
          <p:cNvSpPr>
            <a:spLocks noGrp="1"/>
          </p:cNvSpPr>
          <p:nvPr>
            <p:ph idx="1"/>
          </p:nvPr>
        </p:nvSpPr>
        <p:spPr/>
        <p:txBody>
          <a:bodyPr/>
          <a:lstStyle/>
          <a:p>
            <a:r>
              <a:rPr lang="en-GB" sz="2400" smtClean="0"/>
              <a:t>Then choose the category of your area of research </a:t>
            </a:r>
          </a:p>
        </p:txBody>
      </p:sp>
      <p:pic>
        <p:nvPicPr>
          <p:cNvPr id="15364" name="Picture 3"/>
          <p:cNvPicPr>
            <a:picLocks noChangeAspect="1" noChangeArrowheads="1"/>
          </p:cNvPicPr>
          <p:nvPr/>
        </p:nvPicPr>
        <p:blipFill>
          <a:blip r:embed="rId2">
            <a:extLst>
              <a:ext uri="{28A0092B-C50C-407E-A947-70E740481C1C}">
                <a14:useLocalDpi xmlns:a14="http://schemas.microsoft.com/office/drawing/2010/main" val="0"/>
              </a:ext>
            </a:extLst>
          </a:blip>
          <a:srcRect l="15475" t="9406" r="27644" b="4292"/>
          <a:stretch>
            <a:fillRect/>
          </a:stretch>
        </p:blipFill>
        <p:spPr bwMode="auto">
          <a:xfrm>
            <a:off x="6115050" y="1958975"/>
            <a:ext cx="5300663"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4"/>
          <p:cNvPicPr>
            <a:picLocks noChangeAspect="1" noChangeArrowheads="1"/>
          </p:cNvPicPr>
          <p:nvPr/>
        </p:nvPicPr>
        <p:blipFill>
          <a:blip r:embed="rId3">
            <a:extLst>
              <a:ext uri="{28A0092B-C50C-407E-A947-70E740481C1C}">
                <a14:useLocalDpi xmlns:a14="http://schemas.microsoft.com/office/drawing/2010/main" val="0"/>
              </a:ext>
            </a:extLst>
          </a:blip>
          <a:srcRect l="15211" t="22810" r="28703" b="4762"/>
          <a:stretch>
            <a:fillRect/>
          </a:stretch>
        </p:blipFill>
        <p:spPr bwMode="auto">
          <a:xfrm>
            <a:off x="609600" y="2098675"/>
            <a:ext cx="5019675"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Notched Right Arrow 5"/>
          <p:cNvSpPr/>
          <p:nvPr/>
        </p:nvSpPr>
        <p:spPr>
          <a:xfrm>
            <a:off x="5618163" y="3622675"/>
            <a:ext cx="496887" cy="43497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7397565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233488" y="1879600"/>
          <a:ext cx="10045700" cy="5414963"/>
        </p:xfrm>
        <a:graphic>
          <a:graphicData uri="http://schemas.openxmlformats.org/drawingml/2006/table">
            <a:tbl>
              <a:tblPr firstRow="1" firstCol="1" bandRow="1">
                <a:tableStyleId>{5940675A-B579-460E-94D1-54222C63F5DA}</a:tableStyleId>
              </a:tblPr>
              <a:tblGrid>
                <a:gridCol w="5265956"/>
                <a:gridCol w="4779744"/>
              </a:tblGrid>
              <a:tr h="801652">
                <a:tc>
                  <a:txBody>
                    <a:bodyPr/>
                    <a:lstStyle/>
                    <a:p>
                      <a:pPr>
                        <a:lnSpc>
                          <a:spcPct val="115000"/>
                        </a:lnSpc>
                        <a:spcAft>
                          <a:spcPts val="0"/>
                        </a:spcAft>
                      </a:pPr>
                      <a:r>
                        <a:rPr lang="en-GB" sz="2400" u="sng" dirty="0">
                          <a:effectLst/>
                        </a:rPr>
                        <a:t>MEDLINE</a:t>
                      </a:r>
                      <a:endParaRPr lang="en-GB" sz="20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190507" marB="190507" anchor="ctr"/>
                </a:tc>
                <a:tc>
                  <a:txBody>
                    <a:bodyPr/>
                    <a:lstStyle/>
                    <a:p>
                      <a:pPr>
                        <a:lnSpc>
                          <a:spcPct val="115000"/>
                        </a:lnSpc>
                        <a:spcAft>
                          <a:spcPts val="0"/>
                        </a:spcAft>
                      </a:pPr>
                      <a:r>
                        <a:rPr lang="en-GB" sz="2400" u="sng" dirty="0">
                          <a:effectLst/>
                        </a:rPr>
                        <a:t>EMBASE</a:t>
                      </a:r>
                      <a:endParaRPr lang="en-GB" sz="20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190507" marB="190507" anchor="ctr"/>
                </a:tc>
              </a:tr>
              <a:tr h="821465">
                <a:tc>
                  <a:txBody>
                    <a:bodyPr/>
                    <a:lstStyle/>
                    <a:p>
                      <a:pPr>
                        <a:lnSpc>
                          <a:spcPct val="115000"/>
                        </a:lnSpc>
                        <a:spcAft>
                          <a:spcPts val="0"/>
                        </a:spcAft>
                      </a:pPr>
                      <a:r>
                        <a:rPr lang="en-GB" sz="1800" dirty="0">
                          <a:effectLst/>
                        </a:rPr>
                        <a:t>Over 23 million references to journal articles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c>
                  <a:txBody>
                    <a:bodyPr/>
                    <a:lstStyle/>
                    <a:p>
                      <a:pPr>
                        <a:lnSpc>
                          <a:spcPct val="115000"/>
                        </a:lnSpc>
                        <a:spcAft>
                          <a:spcPts val="0"/>
                        </a:spcAft>
                      </a:pPr>
                      <a:r>
                        <a:rPr lang="en-GB" sz="1800" dirty="0">
                          <a:effectLst/>
                        </a:rPr>
                        <a:t>Over 31 million indexed records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r>
              <a:tr h="821465">
                <a:tc>
                  <a:txBody>
                    <a:bodyPr/>
                    <a:lstStyle/>
                    <a:p>
                      <a:pPr>
                        <a:lnSpc>
                          <a:spcPct val="115000"/>
                        </a:lnSpc>
                        <a:spcAft>
                          <a:spcPts val="0"/>
                        </a:spcAft>
                      </a:pPr>
                      <a:r>
                        <a:rPr lang="en-GB" sz="1800" dirty="0">
                          <a:effectLst/>
                        </a:rPr>
                        <a:t>More than 5600 journals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c>
                  <a:txBody>
                    <a:bodyPr/>
                    <a:lstStyle/>
                    <a:p>
                      <a:pPr>
                        <a:lnSpc>
                          <a:spcPct val="115000"/>
                        </a:lnSpc>
                        <a:spcAft>
                          <a:spcPts val="0"/>
                        </a:spcAft>
                      </a:pPr>
                      <a:r>
                        <a:rPr lang="en-GB" sz="1800" dirty="0">
                          <a:effectLst/>
                        </a:rPr>
                        <a:t>More than 8500 indexed peer-reviewed journals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r>
              <a:tr h="821465">
                <a:tc>
                  <a:txBody>
                    <a:bodyPr/>
                    <a:lstStyle/>
                    <a:p>
                      <a:pPr>
                        <a:lnSpc>
                          <a:spcPct val="115000"/>
                        </a:lnSpc>
                        <a:spcAft>
                          <a:spcPts val="0"/>
                        </a:spcAft>
                      </a:pPr>
                      <a:r>
                        <a:rPr lang="en-GB" sz="1800" dirty="0">
                          <a:effectLst/>
                        </a:rPr>
                        <a:t>1946 to present with some older material</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c>
                  <a:txBody>
                    <a:bodyPr/>
                    <a:lstStyle/>
                    <a:p>
                      <a:pPr>
                        <a:lnSpc>
                          <a:spcPct val="115000"/>
                        </a:lnSpc>
                        <a:spcAft>
                          <a:spcPts val="0"/>
                        </a:spcAft>
                      </a:pPr>
                      <a:r>
                        <a:rPr lang="en-GB" sz="1800" dirty="0">
                          <a:effectLst/>
                        </a:rPr>
                        <a:t>Biomedical literature from 1947 to present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r>
              <a:tr h="821465">
                <a:tc>
                  <a:txBody>
                    <a:bodyPr/>
                    <a:lstStyle/>
                    <a:p>
                      <a:pPr>
                        <a:lnSpc>
                          <a:spcPct val="115000"/>
                        </a:lnSpc>
                        <a:spcAft>
                          <a:spcPts val="0"/>
                        </a:spcAft>
                      </a:pPr>
                      <a:r>
                        <a:rPr lang="en-GB" sz="1800" dirty="0">
                          <a:effectLst/>
                        </a:rPr>
                        <a:t>Indexed with NLM Medical Subject Headings (</a:t>
                      </a:r>
                      <a:r>
                        <a:rPr lang="en-GB" sz="1800" dirty="0" err="1">
                          <a:effectLst/>
                        </a:rPr>
                        <a:t>MeSH</a:t>
                      </a:r>
                      <a:r>
                        <a:rPr lang="en-GB" sz="1800" dirty="0">
                          <a:effectLst/>
                        </a:rPr>
                        <a: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c>
                  <a:txBody>
                    <a:bodyPr/>
                    <a:lstStyle/>
                    <a:p>
                      <a:pPr>
                        <a:lnSpc>
                          <a:spcPct val="115000"/>
                        </a:lnSpc>
                        <a:spcAft>
                          <a:spcPts val="0"/>
                        </a:spcAft>
                      </a:pPr>
                      <a:r>
                        <a:rPr lang="en-GB" sz="1800" dirty="0">
                          <a:effectLst/>
                        </a:rPr>
                        <a:t>Elsevier Life Science thesaurus </a:t>
                      </a:r>
                      <a:r>
                        <a:rPr lang="en-GB" sz="1800" dirty="0" err="1">
                          <a:effectLst/>
                        </a:rPr>
                        <a:t>Emtree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r>
              <a:tr h="821465">
                <a:tc>
                  <a:txBody>
                    <a:bodyPr/>
                    <a:lstStyle/>
                    <a:p>
                      <a:pPr>
                        <a:lnSpc>
                          <a:spcPct val="115000"/>
                        </a:lnSpc>
                        <a:spcAft>
                          <a:spcPts val="0"/>
                        </a:spcAft>
                      </a:pPr>
                      <a:r>
                        <a:rPr lang="en-GB" sz="1800" dirty="0" err="1">
                          <a:effectLst/>
                        </a:rPr>
                        <a:t>MeSH</a:t>
                      </a:r>
                      <a:r>
                        <a:rPr lang="en-GB" sz="1800" dirty="0">
                          <a:effectLst/>
                        </a:rPr>
                        <a:t> is updated once a year</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c>
                  <a:txBody>
                    <a:bodyPr/>
                    <a:lstStyle/>
                    <a:p>
                      <a:pPr>
                        <a:lnSpc>
                          <a:spcPct val="115000"/>
                        </a:lnSpc>
                        <a:spcAft>
                          <a:spcPts val="0"/>
                        </a:spcAft>
                      </a:pPr>
                      <a:r>
                        <a:rPr lang="en-GB" sz="1800" dirty="0" err="1">
                          <a:effectLst/>
                        </a:rPr>
                        <a:t>Emtree</a:t>
                      </a:r>
                      <a:r>
                        <a:rPr lang="en-GB" sz="1800" dirty="0">
                          <a:effectLst/>
                        </a:rPr>
                        <a:t> is updated every three months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r>
              <a:tr h="505986">
                <a:tc>
                  <a:txBody>
                    <a:bodyPr/>
                    <a:lstStyle/>
                    <a:p>
                      <a:pPr>
                        <a:lnSpc>
                          <a:spcPct val="115000"/>
                        </a:lnSpc>
                        <a:spcAft>
                          <a:spcPts val="0"/>
                        </a:spcAft>
                      </a:pPr>
                      <a:r>
                        <a:rPr lang="en-GB" sz="1800" dirty="0">
                          <a:effectLst/>
                        </a:rPr>
                        <a:t>Free access via PubMed</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c>
                  <a:txBody>
                    <a:bodyPr/>
                    <a:lstStyle/>
                    <a:p>
                      <a:pPr>
                        <a:lnSpc>
                          <a:spcPct val="115000"/>
                        </a:lnSpc>
                        <a:spcAft>
                          <a:spcPts val="0"/>
                        </a:spcAft>
                      </a:pPr>
                      <a:r>
                        <a:rPr lang="en-GB" sz="1800" dirty="0">
                          <a:effectLst/>
                        </a:rPr>
                        <a:t>Access-fee required</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6" marR="190506" marT="95253" marB="95253" anchor="ctr"/>
                </a:tc>
              </a:tr>
            </a:tbl>
          </a:graphicData>
        </a:graphic>
      </p:graphicFrame>
      <p:sp>
        <p:nvSpPr>
          <p:cNvPr id="3" name="Title 1"/>
          <p:cNvSpPr txBox="1">
            <a:spLocks/>
          </p:cNvSpPr>
          <p:nvPr/>
        </p:nvSpPr>
        <p:spPr>
          <a:xfrm>
            <a:off x="930275" y="277813"/>
            <a:ext cx="10652125" cy="1139825"/>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Garamond" pitchFamily="18" charset="0"/>
                <a:cs typeface="Arial" charset="0"/>
              </a:defRPr>
            </a:lvl2pPr>
            <a:lvl3pPr algn="l" rtl="0" eaLnBrk="0" fontAlgn="base" hangingPunct="0">
              <a:spcBef>
                <a:spcPct val="0"/>
              </a:spcBef>
              <a:spcAft>
                <a:spcPct val="0"/>
              </a:spcAft>
              <a:defRPr sz="4400">
                <a:solidFill>
                  <a:schemeClr val="tx2"/>
                </a:solidFill>
                <a:latin typeface="Garamond" pitchFamily="18" charset="0"/>
                <a:cs typeface="Arial" charset="0"/>
              </a:defRPr>
            </a:lvl3pPr>
            <a:lvl4pPr algn="l" rtl="0" eaLnBrk="0" fontAlgn="base" hangingPunct="0">
              <a:spcBef>
                <a:spcPct val="0"/>
              </a:spcBef>
              <a:spcAft>
                <a:spcPct val="0"/>
              </a:spcAft>
              <a:defRPr sz="4400">
                <a:solidFill>
                  <a:schemeClr val="tx2"/>
                </a:solidFill>
                <a:latin typeface="Garamond" pitchFamily="18" charset="0"/>
                <a:cs typeface="Arial" charset="0"/>
              </a:defRPr>
            </a:lvl4pPr>
            <a:lvl5pPr algn="l" rtl="0" eaLnBrk="0" fontAlgn="base" hangingPunct="0">
              <a:spcBef>
                <a:spcPct val="0"/>
              </a:spcBef>
              <a:spcAft>
                <a:spcPct val="0"/>
              </a:spcAft>
              <a:defRPr sz="4400">
                <a:solidFill>
                  <a:schemeClr val="tx2"/>
                </a:solidFill>
                <a:latin typeface="Garamond" pitchFamily="18" charset="0"/>
                <a:cs typeface="Arial" charset="0"/>
              </a:defRPr>
            </a:lvl5pPr>
            <a:lvl6pPr marL="457200" algn="l" rtl="0" eaLnBrk="1" fontAlgn="base" hangingPunct="1">
              <a:spcBef>
                <a:spcPct val="0"/>
              </a:spcBef>
              <a:spcAft>
                <a:spcPct val="0"/>
              </a:spcAft>
              <a:defRPr sz="4400">
                <a:solidFill>
                  <a:schemeClr val="tx2"/>
                </a:solidFill>
                <a:latin typeface="Garamond" pitchFamily="18" charset="0"/>
                <a:cs typeface="Arial" charset="0"/>
              </a:defRPr>
            </a:lvl6pPr>
            <a:lvl7pPr marL="914400" algn="l" rtl="0" eaLnBrk="1" fontAlgn="base" hangingPunct="1">
              <a:spcBef>
                <a:spcPct val="0"/>
              </a:spcBef>
              <a:spcAft>
                <a:spcPct val="0"/>
              </a:spcAft>
              <a:defRPr sz="4400">
                <a:solidFill>
                  <a:schemeClr val="tx2"/>
                </a:solidFill>
                <a:latin typeface="Garamond" pitchFamily="18" charset="0"/>
                <a:cs typeface="Arial" charset="0"/>
              </a:defRPr>
            </a:lvl7pPr>
            <a:lvl8pPr marL="1371600" algn="l" rtl="0" eaLnBrk="1" fontAlgn="base" hangingPunct="1">
              <a:spcBef>
                <a:spcPct val="0"/>
              </a:spcBef>
              <a:spcAft>
                <a:spcPct val="0"/>
              </a:spcAft>
              <a:defRPr sz="4400">
                <a:solidFill>
                  <a:schemeClr val="tx2"/>
                </a:solidFill>
                <a:latin typeface="Garamond" pitchFamily="18" charset="0"/>
                <a:cs typeface="Arial" charset="0"/>
              </a:defRPr>
            </a:lvl8pPr>
            <a:lvl9pPr marL="1828800" algn="l" rtl="0" eaLnBrk="1" fontAlgn="base" hangingPunct="1">
              <a:spcBef>
                <a:spcPct val="0"/>
              </a:spcBef>
              <a:spcAft>
                <a:spcPct val="0"/>
              </a:spcAft>
              <a:defRPr sz="4400">
                <a:solidFill>
                  <a:schemeClr val="tx2"/>
                </a:solidFill>
                <a:latin typeface="Garamond" pitchFamily="18" charset="0"/>
                <a:cs typeface="Arial" charset="0"/>
              </a:defRPr>
            </a:lvl9pPr>
          </a:lstStyle>
          <a:p>
            <a:pPr>
              <a:defRPr/>
            </a:pPr>
            <a:endParaRPr lang="en-GB" sz="3600" kern="0" dirty="0" smtClean="0"/>
          </a:p>
          <a:p>
            <a:pPr>
              <a:defRPr/>
            </a:pPr>
            <a:r>
              <a:rPr lang="en-GB" sz="3600" kern="0" dirty="0" smtClean="0"/>
              <a:t>Medline versus </a:t>
            </a:r>
            <a:r>
              <a:rPr lang="en-GB" sz="3600" kern="0" dirty="0" err="1" smtClean="0"/>
              <a:t>Embase</a:t>
            </a:r>
            <a:endParaRPr lang="en-GB" sz="3600" kern="0" dirty="0" smtClean="0"/>
          </a:p>
        </p:txBody>
      </p:sp>
      <p:sp>
        <p:nvSpPr>
          <p:cNvPr id="89117" name="Rectangle 3"/>
          <p:cNvSpPr>
            <a:spLocks noChangeArrowheads="1"/>
          </p:cNvSpPr>
          <p:nvPr/>
        </p:nvSpPr>
        <p:spPr bwMode="auto">
          <a:xfrm>
            <a:off x="930275" y="1417638"/>
            <a:ext cx="667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 typeface="Arial" panose="020B0604020202020204" pitchFamily="34" charset="0"/>
              <a:buChar char="•"/>
            </a:pPr>
            <a:r>
              <a:rPr lang="en-GB" sz="2400" b="1">
                <a:solidFill>
                  <a:srgbClr val="333333"/>
                </a:solidFill>
                <a:latin typeface="Open Sans" panose="020B0606030504020204" pitchFamily="34" charset="0"/>
              </a:rPr>
              <a:t>Elsevier opens up Embase to Research4Life</a:t>
            </a:r>
          </a:p>
        </p:txBody>
      </p:sp>
    </p:spTree>
    <p:extLst>
      <p:ext uri="{BB962C8B-B14F-4D97-AF65-F5344CB8AC3E}">
        <p14:creationId xmlns:p14="http://schemas.microsoft.com/office/powerpoint/2010/main" val="14057906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GB" sz="3600" smtClean="0"/>
              <a:t>HINARI</a:t>
            </a:r>
          </a:p>
        </p:txBody>
      </p:sp>
      <p:pic>
        <p:nvPicPr>
          <p:cNvPr id="91139" name="Picture 3"/>
          <p:cNvPicPr>
            <a:picLocks noChangeAspect="1" noChangeArrowheads="1"/>
          </p:cNvPicPr>
          <p:nvPr/>
        </p:nvPicPr>
        <p:blipFill>
          <a:blip r:embed="rId3">
            <a:extLst>
              <a:ext uri="{28A0092B-C50C-407E-A947-70E740481C1C}">
                <a14:useLocalDpi xmlns:a14="http://schemas.microsoft.com/office/drawing/2010/main" val="0"/>
              </a:ext>
            </a:extLst>
          </a:blip>
          <a:srcRect l="16138" t="4468" r="17062" b="15819"/>
          <a:stretch>
            <a:fillRect/>
          </a:stretch>
        </p:blipFill>
        <p:spPr bwMode="auto">
          <a:xfrm>
            <a:off x="1546225" y="1512888"/>
            <a:ext cx="8528050" cy="534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69260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Grp="1" noChangeArrowheads="1"/>
          </p:cNvSpPr>
          <p:nvPr>
            <p:ph type="title" idx="4294967295"/>
          </p:nvPr>
        </p:nvSpPr>
        <p:spPr>
          <a:xfrm>
            <a:off x="817563" y="636588"/>
            <a:ext cx="8326437" cy="755650"/>
          </a:xfrm>
        </p:spPr>
        <p:txBody>
          <a:bodyPr/>
          <a:lstStyle/>
          <a:p>
            <a:pPr eaLnBrk="1" hangingPunct="1"/>
            <a:r>
              <a:rPr lang="en-AU" altLang="en-US" sz="3600" smtClean="0">
                <a:latin typeface="Calibri" panose="020F0502020204030204" pitchFamily="34" charset="0"/>
                <a:ea typeface="MS PGothic" panose="020B0600070205080204" pitchFamily="34" charset="-128"/>
              </a:rPr>
              <a:t>Other Resources</a:t>
            </a:r>
          </a:p>
        </p:txBody>
      </p:sp>
      <p:sp>
        <p:nvSpPr>
          <p:cNvPr id="93187" name="Rectangle 5"/>
          <p:cNvSpPr>
            <a:spLocks noGrp="1" noChangeArrowheads="1"/>
          </p:cNvSpPr>
          <p:nvPr>
            <p:ph type="body" idx="4294967295"/>
          </p:nvPr>
        </p:nvSpPr>
        <p:spPr>
          <a:xfrm>
            <a:off x="471488" y="1722438"/>
            <a:ext cx="11152187" cy="5010150"/>
          </a:xfrm>
        </p:spPr>
        <p:txBody>
          <a:bodyPr/>
          <a:lstStyle/>
          <a:p>
            <a:pPr eaLnBrk="1" hangingPunct="1"/>
            <a:r>
              <a:rPr lang="en-AU" altLang="en-US" sz="2400" smtClean="0">
                <a:ea typeface="MS PGothic" panose="020B0600070205080204" pitchFamily="34" charset="-128"/>
              </a:rPr>
              <a:t>Peer reviewed journal articles (via scientific databases, libraries, the journals themselves)</a:t>
            </a:r>
          </a:p>
        </p:txBody>
      </p:sp>
      <p:sp>
        <p:nvSpPr>
          <p:cNvPr id="93188" name="Rectangle 3"/>
          <p:cNvSpPr txBox="1">
            <a:spLocks noChangeArrowheads="1"/>
          </p:cNvSpPr>
          <p:nvPr/>
        </p:nvSpPr>
        <p:spPr bwMode="auto">
          <a:xfrm>
            <a:off x="4740275" y="3390900"/>
            <a:ext cx="2990850" cy="3208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28600" indent="-2286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685800" indent="-2286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lnSpc>
                <a:spcPct val="90000"/>
              </a:lnSpc>
              <a:spcBef>
                <a:spcPts val="1000"/>
              </a:spcBef>
              <a:buClrTx/>
              <a:buSzTx/>
              <a:buFont typeface="Arial" panose="020B0604020202020204" pitchFamily="34" charset="0"/>
              <a:buChar char="•"/>
            </a:pPr>
            <a:r>
              <a:rPr lang="en-AU" altLang="en-US" sz="2400">
                <a:latin typeface="Calibri" panose="020F0502020204030204" pitchFamily="34" charset="0"/>
                <a:ea typeface="MS PGothic" panose="020B0600070205080204" pitchFamily="34" charset="-128"/>
              </a:rPr>
              <a:t>PsycInfo</a:t>
            </a:r>
          </a:p>
          <a:p>
            <a:pPr>
              <a:lnSpc>
                <a:spcPct val="90000"/>
              </a:lnSpc>
              <a:spcBef>
                <a:spcPts val="1000"/>
              </a:spcBef>
              <a:buClrTx/>
              <a:buSzTx/>
              <a:buFont typeface="Arial" panose="020B0604020202020204" pitchFamily="34" charset="0"/>
              <a:buChar char="•"/>
            </a:pPr>
            <a:r>
              <a:rPr lang="en-AU" altLang="en-US" sz="2400">
                <a:latin typeface="Calibri" panose="020F0502020204030204" pitchFamily="34" charset="0"/>
                <a:ea typeface="MS PGothic" panose="020B0600070205080204" pitchFamily="34" charset="-128"/>
              </a:rPr>
              <a:t>Scopus</a:t>
            </a:r>
          </a:p>
          <a:p>
            <a:pPr>
              <a:lnSpc>
                <a:spcPct val="90000"/>
              </a:lnSpc>
              <a:spcBef>
                <a:spcPts val="1000"/>
              </a:spcBef>
              <a:buClrTx/>
              <a:buSzTx/>
              <a:buFont typeface="Arial" panose="020B0604020202020204" pitchFamily="34" charset="0"/>
              <a:buChar char="•"/>
            </a:pPr>
            <a:r>
              <a:rPr lang="en-AU" altLang="en-US" sz="2400">
                <a:latin typeface="Calibri" panose="020F0502020204030204" pitchFamily="34" charset="0"/>
                <a:ea typeface="MS PGothic" panose="020B0600070205080204" pitchFamily="34" charset="-128"/>
              </a:rPr>
              <a:t>OTseeker</a:t>
            </a:r>
          </a:p>
          <a:p>
            <a:pPr>
              <a:lnSpc>
                <a:spcPct val="90000"/>
              </a:lnSpc>
              <a:spcBef>
                <a:spcPts val="1000"/>
              </a:spcBef>
              <a:buClrTx/>
              <a:buSzTx/>
              <a:buFont typeface="Arial" panose="020B0604020202020204" pitchFamily="34" charset="0"/>
              <a:buChar char="•"/>
            </a:pPr>
            <a:r>
              <a:rPr lang="en-AU" altLang="en-US" sz="2400">
                <a:latin typeface="Calibri" panose="020F0502020204030204" pitchFamily="34" charset="0"/>
                <a:ea typeface="MS PGothic" panose="020B0600070205080204" pitchFamily="34" charset="-128"/>
              </a:rPr>
              <a:t>PEDro</a:t>
            </a:r>
          </a:p>
          <a:p>
            <a:pPr>
              <a:lnSpc>
                <a:spcPct val="90000"/>
              </a:lnSpc>
              <a:spcBef>
                <a:spcPts val="1000"/>
              </a:spcBef>
              <a:buClrTx/>
              <a:buSzTx/>
              <a:buFont typeface="Arial" panose="020B0604020202020204" pitchFamily="34" charset="0"/>
              <a:buChar char="•"/>
            </a:pPr>
            <a:r>
              <a:rPr lang="en-US" altLang="en-US" sz="2400">
                <a:latin typeface="Calibri" panose="020F0502020204030204" pitchFamily="34" charset="0"/>
                <a:ea typeface="MS PGothic" panose="020B0600070205080204" pitchFamily="34" charset="-128"/>
              </a:rPr>
              <a:t>POPLINE</a:t>
            </a:r>
          </a:p>
          <a:p>
            <a:pPr>
              <a:lnSpc>
                <a:spcPct val="90000"/>
              </a:lnSpc>
              <a:spcBef>
                <a:spcPts val="1000"/>
              </a:spcBef>
              <a:buClrTx/>
              <a:buSzTx/>
              <a:buFont typeface="Arial" panose="020B0604020202020204" pitchFamily="34" charset="0"/>
              <a:buChar char="•"/>
            </a:pPr>
            <a:r>
              <a:rPr lang="en-US" altLang="en-US" sz="2400">
                <a:latin typeface="Calibri" panose="020F0502020204030204" pitchFamily="34" charset="0"/>
                <a:ea typeface="MS PGothic" panose="020B0600070205080204" pitchFamily="34" charset="-128"/>
              </a:rPr>
              <a:t>Proquest</a:t>
            </a:r>
          </a:p>
          <a:p>
            <a:pPr>
              <a:lnSpc>
                <a:spcPct val="90000"/>
              </a:lnSpc>
              <a:spcBef>
                <a:spcPts val="1000"/>
              </a:spcBef>
              <a:buClrTx/>
              <a:buSzTx/>
              <a:buFont typeface="Arial" panose="020B0604020202020204" pitchFamily="34" charset="0"/>
              <a:buChar char="•"/>
            </a:pPr>
            <a:r>
              <a:rPr lang="en-US" altLang="en-US" sz="2400">
                <a:latin typeface="Calibri" panose="020F0502020204030204" pitchFamily="34" charset="0"/>
              </a:rPr>
              <a:t>+ many more…!</a:t>
            </a:r>
          </a:p>
          <a:p>
            <a:pPr>
              <a:lnSpc>
                <a:spcPct val="90000"/>
              </a:lnSpc>
              <a:spcBef>
                <a:spcPts val="1000"/>
              </a:spcBef>
              <a:buClrTx/>
              <a:buSzTx/>
              <a:buFont typeface="Arial" panose="020B0604020202020204" pitchFamily="34" charset="0"/>
              <a:buChar char="•"/>
            </a:pPr>
            <a:endParaRPr lang="en-US" altLang="en-US">
              <a:latin typeface="Calibri" panose="020F0502020204030204" pitchFamily="34" charset="0"/>
              <a:ea typeface="MS PGothic" panose="020B0600070205080204" pitchFamily="34" charset="-128"/>
            </a:endParaRPr>
          </a:p>
        </p:txBody>
      </p:sp>
      <p:sp>
        <p:nvSpPr>
          <p:cNvPr id="33797" name="Content Placeholder 1"/>
          <p:cNvSpPr txBox="1">
            <a:spLocks/>
          </p:cNvSpPr>
          <p:nvPr/>
        </p:nvSpPr>
        <p:spPr bwMode="auto">
          <a:xfrm>
            <a:off x="817563" y="3130550"/>
            <a:ext cx="3490912" cy="37274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buFont typeface="Arial" panose="020B0604020202020204" pitchFamily="34" charset="0"/>
              <a:buNone/>
              <a:defRPr/>
            </a:pPr>
            <a:r>
              <a:rPr lang="en-AU" altLang="en-US" sz="2400" dirty="0" smtClean="0">
                <a:ea typeface="MS PGothic" panose="020B0600070205080204" pitchFamily="34" charset="-128"/>
                <a:cs typeface="+mn-cs"/>
              </a:rPr>
              <a:t>Databases </a:t>
            </a:r>
          </a:p>
          <a:p>
            <a:pPr>
              <a:defRPr/>
            </a:pPr>
            <a:r>
              <a:rPr lang="en-AU" altLang="en-US" sz="2400" dirty="0" smtClean="0">
                <a:ea typeface="MS PGothic" panose="020B0600070205080204" pitchFamily="34" charset="-128"/>
                <a:cs typeface="+mn-cs"/>
              </a:rPr>
              <a:t>The JBI Database</a:t>
            </a:r>
          </a:p>
          <a:p>
            <a:pPr>
              <a:defRPr/>
            </a:pPr>
            <a:r>
              <a:rPr lang="en-AU" altLang="en-US" sz="2400" dirty="0" smtClean="0">
                <a:ea typeface="MS PGothic" panose="020B0600070205080204" pitchFamily="34" charset="-128"/>
                <a:cs typeface="+mn-cs"/>
              </a:rPr>
              <a:t>The Cochrane Database</a:t>
            </a:r>
          </a:p>
          <a:p>
            <a:pPr>
              <a:defRPr/>
            </a:pPr>
            <a:r>
              <a:rPr lang="en-AU" altLang="en-US" sz="2400" b="1" dirty="0" smtClean="0">
                <a:solidFill>
                  <a:srgbClr val="0070C0"/>
                </a:solidFill>
                <a:ea typeface="MS PGothic" panose="020B0600070205080204" pitchFamily="34" charset="-128"/>
                <a:cs typeface="+mn-cs"/>
              </a:rPr>
              <a:t>MEDLINE</a:t>
            </a:r>
          </a:p>
          <a:p>
            <a:pPr>
              <a:defRPr/>
            </a:pPr>
            <a:r>
              <a:rPr lang="en-AU" altLang="en-US" sz="2400" dirty="0" smtClean="0">
                <a:ea typeface="MS PGothic" panose="020B0600070205080204" pitchFamily="34" charset="-128"/>
                <a:cs typeface="+mn-cs"/>
              </a:rPr>
              <a:t>EMBASE</a:t>
            </a:r>
          </a:p>
          <a:p>
            <a:pPr>
              <a:defRPr/>
            </a:pPr>
            <a:r>
              <a:rPr lang="en-AU" altLang="en-US" sz="2400" dirty="0" smtClean="0">
                <a:ea typeface="MS PGothic" panose="020B0600070205080204" pitchFamily="34" charset="-128"/>
                <a:cs typeface="+mn-cs"/>
              </a:rPr>
              <a:t>CINAHL</a:t>
            </a:r>
          </a:p>
          <a:p>
            <a:pPr>
              <a:defRPr/>
            </a:pPr>
            <a:r>
              <a:rPr lang="en-AU" altLang="en-US" sz="2400" dirty="0" err="1" smtClean="0">
                <a:cs typeface="+mn-cs"/>
              </a:rPr>
              <a:t>ScienceDirect</a:t>
            </a:r>
            <a:endParaRPr lang="en-AU" altLang="en-US" sz="2400" dirty="0" smtClean="0">
              <a:cs typeface="+mn-cs"/>
            </a:endParaRPr>
          </a:p>
          <a:p>
            <a:pPr>
              <a:defRPr/>
            </a:pPr>
            <a:r>
              <a:rPr lang="en-US" altLang="en-US" sz="2400" dirty="0" smtClean="0">
                <a:cs typeface="+mn-cs"/>
              </a:rPr>
              <a:t>Web of Science</a:t>
            </a:r>
          </a:p>
          <a:p>
            <a:pPr>
              <a:defRPr/>
            </a:pPr>
            <a:endParaRPr lang="en-AU" altLang="en-US" dirty="0" smtClean="0">
              <a:cs typeface="+mn-cs"/>
            </a:endParaRPr>
          </a:p>
          <a:p>
            <a:pPr>
              <a:defRPr/>
            </a:pPr>
            <a:endParaRPr lang="en-AU" altLang="en-US" dirty="0" smtClean="0">
              <a:cs typeface="+mn-cs"/>
            </a:endParaRPr>
          </a:p>
        </p:txBody>
      </p:sp>
      <p:sp>
        <p:nvSpPr>
          <p:cNvPr id="93190" name="Rectangle 5"/>
          <p:cNvSpPr>
            <a:spLocks noChangeArrowheads="1"/>
          </p:cNvSpPr>
          <p:nvPr/>
        </p:nvSpPr>
        <p:spPr bwMode="auto">
          <a:xfrm>
            <a:off x="8145463" y="3470275"/>
            <a:ext cx="4029075" cy="3048000"/>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800100" indent="-3429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AU" altLang="en-US" sz="2400">
                <a:latin typeface="Calibri" panose="020F0502020204030204" pitchFamily="34" charset="0"/>
                <a:ea typeface="MS PGothic" panose="020B0600070205080204" pitchFamily="34" charset="-128"/>
              </a:rPr>
              <a:t>Grey Literature</a:t>
            </a:r>
          </a:p>
          <a:p>
            <a:pPr lvl="1">
              <a:spcBef>
                <a:spcPct val="0"/>
              </a:spcBef>
              <a:buClrTx/>
              <a:buSzTx/>
              <a:buFont typeface="Arial" panose="020B0604020202020204" pitchFamily="34" charset="0"/>
              <a:buChar char="•"/>
            </a:pPr>
            <a:r>
              <a:rPr lang="en-AU" altLang="en-US">
                <a:latin typeface="Calibri" panose="020F0502020204030204" pitchFamily="34" charset="0"/>
                <a:ea typeface="MS PGothic" panose="020B0600070205080204" pitchFamily="34" charset="-128"/>
              </a:rPr>
              <a:t>Research and Trials Registers</a:t>
            </a:r>
          </a:p>
          <a:p>
            <a:pPr lvl="1">
              <a:spcBef>
                <a:spcPct val="0"/>
              </a:spcBef>
              <a:buClrTx/>
              <a:buSzTx/>
              <a:buFont typeface="Arial" panose="020B0604020202020204" pitchFamily="34" charset="0"/>
              <a:buChar char="•"/>
            </a:pPr>
            <a:r>
              <a:rPr lang="en-AU" altLang="en-US">
                <a:latin typeface="Calibri" panose="020F0502020204030204" pitchFamily="34" charset="0"/>
                <a:ea typeface="MS PGothic" panose="020B0600070205080204" pitchFamily="34" charset="-128"/>
              </a:rPr>
              <a:t>Theses/Dissertations</a:t>
            </a:r>
          </a:p>
          <a:p>
            <a:pPr lvl="1">
              <a:spcBef>
                <a:spcPct val="0"/>
              </a:spcBef>
              <a:buClrTx/>
              <a:buSzTx/>
              <a:buFont typeface="Arial" panose="020B0604020202020204" pitchFamily="34" charset="0"/>
              <a:buChar char="•"/>
            </a:pPr>
            <a:r>
              <a:rPr lang="en-AU" altLang="en-US">
                <a:latin typeface="Calibri" panose="020F0502020204030204" pitchFamily="34" charset="0"/>
                <a:ea typeface="MS PGothic" panose="020B0600070205080204" pitchFamily="34" charset="-128"/>
              </a:rPr>
              <a:t>Organizations/websites</a:t>
            </a:r>
          </a:p>
          <a:p>
            <a:pPr lvl="1">
              <a:spcBef>
                <a:spcPct val="0"/>
              </a:spcBef>
              <a:buClrTx/>
              <a:buSzTx/>
              <a:buFont typeface="Arial" panose="020B0604020202020204" pitchFamily="34" charset="0"/>
              <a:buChar char="•"/>
            </a:pPr>
            <a:r>
              <a:rPr lang="en-AU" altLang="en-US">
                <a:latin typeface="Calibri" panose="020F0502020204030204" pitchFamily="34" charset="0"/>
                <a:ea typeface="MS PGothic" panose="020B0600070205080204" pitchFamily="34" charset="-128"/>
              </a:rPr>
              <a:t>Data – Statistics</a:t>
            </a:r>
          </a:p>
          <a:p>
            <a:pPr lvl="1">
              <a:spcBef>
                <a:spcPct val="0"/>
              </a:spcBef>
              <a:buClrTx/>
              <a:buSzTx/>
              <a:buFont typeface="Arial" panose="020B0604020202020204" pitchFamily="34" charset="0"/>
              <a:buChar char="•"/>
            </a:pPr>
            <a:r>
              <a:rPr lang="en-AU" altLang="en-US">
                <a:latin typeface="Calibri" panose="020F0502020204030204" pitchFamily="34" charset="0"/>
                <a:ea typeface="MS PGothic" panose="020B0600070205080204" pitchFamily="34" charset="-128"/>
              </a:rPr>
              <a:t>Circulars</a:t>
            </a:r>
          </a:p>
          <a:p>
            <a:pPr lvl="1">
              <a:spcBef>
                <a:spcPct val="0"/>
              </a:spcBef>
              <a:buClrTx/>
              <a:buSzTx/>
              <a:buFont typeface="Arial" panose="020B0604020202020204" pitchFamily="34" charset="0"/>
              <a:buChar char="•"/>
            </a:pPr>
            <a:r>
              <a:rPr lang="en-AU" altLang="en-US">
                <a:latin typeface="Calibri" panose="020F0502020204030204" pitchFamily="34" charset="0"/>
                <a:ea typeface="MS PGothic" panose="020B0600070205080204" pitchFamily="34" charset="-128"/>
              </a:rPr>
              <a:t>Reports</a:t>
            </a:r>
          </a:p>
        </p:txBody>
      </p:sp>
      <p:sp>
        <p:nvSpPr>
          <p:cNvPr id="2" name="Right Arrow 1"/>
          <p:cNvSpPr/>
          <p:nvPr/>
        </p:nvSpPr>
        <p:spPr>
          <a:xfrm>
            <a:off x="4325938" y="4703763"/>
            <a:ext cx="414337" cy="290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Right Arrow 7"/>
          <p:cNvSpPr/>
          <p:nvPr/>
        </p:nvSpPr>
        <p:spPr>
          <a:xfrm>
            <a:off x="7731125" y="4703763"/>
            <a:ext cx="414338" cy="290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590887850"/>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8" y="0"/>
            <a:ext cx="118729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Text Box 2"/>
          <p:cNvSpPr txBox="1">
            <a:spLocks noChangeArrowheads="1"/>
          </p:cNvSpPr>
          <p:nvPr/>
        </p:nvSpPr>
        <p:spPr bwMode="auto">
          <a:xfrm>
            <a:off x="3276600" y="4495800"/>
            <a:ext cx="5867400" cy="1755775"/>
          </a:xfrm>
          <a:prstGeom prst="rect">
            <a:avLst/>
          </a:prstGeom>
          <a:solidFill>
            <a:srgbClr val="BBE0E3"/>
          </a:solidFill>
          <a:ln w="25560">
            <a:solidFill>
              <a:srgbClr val="FF0000"/>
            </a:solidFill>
            <a:miter lim="800000"/>
            <a:headEnd/>
            <a:tailEnd/>
          </a:ln>
        </p:spPr>
        <p:txBody>
          <a:bodyPr lIns="90000" tIns="46800" rIns="90000" bIns="46800">
            <a:spAutoFit/>
          </a:bodyPr>
          <a:lstStyle>
            <a:lvl1pPr>
              <a:spcBef>
                <a:spcPct val="20000"/>
              </a:spcBef>
              <a:buClr>
                <a:schemeClr val="bg2"/>
              </a:buClr>
              <a:buSzPct val="75000"/>
              <a:buFont typeface="Wingdings" panose="05000000000000000000" pitchFamily="2" charset="2"/>
              <a:buChar char="p"/>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9pPr>
          </a:lstStyle>
          <a:p>
            <a:pPr>
              <a:spcBef>
                <a:spcPts val="1125"/>
              </a:spcBef>
              <a:buClrTx/>
              <a:buSzTx/>
              <a:buFontTx/>
              <a:buNone/>
            </a:pPr>
            <a:r>
              <a:rPr lang="en-GB" sz="1800">
                <a:solidFill>
                  <a:srgbClr val="D60093"/>
                </a:solidFill>
                <a:latin typeface="Calibri" panose="020F0502020204030204" pitchFamily="34" charset="0"/>
              </a:rPr>
              <a:t>Google Scholar</a:t>
            </a:r>
            <a:r>
              <a:rPr lang="en-GB" sz="1800">
                <a:solidFill>
                  <a:srgbClr val="000000"/>
                </a:solidFill>
                <a:latin typeface="Calibri" panose="020F0502020204030204" pitchFamily="34" charset="0"/>
              </a:rPr>
              <a:t> provides a simple way to broadly search for scholarly literature.  You can search across many disciplines and sources: peer-reviewed papers, theses, books, abstracts and articles, from academic publishers, professional societies, preprint repositories, universities and other scholarly organizations.</a:t>
            </a:r>
          </a:p>
        </p:txBody>
      </p:sp>
      <p:sp>
        <p:nvSpPr>
          <p:cNvPr id="95236" name="Rectangle 5"/>
          <p:cNvSpPr>
            <a:spLocks noChangeArrowheads="1"/>
          </p:cNvSpPr>
          <p:nvPr/>
        </p:nvSpPr>
        <p:spPr bwMode="auto">
          <a:xfrm>
            <a:off x="2362200" y="0"/>
            <a:ext cx="1752600" cy="334963"/>
          </a:xfrm>
          <a:prstGeom prst="rect">
            <a:avLst/>
          </a:prstGeom>
          <a:noFill/>
          <a:ln w="255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endParaRPr lang="en-US" sz="1800">
              <a:latin typeface="Calibri" panose="020F0502020204030204" pitchFamily="34" charset="0"/>
            </a:endParaRPr>
          </a:p>
        </p:txBody>
      </p:sp>
    </p:spTree>
    <p:extLst>
      <p:ext uri="{BB962C8B-B14F-4D97-AF65-F5344CB8AC3E}">
        <p14:creationId xmlns:p14="http://schemas.microsoft.com/office/powerpoint/2010/main" val="18733132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endParaRPr lang="en-US" smtClean="0"/>
          </a:p>
        </p:txBody>
      </p:sp>
      <p:sp>
        <p:nvSpPr>
          <p:cNvPr id="97283" name="Content Placeholder 2"/>
          <p:cNvSpPr>
            <a:spLocks noGrp="1"/>
          </p:cNvSpPr>
          <p:nvPr>
            <p:ph idx="1"/>
          </p:nvPr>
        </p:nvSpPr>
        <p:spPr/>
        <p:txBody>
          <a:bodyPr/>
          <a:lstStyle/>
          <a:p>
            <a:endParaRPr lang="en-US" smtClean="0"/>
          </a:p>
        </p:txBody>
      </p:sp>
      <p:pic>
        <p:nvPicPr>
          <p:cNvPr id="9728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11887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Text Box 2"/>
          <p:cNvSpPr txBox="1">
            <a:spLocks noChangeArrowheads="1"/>
          </p:cNvSpPr>
          <p:nvPr/>
        </p:nvSpPr>
        <p:spPr bwMode="auto">
          <a:xfrm>
            <a:off x="5715000" y="3429000"/>
            <a:ext cx="4191000" cy="1479550"/>
          </a:xfrm>
          <a:prstGeom prst="rect">
            <a:avLst/>
          </a:prstGeom>
          <a:solidFill>
            <a:srgbClr val="BBE0E3"/>
          </a:solidFill>
          <a:ln w="25560">
            <a:solidFill>
              <a:srgbClr val="FF0000"/>
            </a:solidFill>
            <a:miter lim="800000"/>
            <a:headEnd/>
            <a:tailEnd/>
          </a:ln>
        </p:spPr>
        <p:txBody>
          <a:bodyPr lIns="90000" tIns="46800" rIns="90000" bIns="46800">
            <a:spAutoFit/>
          </a:bodyPr>
          <a:lstStyle>
            <a:lvl1pPr>
              <a:spcBef>
                <a:spcPct val="20000"/>
              </a:spcBef>
              <a:buClr>
                <a:schemeClr val="bg2"/>
              </a:buClr>
              <a:buSzPct val="75000"/>
              <a:buFont typeface="Wingdings" panose="05000000000000000000" pitchFamily="2" charset="2"/>
              <a:buChar char="p"/>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9pPr>
          </a:lstStyle>
          <a:p>
            <a:pPr>
              <a:spcBef>
                <a:spcPts val="1125"/>
              </a:spcBef>
              <a:buClrTx/>
              <a:buSzTx/>
              <a:buFontTx/>
              <a:buNone/>
            </a:pPr>
            <a:r>
              <a:rPr lang="en-GB" sz="1800">
                <a:solidFill>
                  <a:srgbClr val="000000"/>
                </a:solidFill>
                <a:latin typeface="Calibri" panose="020F0502020204030204" pitchFamily="34" charset="0"/>
              </a:rPr>
              <a:t>We have displayed the </a:t>
            </a:r>
            <a:r>
              <a:rPr lang="en-GB" sz="1800">
                <a:solidFill>
                  <a:srgbClr val="D60093"/>
                </a:solidFill>
                <a:latin typeface="Calibri" panose="020F0502020204030204" pitchFamily="34" charset="0"/>
              </a:rPr>
              <a:t>Advanced Scholar Search </a:t>
            </a:r>
            <a:r>
              <a:rPr lang="en-GB" sz="1800">
                <a:latin typeface="Calibri" panose="020F0502020204030204" pitchFamily="34" charset="0"/>
              </a:rPr>
              <a:t>option of </a:t>
            </a:r>
            <a:r>
              <a:rPr lang="en-GB" sz="1800">
                <a:solidFill>
                  <a:srgbClr val="D60093"/>
                </a:solidFill>
                <a:latin typeface="Calibri" panose="020F0502020204030204" pitchFamily="34" charset="0"/>
              </a:rPr>
              <a:t>Google Scholar</a:t>
            </a:r>
            <a:r>
              <a:rPr lang="en-GB" sz="1800">
                <a:solidFill>
                  <a:srgbClr val="000000"/>
                </a:solidFill>
                <a:latin typeface="Calibri" panose="020F0502020204030204" pitchFamily="34" charset="0"/>
              </a:rPr>
              <a:t>.   Note the various options for refining a search and also that you can change the number of results per page.</a:t>
            </a:r>
          </a:p>
        </p:txBody>
      </p:sp>
      <p:sp>
        <p:nvSpPr>
          <p:cNvPr id="97286" name="Rectangle 5"/>
          <p:cNvSpPr>
            <a:spLocks noChangeArrowheads="1"/>
          </p:cNvSpPr>
          <p:nvPr/>
        </p:nvSpPr>
        <p:spPr bwMode="auto">
          <a:xfrm>
            <a:off x="2514600" y="381000"/>
            <a:ext cx="6781800" cy="1371600"/>
          </a:xfrm>
          <a:prstGeom prst="rect">
            <a:avLst/>
          </a:prstGeom>
          <a:noFill/>
          <a:ln w="255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endParaRPr lang="en-US" sz="1800">
              <a:latin typeface="Calibri" panose="020F0502020204030204" pitchFamily="34" charset="0"/>
            </a:endParaRPr>
          </a:p>
        </p:txBody>
      </p:sp>
    </p:spTree>
    <p:extLst>
      <p:ext uri="{BB962C8B-B14F-4D97-AF65-F5344CB8AC3E}">
        <p14:creationId xmlns:p14="http://schemas.microsoft.com/office/powerpoint/2010/main" val="19736180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838200" y="685800"/>
            <a:ext cx="10287000" cy="657225"/>
          </a:xfrm>
        </p:spPr>
        <p:txBody>
          <a:bodyPr/>
          <a:lstStyle/>
          <a:p>
            <a:pPr eaLnBrk="1" hangingPunct="1"/>
            <a:r>
              <a:rPr lang="en-GB" altLang="en-US" sz="3600" smtClean="0"/>
              <a:t>PubMed Search  </a:t>
            </a:r>
          </a:p>
        </p:txBody>
      </p:sp>
      <p:sp>
        <p:nvSpPr>
          <p:cNvPr id="98307" name="Content Placeholder 2"/>
          <p:cNvSpPr>
            <a:spLocks noGrp="1"/>
          </p:cNvSpPr>
          <p:nvPr>
            <p:ph idx="1"/>
          </p:nvPr>
        </p:nvSpPr>
        <p:spPr>
          <a:xfrm>
            <a:off x="600075" y="1343025"/>
            <a:ext cx="10753725" cy="4833938"/>
          </a:xfrm>
        </p:spPr>
        <p:txBody>
          <a:bodyPr/>
          <a:lstStyle/>
          <a:p>
            <a:pPr eaLnBrk="1" hangingPunct="1"/>
            <a:r>
              <a:rPr lang="en-GB" altLang="en-US" sz="2400" smtClean="0"/>
              <a:t>Write “PubMed” on google and click Ok</a:t>
            </a:r>
          </a:p>
        </p:txBody>
      </p:sp>
      <p:pic>
        <p:nvPicPr>
          <p:cNvPr id="9830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t="11464" r="15840" b="55614"/>
          <a:stretch>
            <a:fillRect/>
          </a:stretch>
        </p:blipFill>
        <p:spPr bwMode="auto">
          <a:xfrm>
            <a:off x="966788" y="1866900"/>
            <a:ext cx="4437062"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4"/>
          <p:cNvPicPr>
            <a:picLocks noChangeAspect="1" noChangeArrowheads="1"/>
          </p:cNvPicPr>
          <p:nvPr/>
        </p:nvPicPr>
        <p:blipFill>
          <a:blip r:embed="rId4">
            <a:extLst>
              <a:ext uri="{28A0092B-C50C-407E-A947-70E740481C1C}">
                <a14:useLocalDpi xmlns:a14="http://schemas.microsoft.com/office/drawing/2010/main" val="0"/>
              </a:ext>
            </a:extLst>
          </a:blip>
          <a:srcRect l="10582" t="9700" r="26918" b="65315"/>
          <a:stretch>
            <a:fillRect/>
          </a:stretch>
        </p:blipFill>
        <p:spPr bwMode="auto">
          <a:xfrm>
            <a:off x="728663" y="3556000"/>
            <a:ext cx="453707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own Arrow 5"/>
          <p:cNvSpPr/>
          <p:nvPr/>
        </p:nvSpPr>
        <p:spPr>
          <a:xfrm>
            <a:off x="3186113" y="2957513"/>
            <a:ext cx="273050" cy="436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98311" name="Picture 3"/>
          <p:cNvPicPr>
            <a:picLocks noChangeAspect="1" noChangeArrowheads="1"/>
          </p:cNvPicPr>
          <p:nvPr/>
        </p:nvPicPr>
        <p:blipFill>
          <a:blip r:embed="rId5">
            <a:extLst>
              <a:ext uri="{28A0092B-C50C-407E-A947-70E740481C1C}">
                <a14:useLocalDpi xmlns:a14="http://schemas.microsoft.com/office/drawing/2010/main" val="0"/>
              </a:ext>
            </a:extLst>
          </a:blip>
          <a:srcRect t="9995" r="34525" b="24161"/>
          <a:stretch>
            <a:fillRect/>
          </a:stretch>
        </p:blipFill>
        <p:spPr bwMode="auto">
          <a:xfrm>
            <a:off x="5988050" y="1917700"/>
            <a:ext cx="53657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5341938" y="3689350"/>
            <a:ext cx="595312" cy="282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19558253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GB" altLang="en-US" sz="3600" smtClean="0"/>
              <a:t>Medical Subject Headings (MeSH)</a:t>
            </a:r>
          </a:p>
        </p:txBody>
      </p:sp>
      <p:sp>
        <p:nvSpPr>
          <p:cNvPr id="100355" name="Content Placeholder 2"/>
          <p:cNvSpPr>
            <a:spLocks noGrp="1"/>
          </p:cNvSpPr>
          <p:nvPr>
            <p:ph idx="1"/>
          </p:nvPr>
        </p:nvSpPr>
        <p:spPr/>
        <p:txBody>
          <a:bodyPr/>
          <a:lstStyle/>
          <a:p>
            <a:r>
              <a:rPr lang="en-GB" altLang="en-US" sz="2000" smtClean="0"/>
              <a:t>It is a controlled vocabulary produced by the National Library of Medicine</a:t>
            </a:r>
          </a:p>
          <a:p>
            <a:pPr lvl="1"/>
            <a:r>
              <a:rPr lang="en-GB" altLang="en-US" sz="2000" smtClean="0"/>
              <a:t>used for indexing </a:t>
            </a:r>
          </a:p>
          <a:p>
            <a:pPr lvl="1"/>
            <a:r>
              <a:rPr lang="en-GB" altLang="en-US" sz="2000" smtClean="0"/>
              <a:t>Cataloging</a:t>
            </a:r>
          </a:p>
          <a:p>
            <a:pPr lvl="1"/>
            <a:r>
              <a:rPr lang="en-GB" altLang="en-US" sz="2000" smtClean="0">
                <a:solidFill>
                  <a:srgbClr val="0000FF"/>
                </a:solidFill>
              </a:rPr>
              <a:t>searching for biomedical and health-related information and documents</a:t>
            </a:r>
          </a:p>
          <a:p>
            <a:pPr lvl="1"/>
            <a:r>
              <a:rPr lang="en-US" altLang="en-US" sz="2000" smtClean="0">
                <a:ea typeface="Arial Unicode MS" panose="020B0604020202020204" pitchFamily="34" charset="-128"/>
                <a:cs typeface="Arial Unicode MS" panose="020B0604020202020204" pitchFamily="34" charset="-128"/>
              </a:rPr>
              <a:t>searching with the MeSH controlled vocabulary give you more precise search results</a:t>
            </a:r>
          </a:p>
          <a:p>
            <a:pPr lvl="1"/>
            <a:endParaRPr lang="en-GB" altLang="en-US" sz="2000" smtClean="0">
              <a:solidFill>
                <a:srgbClr val="0000FF"/>
              </a:solidFill>
            </a:endParaRPr>
          </a:p>
          <a:p>
            <a:endParaRPr lang="en-GB" altLang="en-US" smtClean="0"/>
          </a:p>
        </p:txBody>
      </p:sp>
      <p:grpSp>
        <p:nvGrpSpPr>
          <p:cNvPr id="100356" name="Group 6"/>
          <p:cNvGrpSpPr>
            <a:grpSpLocks/>
          </p:cNvGrpSpPr>
          <p:nvPr/>
        </p:nvGrpSpPr>
        <p:grpSpPr bwMode="auto">
          <a:xfrm>
            <a:off x="4645025" y="3816350"/>
            <a:ext cx="3690938" cy="2932113"/>
            <a:chOff x="1028185" y="3376355"/>
            <a:chExt cx="4211080" cy="2754570"/>
          </a:xfrm>
        </p:grpSpPr>
        <p:pic>
          <p:nvPicPr>
            <p:cNvPr id="100363" name="Picture 3"/>
            <p:cNvPicPr>
              <a:picLocks noChangeAspect="1" noChangeArrowheads="1"/>
            </p:cNvPicPr>
            <p:nvPr/>
          </p:nvPicPr>
          <p:blipFill>
            <a:blip r:embed="rId2">
              <a:extLst>
                <a:ext uri="{28A0092B-C50C-407E-A947-70E740481C1C}">
                  <a14:useLocalDpi xmlns:a14="http://schemas.microsoft.com/office/drawing/2010/main" val="0"/>
                </a:ext>
              </a:extLst>
            </a:blip>
            <a:srcRect t="6467" r="42461" b="45033"/>
            <a:stretch>
              <a:fillRect/>
            </a:stretch>
          </p:blipFill>
          <p:spPr bwMode="auto">
            <a:xfrm>
              <a:off x="1028185" y="3376355"/>
              <a:ext cx="4211080" cy="275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364863" y="5741676"/>
              <a:ext cx="930966" cy="3295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0365" name="TextBox 5"/>
            <p:cNvSpPr txBox="1">
              <a:spLocks noChangeArrowheads="1"/>
            </p:cNvSpPr>
            <p:nvPr/>
          </p:nvSpPr>
          <p:spPr bwMode="auto">
            <a:xfrm>
              <a:off x="3435178" y="5537197"/>
              <a:ext cx="1098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1800">
                  <a:latin typeface="Calibri" panose="020F0502020204030204" pitchFamily="34" charset="0"/>
                </a:rPr>
                <a:t>Click here</a:t>
              </a:r>
            </a:p>
          </p:txBody>
        </p:sp>
      </p:grpSp>
      <p:grpSp>
        <p:nvGrpSpPr>
          <p:cNvPr id="100357" name="Group 10"/>
          <p:cNvGrpSpPr>
            <a:grpSpLocks/>
          </p:cNvGrpSpPr>
          <p:nvPr/>
        </p:nvGrpSpPr>
        <p:grpSpPr bwMode="auto">
          <a:xfrm>
            <a:off x="8416925" y="3716338"/>
            <a:ext cx="3551238" cy="3032125"/>
            <a:chOff x="6632489" y="3263900"/>
            <a:chExt cx="3862516" cy="3301657"/>
          </a:xfrm>
        </p:grpSpPr>
        <p:pic>
          <p:nvPicPr>
            <p:cNvPr id="10036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5879" r="42130" b="5644"/>
            <a:stretch>
              <a:fillRect/>
            </a:stretch>
          </p:blipFill>
          <p:spPr bwMode="auto">
            <a:xfrm>
              <a:off x="6632489" y="3263900"/>
              <a:ext cx="3862516" cy="330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p:nvPr/>
          </p:nvSpPr>
          <p:spPr>
            <a:xfrm>
              <a:off x="8212374" y="4069435"/>
              <a:ext cx="897858" cy="29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grpSp>
        <p:nvGrpSpPr>
          <p:cNvPr id="100358" name="Group 13"/>
          <p:cNvGrpSpPr>
            <a:grpSpLocks/>
          </p:cNvGrpSpPr>
          <p:nvPr/>
        </p:nvGrpSpPr>
        <p:grpSpPr bwMode="auto">
          <a:xfrm>
            <a:off x="317500" y="3767138"/>
            <a:ext cx="4279900" cy="2981325"/>
            <a:chOff x="318246" y="3767458"/>
            <a:chExt cx="4278467" cy="2981112"/>
          </a:xfrm>
        </p:grpSpPr>
        <p:pic>
          <p:nvPicPr>
            <p:cNvPr id="10035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r="25000" b="10561"/>
            <a:stretch>
              <a:fillRect/>
            </a:stretch>
          </p:blipFill>
          <p:spPr bwMode="auto">
            <a:xfrm>
              <a:off x="318246" y="3767458"/>
              <a:ext cx="4278467" cy="29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p:cNvSpPr/>
            <p:nvPr/>
          </p:nvSpPr>
          <p:spPr>
            <a:xfrm>
              <a:off x="765771" y="4592899"/>
              <a:ext cx="906159" cy="250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Tree>
    <p:extLst>
      <p:ext uri="{BB962C8B-B14F-4D97-AF65-F5344CB8AC3E}">
        <p14:creationId xmlns:p14="http://schemas.microsoft.com/office/powerpoint/2010/main" val="2191593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pPr eaLnBrk="1" hangingPunct="1"/>
            <a:r>
              <a:rPr lang="en-GB" altLang="en-US" sz="3200" smtClean="0"/>
              <a:t>Search Terms</a:t>
            </a:r>
          </a:p>
        </p:txBody>
      </p:sp>
      <p:sp>
        <p:nvSpPr>
          <p:cNvPr id="101379" name="Content Placeholder 4"/>
          <p:cNvSpPr>
            <a:spLocks noGrp="1"/>
          </p:cNvSpPr>
          <p:nvPr>
            <p:ph idx="1"/>
          </p:nvPr>
        </p:nvSpPr>
        <p:spPr>
          <a:xfrm>
            <a:off x="419100" y="1598613"/>
            <a:ext cx="4471988" cy="1531937"/>
          </a:xfrm>
        </p:spPr>
        <p:txBody>
          <a:bodyPr/>
          <a:lstStyle/>
          <a:p>
            <a:pPr eaLnBrk="1" hangingPunct="1"/>
            <a:r>
              <a:rPr lang="en-GB" altLang="en-US" sz="1800" smtClean="0"/>
              <a:t>To find the meaning and possible terms for search term (i.e Khat)</a:t>
            </a:r>
          </a:p>
          <a:p>
            <a:pPr eaLnBrk="1" hangingPunct="1"/>
            <a:r>
              <a:rPr lang="en-GB" altLang="en-US" sz="1800" smtClean="0"/>
              <a:t>It gives the meaning </a:t>
            </a:r>
          </a:p>
          <a:p>
            <a:pPr eaLnBrk="1" hangingPunct="1"/>
            <a:r>
              <a:rPr lang="en-GB" altLang="en-US" sz="1800" smtClean="0"/>
              <a:t>It also gives possible names  </a:t>
            </a:r>
          </a:p>
          <a:p>
            <a:pPr eaLnBrk="1" hangingPunct="1"/>
            <a:endParaRPr lang="en-GB" altLang="en-US" sz="2400" smtClean="0"/>
          </a:p>
        </p:txBody>
      </p:sp>
      <p:pic>
        <p:nvPicPr>
          <p:cNvPr id="101380" name="Picture 3"/>
          <p:cNvPicPr>
            <a:picLocks noChangeAspect="1" noChangeArrowheads="1"/>
          </p:cNvPicPr>
          <p:nvPr/>
        </p:nvPicPr>
        <p:blipFill>
          <a:blip r:embed="rId2">
            <a:extLst>
              <a:ext uri="{28A0092B-C50C-407E-A947-70E740481C1C}">
                <a14:useLocalDpi xmlns:a14="http://schemas.microsoft.com/office/drawing/2010/main" val="0"/>
              </a:ext>
            </a:extLst>
          </a:blip>
          <a:srcRect l="2" t="2736" r="34148" b="34773"/>
          <a:stretch>
            <a:fillRect/>
          </a:stretch>
        </p:blipFill>
        <p:spPr bwMode="auto">
          <a:xfrm>
            <a:off x="419100" y="3130550"/>
            <a:ext cx="5108575"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Picture 3"/>
          <p:cNvPicPr>
            <a:picLocks noChangeAspect="1" noChangeArrowheads="1"/>
          </p:cNvPicPr>
          <p:nvPr/>
        </p:nvPicPr>
        <p:blipFill>
          <a:blip r:embed="rId3">
            <a:extLst>
              <a:ext uri="{28A0092B-C50C-407E-A947-70E740481C1C}">
                <a14:useLocalDpi xmlns:a14="http://schemas.microsoft.com/office/drawing/2010/main" val="0"/>
              </a:ext>
            </a:extLst>
          </a:blip>
          <a:srcRect l="15047" t="5296" r="31607" b="40388"/>
          <a:stretch>
            <a:fillRect/>
          </a:stretch>
        </p:blipFill>
        <p:spPr bwMode="auto">
          <a:xfrm>
            <a:off x="6189663" y="2693988"/>
            <a:ext cx="5662612"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2" name="Rectangle 1"/>
          <p:cNvSpPr>
            <a:spLocks noChangeArrowheads="1"/>
          </p:cNvSpPr>
          <p:nvPr/>
        </p:nvSpPr>
        <p:spPr bwMode="auto">
          <a:xfrm>
            <a:off x="6154738" y="1790700"/>
            <a:ext cx="54276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 typeface="Arial" panose="020B0604020202020204" pitchFamily="34" charset="0"/>
              <a:buChar char="•"/>
            </a:pPr>
            <a:r>
              <a:rPr lang="en-GB" altLang="en-US" sz="1800">
                <a:latin typeface="Calibri" panose="020F0502020204030204" pitchFamily="34" charset="0"/>
              </a:rPr>
              <a:t>Look for the MeSH term of Khat is available in the list</a:t>
            </a:r>
          </a:p>
          <a:p>
            <a:pPr eaLnBrk="1" hangingPunct="1">
              <a:spcBef>
                <a:spcPct val="0"/>
              </a:spcBef>
              <a:buClrTx/>
              <a:buSzTx/>
              <a:buFont typeface="Arial" panose="020B0604020202020204" pitchFamily="34" charset="0"/>
              <a:buChar char="•"/>
            </a:pPr>
            <a:r>
              <a:rPr lang="en-GB" altLang="en-US" sz="1800">
                <a:latin typeface="Calibri" panose="020F0502020204030204" pitchFamily="34" charset="0"/>
              </a:rPr>
              <a:t>Choose “MeSH”</a:t>
            </a:r>
          </a:p>
        </p:txBody>
      </p:sp>
      <p:sp>
        <p:nvSpPr>
          <p:cNvPr id="101383" name="Rectangle 1"/>
          <p:cNvSpPr>
            <a:spLocks noChangeArrowheads="1"/>
          </p:cNvSpPr>
          <p:nvPr/>
        </p:nvSpPr>
        <p:spPr bwMode="auto">
          <a:xfrm>
            <a:off x="3232150" y="5056188"/>
            <a:ext cx="2511425" cy="64611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en-GB" altLang="en-US" sz="1800">
                <a:latin typeface="Calibri" panose="020F0502020204030204" pitchFamily="34" charset="0"/>
              </a:rPr>
              <a:t>These terms will be combined with “OR”</a:t>
            </a:r>
          </a:p>
        </p:txBody>
      </p:sp>
    </p:spTree>
    <p:extLst>
      <p:ext uri="{BB962C8B-B14F-4D97-AF65-F5344CB8AC3E}">
        <p14:creationId xmlns:p14="http://schemas.microsoft.com/office/powerpoint/2010/main" val="40008743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0825"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 Box 5"/>
          <p:cNvSpPr txBox="1">
            <a:spLocks noChangeArrowheads="1"/>
          </p:cNvSpPr>
          <p:nvPr/>
        </p:nvSpPr>
        <p:spPr bwMode="auto">
          <a:xfrm>
            <a:off x="4949825" y="292100"/>
            <a:ext cx="5184775" cy="1398588"/>
          </a:xfrm>
          <a:prstGeom prst="rect">
            <a:avLst/>
          </a:prstGeom>
          <a:solidFill>
            <a:srgbClr val="BBE0E3"/>
          </a:solidFill>
          <a:ln w="25560">
            <a:solidFill>
              <a:srgbClr val="FF0000"/>
            </a:solidFill>
            <a:miter lim="800000"/>
            <a:headEnd/>
            <a:tailEnd/>
          </a:ln>
        </p:spPr>
        <p:txBody>
          <a:bodyPr lIns="90000" tIns="62640" rIns="90000" bIns="46800">
            <a:spAutoFit/>
          </a:bodyPr>
          <a:lstStyle>
            <a:lvl1pPr>
              <a:spcBef>
                <a:spcPct val="20000"/>
              </a:spcBef>
              <a:buClr>
                <a:schemeClr val="bg2"/>
              </a:buClr>
              <a:buSzPct val="75000"/>
              <a:buFont typeface="Wingdings" panose="05000000000000000000" pitchFamily="2" charset="2"/>
              <a:buChar char="p"/>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Arial" panose="020B0604020202020204" pitchFamily="34" charset="0"/>
              </a:defRPr>
            </a:lvl9pPr>
          </a:lstStyle>
          <a:p>
            <a:pPr eaLnBrk="1" hangingPunct="1">
              <a:lnSpc>
                <a:spcPct val="93000"/>
              </a:lnSpc>
              <a:spcBef>
                <a:spcPts val="1125"/>
              </a:spcBef>
              <a:buClr>
                <a:srgbClr val="000000"/>
              </a:buClr>
              <a:buSzPct val="100000"/>
              <a:buFont typeface="Times New Roman" panose="02020603050405020304" pitchFamily="18" charset="0"/>
              <a:buNone/>
            </a:pPr>
            <a:r>
              <a:rPr lang="en-GB" altLang="en-US" sz="1800">
                <a:solidFill>
                  <a:srgbClr val="000000"/>
                </a:solidFill>
                <a:latin typeface="Arial" panose="020B0604020202020204" pitchFamily="34" charset="0"/>
                <a:ea typeface="Arial Unicode MS" panose="020B0604020202020204" pitchFamily="34" charset="-128"/>
                <a:cs typeface="Arial Unicode MS" panose="020B0604020202020204" pitchFamily="34" charset="-128"/>
              </a:rPr>
              <a:t>To access the </a:t>
            </a:r>
            <a:r>
              <a:rPr lang="en-GB" altLang="en-US" sz="180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MeSH </a:t>
            </a:r>
            <a:r>
              <a:rPr lang="en-GB" altLang="en-US" sz="1800">
                <a:latin typeface="Arial" panose="020B0604020202020204" pitchFamily="34" charset="0"/>
                <a:ea typeface="Arial Unicode MS" panose="020B0604020202020204" pitchFamily="34" charset="-128"/>
                <a:cs typeface="Arial Unicode MS" panose="020B0604020202020204" pitchFamily="34" charset="-128"/>
              </a:rPr>
              <a:t>Database from the PubMed homepage, click on the link from the right column of the PubMed home page</a:t>
            </a:r>
            <a:r>
              <a:rPr lang="en-GB" altLang="en-US" sz="180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  </a:t>
            </a:r>
            <a:r>
              <a:rPr lang="en-GB" altLang="en-US" sz="1800">
                <a:latin typeface="Arial" panose="020B0604020202020204" pitchFamily="34" charset="0"/>
                <a:ea typeface="Arial Unicode MS" panose="020B0604020202020204" pitchFamily="34" charset="-128"/>
                <a:cs typeface="Arial Unicode MS" panose="020B0604020202020204" pitchFamily="34" charset="-128"/>
              </a:rPr>
              <a:t>A second way to access</a:t>
            </a:r>
            <a:r>
              <a:rPr lang="en-GB" altLang="en-US" sz="180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 MeSH </a:t>
            </a:r>
            <a:r>
              <a:rPr lang="en-GB" altLang="en-US" sz="1800">
                <a:latin typeface="Arial" panose="020B0604020202020204" pitchFamily="34" charset="0"/>
                <a:ea typeface="Arial Unicode MS" panose="020B0604020202020204" pitchFamily="34" charset="-128"/>
                <a:cs typeface="Arial Unicode MS" panose="020B0604020202020204" pitchFamily="34" charset="-128"/>
              </a:rPr>
              <a:t>is to open the Databases drop down menu and then to click on </a:t>
            </a:r>
            <a:r>
              <a:rPr lang="en-GB" altLang="en-US" sz="180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MeSH.</a:t>
            </a:r>
            <a:endParaRPr lang="en-GB" altLang="en-US" sz="1800">
              <a:solidFill>
                <a:srgbClr val="000000"/>
              </a:solidFill>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102404" name="Line 6"/>
          <p:cNvSpPr>
            <a:spLocks noChangeShapeType="1"/>
          </p:cNvSpPr>
          <p:nvPr/>
        </p:nvSpPr>
        <p:spPr bwMode="auto">
          <a:xfrm flipH="1">
            <a:off x="4310063" y="1600200"/>
            <a:ext cx="4376737" cy="838200"/>
          </a:xfrm>
          <a:prstGeom prst="line">
            <a:avLst/>
          </a:prstGeom>
          <a:noFill/>
          <a:ln w="2556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2405" name="Rectangle 7"/>
          <p:cNvSpPr>
            <a:spLocks noChangeArrowheads="1"/>
          </p:cNvSpPr>
          <p:nvPr/>
        </p:nvSpPr>
        <p:spPr bwMode="auto">
          <a:xfrm>
            <a:off x="3014663" y="2255838"/>
            <a:ext cx="1295400" cy="320675"/>
          </a:xfrm>
          <a:prstGeom prst="rect">
            <a:avLst/>
          </a:prstGeom>
          <a:noFill/>
          <a:ln w="255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
                <a:srgbClr val="000000"/>
              </a:buClr>
              <a:buSzPct val="100000"/>
              <a:buFont typeface="Times New Roman" panose="02020603050405020304" pitchFamily="18" charset="0"/>
              <a:buNone/>
            </a:pPr>
            <a:endParaRPr lang="en-US" altLang="en-US" sz="1800">
              <a:latin typeface="Calibri" panose="020F0502020204030204" pitchFamily="34" charset="0"/>
            </a:endParaRPr>
          </a:p>
        </p:txBody>
      </p:sp>
      <p:sp>
        <p:nvSpPr>
          <p:cNvPr id="102406" name="Rectangle 7"/>
          <p:cNvSpPr>
            <a:spLocks noChangeArrowheads="1"/>
          </p:cNvSpPr>
          <p:nvPr/>
        </p:nvSpPr>
        <p:spPr bwMode="auto">
          <a:xfrm>
            <a:off x="7620000" y="4191000"/>
            <a:ext cx="1295400" cy="320675"/>
          </a:xfrm>
          <a:prstGeom prst="rect">
            <a:avLst/>
          </a:prstGeom>
          <a:noFill/>
          <a:ln w="255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
                <a:srgbClr val="000000"/>
              </a:buClr>
              <a:buSzPct val="100000"/>
              <a:buFont typeface="Times New Roman" panose="02020603050405020304" pitchFamily="18" charset="0"/>
              <a:buNone/>
            </a:pPr>
            <a:endParaRPr lang="en-US" altLang="en-US" sz="1800">
              <a:latin typeface="Calibri" panose="020F0502020204030204" pitchFamily="34" charset="0"/>
            </a:endParaRPr>
          </a:p>
        </p:txBody>
      </p:sp>
    </p:spTree>
    <p:extLst>
      <p:ext uri="{BB962C8B-B14F-4D97-AF65-F5344CB8AC3E}">
        <p14:creationId xmlns:p14="http://schemas.microsoft.com/office/powerpoint/2010/main" val="4272835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p:cNvPicPr>
            <a:picLocks noChangeAspect="1" noChangeArrowheads="1"/>
          </p:cNvPicPr>
          <p:nvPr/>
        </p:nvPicPr>
        <p:blipFill>
          <a:blip r:embed="rId3">
            <a:extLst>
              <a:ext uri="{28A0092B-C50C-407E-A947-70E740481C1C}">
                <a14:useLocalDpi xmlns:a14="http://schemas.microsoft.com/office/drawing/2010/main" val="0"/>
              </a:ext>
            </a:extLst>
          </a:blip>
          <a:srcRect t="12228" b="9230"/>
          <a:stretch>
            <a:fillRect/>
          </a:stretch>
        </p:blipFill>
        <p:spPr bwMode="auto">
          <a:xfrm>
            <a:off x="862013" y="677863"/>
            <a:ext cx="10558462"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546850" y="1682750"/>
            <a:ext cx="4562475" cy="2552700"/>
          </a:xfrm>
          <a:prstGeom prst="rect">
            <a:avLst/>
          </a:prstGeom>
          <a:solidFill>
            <a:schemeClr val="accent5">
              <a:lumMod val="60000"/>
              <a:lumOff val="40000"/>
            </a:schemeClr>
          </a:solidFill>
          <a:ln>
            <a:solidFill>
              <a:srgbClr val="FF0000"/>
            </a:solidFill>
          </a:ln>
        </p:spPr>
        <p:txBody>
          <a:bodyPr>
            <a:spAutoFit/>
          </a:bodyPr>
          <a:lstStyle/>
          <a:p>
            <a:pPr eaLnBrk="1" hangingPunct="1">
              <a:lnSpc>
                <a:spcPct val="93000"/>
              </a:lnSpc>
              <a:spcBef>
                <a:spcPts val="1125"/>
              </a:spcBef>
              <a:buClr>
                <a:srgbClr val="000000"/>
              </a:buClr>
              <a:buSzPct val="100000"/>
              <a:buFont typeface="Times New Roman" panose="02020603050405020304" pitchFamily="18" charset="0"/>
              <a:buNone/>
              <a:defRPr/>
            </a:pPr>
            <a:r>
              <a:rPr lang="en-GB" altLang="en-US" dirty="0" err="1">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MeSH</a:t>
            </a:r>
            <a:r>
              <a:rPr lang="en-US" altLang="en-US" dirty="0">
                <a:solidFill>
                  <a:srgbClr val="000000"/>
                </a:solidFill>
                <a:latin typeface="Arial" panose="020B0604020202020204" pitchFamily="34" charset="0"/>
                <a:ea typeface="Arial Unicode MS" panose="020B0604020202020204" pitchFamily="34" charset="-128"/>
                <a:cs typeface="Arial Unicode MS" panose="020B0604020202020204" pitchFamily="34" charset="-128"/>
              </a:rPr>
              <a:t> (Medical Subject Headings) is the controlled vocabulary for indexing articles in Medline – National Institute of Health’s </a:t>
            </a:r>
            <a:r>
              <a:rPr lang="en-US" altLang="en-US" dirty="0">
                <a:solidFill>
                  <a:srgbClr val="000000"/>
                </a:solidFill>
                <a:latin typeface="Arial" panose="020B0604020202020204" pitchFamily="34" charset="0"/>
                <a:ea typeface="MS Gothic" panose="020B0609070205080204" pitchFamily="49" charset="-128"/>
              </a:rPr>
              <a:t>bibliographic database of life sciences and biomedical information.</a:t>
            </a:r>
          </a:p>
          <a:p>
            <a:pPr eaLnBrk="1" hangingPunct="1">
              <a:lnSpc>
                <a:spcPct val="93000"/>
              </a:lnSpc>
              <a:spcBef>
                <a:spcPts val="1125"/>
              </a:spcBef>
              <a:buClr>
                <a:srgbClr val="000000"/>
              </a:buClr>
              <a:buSzPct val="100000"/>
              <a:buFont typeface="Times New Roman" panose="02020603050405020304" pitchFamily="18" charset="0"/>
              <a:buNone/>
              <a:defRPr/>
            </a:pPr>
            <a:r>
              <a:rPr lang="en-GB" altLang="en-US" dirty="0" err="1">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MeSH</a:t>
            </a:r>
            <a:r>
              <a:rPr lang="en-US" altLang="en-US" dirty="0">
                <a:solidFill>
                  <a:srgbClr val="000000"/>
                </a:solidFill>
                <a:latin typeface="Arial" panose="020B0604020202020204" pitchFamily="34" charset="0"/>
                <a:ea typeface="Arial Unicode MS" panose="020B0604020202020204" pitchFamily="34" charset="-128"/>
                <a:cs typeface="Arial Unicode MS" panose="020B0604020202020204" pitchFamily="34" charset="-128"/>
              </a:rPr>
              <a:t> Terms are assigned as Keywords to each record that is “Indexed for MEDLINE”.  In </a:t>
            </a:r>
            <a:r>
              <a:rPr lang="en-GB" altLang="en-US" dirty="0" err="1">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MeSH</a:t>
            </a:r>
            <a:r>
              <a:rPr lang="en-GB" altLang="en-US"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 </a:t>
            </a:r>
            <a:r>
              <a:rPr lang="en-GB" altLang="en-US" dirty="0">
                <a:latin typeface="Arial" panose="020B0604020202020204" pitchFamily="34" charset="0"/>
                <a:ea typeface="Arial Unicode MS" panose="020B0604020202020204" pitchFamily="34" charset="-128"/>
                <a:cs typeface="Arial Unicode MS" panose="020B0604020202020204" pitchFamily="34" charset="-128"/>
              </a:rPr>
              <a:t>complete  search for the term </a:t>
            </a:r>
            <a:r>
              <a:rPr lang="en-GB" altLang="en-US"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Infant</a:t>
            </a:r>
            <a:endParaRPr lang="en-GB" dirty="0"/>
          </a:p>
        </p:txBody>
      </p:sp>
      <p:sp>
        <p:nvSpPr>
          <p:cNvPr id="4" name="Rectangle 3"/>
          <p:cNvSpPr/>
          <p:nvPr/>
        </p:nvSpPr>
        <p:spPr>
          <a:xfrm>
            <a:off x="3452813" y="1031875"/>
            <a:ext cx="1119187" cy="346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3429" name="TextBox 4"/>
          <p:cNvSpPr txBox="1">
            <a:spLocks noChangeArrowheads="1"/>
          </p:cNvSpPr>
          <p:nvPr/>
        </p:nvSpPr>
        <p:spPr bwMode="auto">
          <a:xfrm>
            <a:off x="2879725" y="2035175"/>
            <a:ext cx="3054350" cy="9239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altLang="en-US" sz="1800">
                <a:solidFill>
                  <a:srgbClr val="000000"/>
                </a:solidFill>
                <a:latin typeface="Arial" panose="020B0604020202020204" pitchFamily="34" charset="0"/>
                <a:ea typeface="Arial Unicode MS" panose="020B0604020202020204" pitchFamily="34" charset="-128"/>
                <a:cs typeface="Arial Unicode MS" panose="020B0604020202020204" pitchFamily="34" charset="-128"/>
              </a:rPr>
              <a:t>From these results, note that the </a:t>
            </a:r>
            <a:r>
              <a:rPr lang="en-GB" altLang="en-US" sz="180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MeSH</a:t>
            </a:r>
            <a:r>
              <a:rPr lang="en-GB" altLang="en-US" sz="1800">
                <a:solidFill>
                  <a:srgbClr val="000000"/>
                </a:solidFill>
                <a:latin typeface="Arial" panose="020B0604020202020204" pitchFamily="34" charset="0"/>
                <a:ea typeface="Arial Unicode MS" panose="020B0604020202020204" pitchFamily="34" charset="-128"/>
                <a:cs typeface="Arial Unicode MS" panose="020B0604020202020204" pitchFamily="34" charset="-128"/>
              </a:rPr>
              <a:t> has listed 40 terms for </a:t>
            </a:r>
            <a:r>
              <a:rPr lang="en-GB" altLang="en-US" sz="1800" i="1">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infant</a:t>
            </a:r>
            <a:r>
              <a:rPr lang="en-GB" altLang="en-US" sz="1800">
                <a:solidFill>
                  <a:srgbClr val="000000"/>
                </a:solidFill>
                <a:latin typeface="Arial" panose="020B0604020202020204" pitchFamily="34" charset="0"/>
                <a:ea typeface="Arial Unicode MS" panose="020B0604020202020204" pitchFamily="34" charset="-128"/>
                <a:cs typeface="Arial Unicode MS" panose="020B0604020202020204" pitchFamily="34" charset="-128"/>
              </a:rPr>
              <a:t>.</a:t>
            </a:r>
            <a:endParaRPr lang="en-GB" sz="1800">
              <a:latin typeface="Calibri" panose="020F0502020204030204" pitchFamily="34" charset="0"/>
            </a:endParaRPr>
          </a:p>
        </p:txBody>
      </p:sp>
      <p:sp>
        <p:nvSpPr>
          <p:cNvPr id="6" name="Oval 5"/>
          <p:cNvSpPr/>
          <p:nvPr/>
        </p:nvSpPr>
        <p:spPr>
          <a:xfrm>
            <a:off x="2003425" y="2597150"/>
            <a:ext cx="173038" cy="2238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8" name="Straight Arrow Connector 7"/>
          <p:cNvCxnSpPr>
            <a:endCxn id="103429" idx="1"/>
          </p:cNvCxnSpPr>
          <p:nvPr/>
        </p:nvCxnSpPr>
        <p:spPr>
          <a:xfrm flipV="1">
            <a:off x="2176463" y="2497138"/>
            <a:ext cx="703262" cy="212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41400" y="3171825"/>
            <a:ext cx="2012950" cy="3033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140765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altLang="en-US" sz="3600" smtClean="0"/>
              <a:t>Academics and Research</a:t>
            </a:r>
          </a:p>
        </p:txBody>
      </p:sp>
      <p:sp>
        <p:nvSpPr>
          <p:cNvPr id="16387" name="Content Placeholder 2"/>
          <p:cNvSpPr>
            <a:spLocks noGrp="1"/>
          </p:cNvSpPr>
          <p:nvPr>
            <p:ph idx="1"/>
          </p:nvPr>
        </p:nvSpPr>
        <p:spPr>
          <a:xfrm>
            <a:off x="609600" y="1600200"/>
            <a:ext cx="10972800" cy="5102225"/>
          </a:xfrm>
        </p:spPr>
        <p:txBody>
          <a:bodyPr/>
          <a:lstStyle/>
          <a:p>
            <a:r>
              <a:rPr lang="en-GB" altLang="en-US" sz="2400" smtClean="0">
                <a:solidFill>
                  <a:srgbClr val="0000FF"/>
                </a:solidFill>
              </a:rPr>
              <a:t>Initiatives for publication </a:t>
            </a:r>
          </a:p>
          <a:p>
            <a:pPr lvl="1"/>
            <a:r>
              <a:rPr lang="en-GB" altLang="en-US" sz="2000" smtClean="0"/>
              <a:t>One of the pillar in academics </a:t>
            </a:r>
          </a:p>
          <a:p>
            <a:pPr lvl="1"/>
            <a:r>
              <a:rPr lang="en-GB" altLang="en-US" sz="2000" smtClean="0"/>
              <a:t>Academic promotion? </a:t>
            </a:r>
            <a:r>
              <a:rPr lang="en-GB" altLang="en-US" sz="2000" b="1" smtClean="0">
                <a:solidFill>
                  <a:srgbClr val="C00000"/>
                </a:solidFill>
              </a:rPr>
              <a:t>Publish or Perish!</a:t>
            </a:r>
          </a:p>
          <a:p>
            <a:pPr lvl="1"/>
            <a:r>
              <a:rPr lang="en-GB" altLang="en-US" sz="2000" smtClean="0"/>
              <a:t>Collaboration? Scholarships? </a:t>
            </a:r>
          </a:p>
          <a:p>
            <a:r>
              <a:rPr lang="en-GB" altLang="en-US" sz="2400" smtClean="0">
                <a:solidFill>
                  <a:srgbClr val="0000FF"/>
                </a:solidFill>
              </a:rPr>
              <a:t>Journals  </a:t>
            </a:r>
          </a:p>
          <a:p>
            <a:pPr lvl="1">
              <a:lnSpc>
                <a:spcPct val="150000"/>
              </a:lnSpc>
            </a:pPr>
            <a:r>
              <a:rPr lang="en-GB" altLang="en-US" smtClean="0"/>
              <a:t>Quality of publisher;</a:t>
            </a:r>
          </a:p>
          <a:p>
            <a:pPr lvl="2"/>
            <a:r>
              <a:rPr lang="en-GB" altLang="en-US" smtClean="0"/>
              <a:t>Impact factor  (NEMJ, Nature, Lancet, …)</a:t>
            </a:r>
          </a:p>
          <a:p>
            <a:pPr lvl="2"/>
            <a:r>
              <a:rPr lang="en-GB" altLang="en-US" smtClean="0"/>
              <a:t>Indexing </a:t>
            </a:r>
          </a:p>
          <a:p>
            <a:pPr lvl="2"/>
            <a:r>
              <a:rPr lang="en-GB" altLang="en-US" smtClean="0"/>
              <a:t>Peer reviewed</a:t>
            </a:r>
          </a:p>
          <a:p>
            <a:pPr lvl="2"/>
            <a:r>
              <a:rPr lang="en-GB" altLang="en-US" smtClean="0"/>
              <a:t>Volume </a:t>
            </a:r>
          </a:p>
          <a:p>
            <a:pPr lvl="2"/>
            <a:r>
              <a:rPr lang="en-GB" altLang="en-US" smtClean="0"/>
              <a:t>…</a:t>
            </a:r>
          </a:p>
          <a:p>
            <a:endParaRPr lang="en-GB" altLang="en-US" sz="2400" smtClean="0"/>
          </a:p>
          <a:p>
            <a:endParaRPr lang="en-GB" altLang="en-US" sz="2400" smtClean="0"/>
          </a:p>
          <a:p>
            <a:endParaRPr lang="en-GB" altLang="en-US" sz="2400" b="1" smtClean="0"/>
          </a:p>
        </p:txBody>
      </p:sp>
    </p:spTree>
    <p:extLst>
      <p:ext uri="{BB962C8B-B14F-4D97-AF65-F5344CB8AC3E}">
        <p14:creationId xmlns:p14="http://schemas.microsoft.com/office/powerpoint/2010/main" val="10116996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p:cNvPicPr>
            <a:picLocks noChangeAspect="1" noChangeArrowheads="1"/>
          </p:cNvPicPr>
          <p:nvPr/>
        </p:nvPicPr>
        <p:blipFill>
          <a:blip r:embed="rId2">
            <a:extLst>
              <a:ext uri="{28A0092B-C50C-407E-A947-70E740481C1C}">
                <a14:useLocalDpi xmlns:a14="http://schemas.microsoft.com/office/drawing/2010/main" val="0"/>
              </a:ext>
            </a:extLst>
          </a:blip>
          <a:srcRect t="11523" r="2779" b="5232"/>
          <a:stretch>
            <a:fillRect/>
          </a:stretch>
        </p:blipFill>
        <p:spPr bwMode="auto">
          <a:xfrm>
            <a:off x="873125" y="514350"/>
            <a:ext cx="10537825"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794125" y="1371600"/>
            <a:ext cx="3657600" cy="2036763"/>
          </a:xfrm>
          <a:prstGeom prst="rect">
            <a:avLst/>
          </a:prstGeom>
          <a:solidFill>
            <a:schemeClr val="accent5">
              <a:lumMod val="60000"/>
              <a:lumOff val="40000"/>
            </a:schemeClr>
          </a:solidFill>
        </p:spPr>
        <p:txBody>
          <a:bodyPr>
            <a:spAutoFit/>
          </a:bodyPr>
          <a:lstStyle/>
          <a:p>
            <a:pPr eaLnBrk="1" hangingPunct="1">
              <a:lnSpc>
                <a:spcPct val="93000"/>
              </a:lnSpc>
              <a:spcBef>
                <a:spcPts val="1125"/>
              </a:spcBef>
              <a:buClr>
                <a:srgbClr val="000000"/>
              </a:buClr>
              <a:buSzPct val="100000"/>
              <a:buFont typeface="Times New Roman" panose="02020603050405020304" pitchFamily="18" charset="0"/>
              <a:buNone/>
              <a:defRPr/>
            </a:pPr>
            <a:r>
              <a:rPr lang="en-US" altLang="en-US" dirty="0">
                <a:latin typeface="Arial" panose="020B0604020202020204" pitchFamily="34" charset="0"/>
                <a:ea typeface="Arial Unicode MS" panose="020B0604020202020204" pitchFamily="34" charset="-128"/>
                <a:cs typeface="Arial Unicode MS" panose="020B0604020202020204" pitchFamily="34" charset="-128"/>
              </a:rPr>
              <a:t>To complete a PubMed search with the </a:t>
            </a:r>
            <a:r>
              <a:rPr lang="en-US" altLang="en-US" i="1"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Infant</a:t>
            </a:r>
            <a:r>
              <a:rPr lang="en-US" altLang="en-US"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 </a:t>
            </a:r>
            <a:r>
              <a:rPr lang="en-US" altLang="en-US" dirty="0" err="1">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MeSH</a:t>
            </a:r>
            <a:r>
              <a:rPr lang="en-US" altLang="en-US" dirty="0">
                <a:latin typeface="Arial" panose="020B0604020202020204" pitchFamily="34" charset="0"/>
                <a:ea typeface="Arial Unicode MS" panose="020B0604020202020204" pitchFamily="34" charset="-128"/>
                <a:cs typeface="Arial Unicode MS" panose="020B0604020202020204" pitchFamily="34" charset="-128"/>
              </a:rPr>
              <a:t> term, click on</a:t>
            </a:r>
            <a:r>
              <a:rPr lang="en-US" altLang="en-US"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 Add to search builder </a:t>
            </a:r>
            <a:r>
              <a:rPr lang="en-US" altLang="en-US" dirty="0">
                <a:latin typeface="Arial" panose="020B0604020202020204" pitchFamily="34" charset="0"/>
                <a:ea typeface="Arial Unicode MS" panose="020B0604020202020204" pitchFamily="34" charset="-128"/>
                <a:cs typeface="Arial Unicode MS" panose="020B0604020202020204" pitchFamily="34" charset="-128"/>
              </a:rPr>
              <a:t>and</a:t>
            </a:r>
            <a:r>
              <a:rPr lang="en-US" altLang="en-US"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 </a:t>
            </a:r>
            <a:r>
              <a:rPr lang="en-US" altLang="en-US" dirty="0">
                <a:latin typeface="Arial" panose="020B0604020202020204" pitchFamily="34" charset="0"/>
                <a:ea typeface="Arial Unicode MS" panose="020B0604020202020204" pitchFamily="34" charset="-128"/>
                <a:cs typeface="Arial Unicode MS" panose="020B0604020202020204" pitchFamily="34" charset="-128"/>
              </a:rPr>
              <a:t>then click on</a:t>
            </a:r>
            <a:r>
              <a:rPr lang="en-US" altLang="en-US"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 Search PubMed</a:t>
            </a:r>
            <a:r>
              <a:rPr lang="en-US" altLang="en-US" dirty="0">
                <a:latin typeface="Arial" panose="020B0604020202020204" pitchFamily="34" charset="0"/>
                <a:ea typeface="Arial Unicode MS" panose="020B0604020202020204" pitchFamily="34" charset="-128"/>
                <a:cs typeface="Arial Unicode MS" panose="020B0604020202020204" pitchFamily="34" charset="-128"/>
              </a:rPr>
              <a:t>.</a:t>
            </a:r>
            <a:r>
              <a:rPr lang="en-US" altLang="en-US"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 </a:t>
            </a:r>
          </a:p>
          <a:p>
            <a:pPr eaLnBrk="1" hangingPunct="1">
              <a:lnSpc>
                <a:spcPct val="93000"/>
              </a:lnSpc>
              <a:spcBef>
                <a:spcPts val="1125"/>
              </a:spcBef>
              <a:buClr>
                <a:srgbClr val="000000"/>
              </a:buClr>
              <a:buSzPct val="100000"/>
              <a:buFont typeface="Times New Roman" panose="02020603050405020304" pitchFamily="18" charset="0"/>
              <a:buNone/>
              <a:defRPr/>
            </a:pPr>
            <a:r>
              <a:rPr lang="en-US" altLang="en-US" dirty="0">
                <a:latin typeface="Arial" panose="020B0604020202020204" pitchFamily="34" charset="0"/>
                <a:ea typeface="Arial Unicode MS" panose="020B0604020202020204" pitchFamily="34" charset="-128"/>
                <a:cs typeface="Arial Unicode MS" panose="020B0604020202020204" pitchFamily="34" charset="-128"/>
              </a:rPr>
              <a:t>Note how </a:t>
            </a:r>
            <a:r>
              <a:rPr lang="en-US" altLang="en-US"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a:t>
            </a:r>
            <a:r>
              <a:rPr lang="en-US" altLang="en-US" i="1"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Infant[Mesh]</a:t>
            </a:r>
            <a:r>
              <a:rPr lang="en-US" altLang="en-US"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a:t>
            </a:r>
            <a:r>
              <a:rPr lang="en-US" altLang="en-US" i="1"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 </a:t>
            </a:r>
            <a:r>
              <a:rPr lang="en-US" altLang="en-US" dirty="0">
                <a:latin typeface="Arial" panose="020B0604020202020204" pitchFamily="34" charset="0"/>
                <a:ea typeface="Arial Unicode MS" panose="020B0604020202020204" pitchFamily="34" charset="-128"/>
                <a:cs typeface="Arial Unicode MS" panose="020B0604020202020204" pitchFamily="34" charset="-128"/>
              </a:rPr>
              <a:t>is displayed in the</a:t>
            </a:r>
            <a:r>
              <a:rPr lang="en-US" altLang="en-US" dirty="0">
                <a:solidFill>
                  <a:srgbClr val="D60093"/>
                </a:solidFill>
                <a:latin typeface="Arial" panose="020B0604020202020204" pitchFamily="34" charset="0"/>
                <a:ea typeface="Arial Unicode MS" panose="020B0604020202020204" pitchFamily="34" charset="-128"/>
                <a:cs typeface="Arial Unicode MS" panose="020B0604020202020204" pitchFamily="34" charset="-128"/>
              </a:rPr>
              <a:t> PubMed search builder </a:t>
            </a:r>
            <a:r>
              <a:rPr lang="en-US" altLang="en-US" dirty="0">
                <a:latin typeface="Arial" panose="020B0604020202020204" pitchFamily="34" charset="0"/>
                <a:ea typeface="Arial Unicode MS" panose="020B0604020202020204" pitchFamily="34" charset="-128"/>
                <a:cs typeface="Arial Unicode MS" panose="020B0604020202020204" pitchFamily="34" charset="-128"/>
              </a:rPr>
              <a:t>box.  </a:t>
            </a:r>
            <a:endParaRPr lang="en-GB" dirty="0"/>
          </a:p>
        </p:txBody>
      </p:sp>
      <p:sp>
        <p:nvSpPr>
          <p:cNvPr id="4" name="Rectangle 3"/>
          <p:cNvSpPr/>
          <p:nvPr/>
        </p:nvSpPr>
        <p:spPr>
          <a:xfrm>
            <a:off x="8755063" y="1595438"/>
            <a:ext cx="2578100" cy="170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 name="Rectangle 4"/>
          <p:cNvSpPr/>
          <p:nvPr/>
        </p:nvSpPr>
        <p:spPr>
          <a:xfrm>
            <a:off x="8832850" y="2820988"/>
            <a:ext cx="1711325" cy="2524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7" name="Straight Arrow Connector 6"/>
          <p:cNvCxnSpPr>
            <a:stCxn id="5" idx="1"/>
          </p:cNvCxnSpPr>
          <p:nvPr/>
        </p:nvCxnSpPr>
        <p:spPr>
          <a:xfrm flipH="1" flipV="1">
            <a:off x="5826125" y="2062163"/>
            <a:ext cx="3006725" cy="8858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820063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p:cNvPicPr>
            <a:picLocks noChangeAspect="1" noChangeArrowheads="1"/>
          </p:cNvPicPr>
          <p:nvPr/>
        </p:nvPicPr>
        <p:blipFill>
          <a:blip r:embed="rId3">
            <a:extLst>
              <a:ext uri="{28A0092B-C50C-407E-A947-70E740481C1C}">
                <a14:useLocalDpi xmlns:a14="http://schemas.microsoft.com/office/drawing/2010/main" val="0"/>
              </a:ext>
            </a:extLst>
          </a:blip>
          <a:srcRect t="11757" b="6174"/>
          <a:stretch>
            <a:fillRect/>
          </a:stretch>
        </p:blipFill>
        <p:spPr bwMode="auto">
          <a:xfrm>
            <a:off x="1328738" y="338138"/>
            <a:ext cx="10101262" cy="578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562475" y="1390650"/>
            <a:ext cx="3063875" cy="1477963"/>
          </a:xfrm>
          <a:prstGeom prst="rect">
            <a:avLst/>
          </a:prstGeom>
          <a:solidFill>
            <a:schemeClr val="accent5">
              <a:lumMod val="40000"/>
              <a:lumOff val="60000"/>
            </a:schemeClr>
          </a:solidFill>
          <a:ln>
            <a:solidFill>
              <a:srgbClr val="FF0000"/>
            </a:solidFill>
          </a:ln>
        </p:spPr>
        <p:txBody>
          <a:bodyPr>
            <a:spAutoFit/>
          </a:bodyPr>
          <a:lstStyle/>
          <a:p>
            <a:pPr>
              <a:defRPr/>
            </a:pPr>
            <a:r>
              <a:rPr lang="en-GB" dirty="0"/>
              <a:t>The term “children” was check for </a:t>
            </a:r>
            <a:r>
              <a:rPr lang="en-GB" dirty="0" err="1"/>
              <a:t>MeSH</a:t>
            </a:r>
            <a:r>
              <a:rPr lang="en-GB" dirty="0"/>
              <a:t> term. Infant and child were combined with OR as they are in the same mnemonics</a:t>
            </a:r>
          </a:p>
        </p:txBody>
      </p:sp>
      <p:sp>
        <p:nvSpPr>
          <p:cNvPr id="4" name="Rectangle 3"/>
          <p:cNvSpPr/>
          <p:nvPr/>
        </p:nvSpPr>
        <p:spPr>
          <a:xfrm>
            <a:off x="8686800" y="1751013"/>
            <a:ext cx="2373313" cy="1644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 name="TextBox 4"/>
          <p:cNvSpPr txBox="1"/>
          <p:nvPr/>
        </p:nvSpPr>
        <p:spPr>
          <a:xfrm>
            <a:off x="6584950" y="3735388"/>
            <a:ext cx="2806700" cy="369887"/>
          </a:xfrm>
          <a:prstGeom prst="rect">
            <a:avLst/>
          </a:prstGeom>
          <a:solidFill>
            <a:schemeClr val="accent5">
              <a:lumMod val="40000"/>
              <a:lumOff val="60000"/>
            </a:schemeClr>
          </a:solidFill>
          <a:ln>
            <a:solidFill>
              <a:srgbClr val="FF0000"/>
            </a:solidFill>
          </a:ln>
        </p:spPr>
        <p:txBody>
          <a:bodyPr wrap="none">
            <a:spAutoFit/>
          </a:bodyPr>
          <a:lstStyle/>
          <a:p>
            <a:pPr>
              <a:defRPr/>
            </a:pPr>
            <a:r>
              <a:rPr lang="en-GB" dirty="0"/>
              <a:t>Then click “search </a:t>
            </a:r>
            <a:r>
              <a:rPr lang="en-GB" dirty="0" err="1"/>
              <a:t>pubmed</a:t>
            </a:r>
            <a:r>
              <a:rPr lang="en-GB" dirty="0"/>
              <a:t>”</a:t>
            </a:r>
          </a:p>
        </p:txBody>
      </p:sp>
      <p:cxnSp>
        <p:nvCxnSpPr>
          <p:cNvPr id="7" name="Straight Arrow Connector 6"/>
          <p:cNvCxnSpPr/>
          <p:nvPr/>
        </p:nvCxnSpPr>
        <p:spPr>
          <a:xfrm flipV="1">
            <a:off x="7988300" y="3228975"/>
            <a:ext cx="912813" cy="506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22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p:cNvPicPr>
            <a:picLocks noChangeAspect="1" noChangeArrowheads="1"/>
          </p:cNvPicPr>
          <p:nvPr/>
        </p:nvPicPr>
        <p:blipFill>
          <a:blip r:embed="rId3">
            <a:extLst>
              <a:ext uri="{28A0092B-C50C-407E-A947-70E740481C1C}">
                <a14:useLocalDpi xmlns:a14="http://schemas.microsoft.com/office/drawing/2010/main" val="0"/>
              </a:ext>
            </a:extLst>
          </a:blip>
          <a:srcRect t="11523" r="2779" b="4997"/>
          <a:stretch>
            <a:fillRect/>
          </a:stretch>
        </p:blipFill>
        <p:spPr bwMode="auto">
          <a:xfrm>
            <a:off x="882650" y="403225"/>
            <a:ext cx="10479088" cy="558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716338" y="2139950"/>
            <a:ext cx="709612" cy="350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 name="Rectangle 3"/>
          <p:cNvSpPr/>
          <p:nvPr/>
        </p:nvSpPr>
        <p:spPr>
          <a:xfrm>
            <a:off x="3579813" y="777875"/>
            <a:ext cx="2179637" cy="320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8549" name="TextBox 4"/>
          <p:cNvSpPr txBox="1">
            <a:spLocks noChangeArrowheads="1"/>
          </p:cNvSpPr>
          <p:nvPr/>
        </p:nvSpPr>
        <p:spPr bwMode="auto">
          <a:xfrm>
            <a:off x="5759450" y="754063"/>
            <a:ext cx="1198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solidFill>
                  <a:srgbClr val="FF0000"/>
                </a:solidFill>
                <a:latin typeface="Calibri" panose="020F0502020204030204" pitchFamily="34" charset="0"/>
              </a:rPr>
              <a:t>Population</a:t>
            </a:r>
          </a:p>
        </p:txBody>
      </p:sp>
    </p:spTree>
    <p:extLst>
      <p:ext uri="{BB962C8B-B14F-4D97-AF65-F5344CB8AC3E}">
        <p14:creationId xmlns:p14="http://schemas.microsoft.com/office/powerpoint/2010/main" val="29987557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p:cNvPicPr>
            <a:picLocks noChangeAspect="1" noChangeArrowheads="1"/>
          </p:cNvPicPr>
          <p:nvPr/>
        </p:nvPicPr>
        <p:blipFill>
          <a:blip r:embed="rId2">
            <a:extLst>
              <a:ext uri="{28A0092B-C50C-407E-A947-70E740481C1C}">
                <a14:useLocalDpi xmlns:a14="http://schemas.microsoft.com/office/drawing/2010/main" val="0"/>
              </a:ext>
            </a:extLst>
          </a:blip>
          <a:srcRect t="11523" b="6644"/>
          <a:stretch>
            <a:fillRect/>
          </a:stretch>
        </p:blipFill>
        <p:spPr bwMode="auto">
          <a:xfrm>
            <a:off x="1241425" y="566738"/>
            <a:ext cx="10412413" cy="523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8870950" y="1984375"/>
            <a:ext cx="2306638" cy="758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 name="TextBox 3"/>
          <p:cNvSpPr txBox="1"/>
          <p:nvPr/>
        </p:nvSpPr>
        <p:spPr>
          <a:xfrm>
            <a:off x="5349875" y="1984375"/>
            <a:ext cx="2792413" cy="923925"/>
          </a:xfrm>
          <a:prstGeom prst="rect">
            <a:avLst/>
          </a:prstGeom>
          <a:solidFill>
            <a:schemeClr val="accent5">
              <a:lumMod val="60000"/>
              <a:lumOff val="40000"/>
            </a:schemeClr>
          </a:solidFill>
        </p:spPr>
        <p:txBody>
          <a:bodyPr>
            <a:spAutoFit/>
          </a:bodyPr>
          <a:lstStyle/>
          <a:p>
            <a:pPr>
              <a:defRPr/>
            </a:pPr>
            <a:r>
              <a:rPr lang="en-GB" dirty="0">
                <a:solidFill>
                  <a:srgbClr val="FF0000"/>
                </a:solidFill>
              </a:rPr>
              <a:t>Then click “search </a:t>
            </a:r>
            <a:r>
              <a:rPr lang="en-GB" dirty="0" err="1">
                <a:solidFill>
                  <a:srgbClr val="FF0000"/>
                </a:solidFill>
              </a:rPr>
              <a:t>pubmed</a:t>
            </a:r>
            <a:r>
              <a:rPr lang="en-GB" dirty="0">
                <a:solidFill>
                  <a:srgbClr val="FF0000"/>
                </a:solidFill>
              </a:rPr>
              <a:t>” We build the search for Exposure</a:t>
            </a:r>
          </a:p>
        </p:txBody>
      </p:sp>
      <p:cxnSp>
        <p:nvCxnSpPr>
          <p:cNvPr id="6" name="Straight Arrow Connector 5"/>
          <p:cNvCxnSpPr>
            <a:stCxn id="4" idx="3"/>
          </p:cNvCxnSpPr>
          <p:nvPr/>
        </p:nvCxnSpPr>
        <p:spPr>
          <a:xfrm>
            <a:off x="8142288" y="2446338"/>
            <a:ext cx="962025" cy="7826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1411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p:cNvPicPr>
            <a:picLocks noChangeAspect="1" noChangeArrowheads="1"/>
          </p:cNvPicPr>
          <p:nvPr/>
        </p:nvPicPr>
        <p:blipFill>
          <a:blip r:embed="rId3">
            <a:extLst>
              <a:ext uri="{28A0092B-C50C-407E-A947-70E740481C1C}">
                <a14:useLocalDpi xmlns:a14="http://schemas.microsoft.com/office/drawing/2010/main" val="0"/>
              </a:ext>
            </a:extLst>
          </a:blip>
          <a:srcRect t="11757" r="2779" b="5232"/>
          <a:stretch>
            <a:fillRect/>
          </a:stretch>
        </p:blipFill>
        <p:spPr bwMode="auto">
          <a:xfrm>
            <a:off x="1193800" y="877888"/>
            <a:ext cx="10196513"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784600" y="1176338"/>
            <a:ext cx="5514975" cy="322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1620" name="TextBox 3"/>
          <p:cNvSpPr txBox="1">
            <a:spLocks noChangeArrowheads="1"/>
          </p:cNvSpPr>
          <p:nvPr/>
        </p:nvSpPr>
        <p:spPr bwMode="auto">
          <a:xfrm>
            <a:off x="6653213" y="1498600"/>
            <a:ext cx="10445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solidFill>
                  <a:srgbClr val="FF0000"/>
                </a:solidFill>
                <a:latin typeface="Calibri" panose="020F0502020204030204" pitchFamily="34" charset="0"/>
              </a:rPr>
              <a:t>Exposure</a:t>
            </a:r>
          </a:p>
        </p:txBody>
      </p:sp>
      <p:sp>
        <p:nvSpPr>
          <p:cNvPr id="5" name="Rectangle 4"/>
          <p:cNvSpPr/>
          <p:nvPr/>
        </p:nvSpPr>
        <p:spPr>
          <a:xfrm>
            <a:off x="3881438" y="2625725"/>
            <a:ext cx="563562"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Rectangle 5"/>
          <p:cNvSpPr/>
          <p:nvPr/>
        </p:nvSpPr>
        <p:spPr>
          <a:xfrm>
            <a:off x="2947988" y="3073400"/>
            <a:ext cx="514350" cy="2976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2531306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p:cNvPicPr>
            <a:picLocks noChangeAspect="1" noChangeArrowheads="1"/>
          </p:cNvPicPr>
          <p:nvPr/>
        </p:nvPicPr>
        <p:blipFill>
          <a:blip r:embed="rId3">
            <a:extLst>
              <a:ext uri="{28A0092B-C50C-407E-A947-70E740481C1C}">
                <a14:useLocalDpi xmlns:a14="http://schemas.microsoft.com/office/drawing/2010/main" val="0"/>
              </a:ext>
            </a:extLst>
          </a:blip>
          <a:srcRect t="11757" r="2513" b="5232"/>
          <a:stretch>
            <a:fillRect/>
          </a:stretch>
        </p:blipFill>
        <p:spPr bwMode="auto">
          <a:xfrm>
            <a:off x="1244600" y="392113"/>
            <a:ext cx="10380663"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890963" y="730250"/>
            <a:ext cx="4329112" cy="290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3668" name="TextBox 3"/>
          <p:cNvSpPr txBox="1">
            <a:spLocks noChangeArrowheads="1"/>
          </p:cNvSpPr>
          <p:nvPr/>
        </p:nvSpPr>
        <p:spPr bwMode="auto">
          <a:xfrm>
            <a:off x="6575425" y="1020763"/>
            <a:ext cx="105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solidFill>
                  <a:srgbClr val="FF0000"/>
                </a:solidFill>
                <a:latin typeface="Calibri" panose="020F0502020204030204" pitchFamily="34" charset="0"/>
              </a:rPr>
              <a:t>Outcome</a:t>
            </a:r>
          </a:p>
        </p:txBody>
      </p:sp>
      <p:sp>
        <p:nvSpPr>
          <p:cNvPr id="5" name="TextBox 4"/>
          <p:cNvSpPr txBox="1"/>
          <p:nvPr/>
        </p:nvSpPr>
        <p:spPr>
          <a:xfrm>
            <a:off x="4279900" y="1682750"/>
            <a:ext cx="3940175" cy="646113"/>
          </a:xfrm>
          <a:prstGeom prst="rect">
            <a:avLst/>
          </a:prstGeom>
          <a:solidFill>
            <a:schemeClr val="accent3">
              <a:lumMod val="85000"/>
            </a:schemeClr>
          </a:solidFill>
          <a:ln>
            <a:solidFill>
              <a:srgbClr val="FF0000"/>
            </a:solidFill>
          </a:ln>
        </p:spPr>
        <p:txBody>
          <a:bodyPr>
            <a:spAutoFit/>
          </a:bodyPr>
          <a:lstStyle/>
          <a:p>
            <a:pPr>
              <a:defRPr/>
            </a:pPr>
            <a:r>
              <a:rPr lang="en-GB" dirty="0"/>
              <a:t>Once you finished all the mnemonics, then click “advanced to go to history” </a:t>
            </a:r>
          </a:p>
        </p:txBody>
      </p:sp>
      <p:sp>
        <p:nvSpPr>
          <p:cNvPr id="6" name="Oval 5"/>
          <p:cNvSpPr/>
          <p:nvPr/>
        </p:nvSpPr>
        <p:spPr>
          <a:xfrm>
            <a:off x="5368925" y="1020763"/>
            <a:ext cx="614363" cy="273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8" name="Straight Arrow Connector 7"/>
          <p:cNvCxnSpPr>
            <a:stCxn id="6" idx="4"/>
          </p:cNvCxnSpPr>
          <p:nvPr/>
        </p:nvCxnSpPr>
        <p:spPr>
          <a:xfrm flipH="1">
            <a:off x="5661025" y="1293813"/>
            <a:ext cx="14288" cy="38893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64545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19"/>
          <p:cNvGrpSpPr>
            <a:grpSpLocks/>
          </p:cNvGrpSpPr>
          <p:nvPr/>
        </p:nvGrpSpPr>
        <p:grpSpPr bwMode="auto">
          <a:xfrm>
            <a:off x="608013" y="661988"/>
            <a:ext cx="11434762" cy="5767387"/>
            <a:chOff x="608627" y="661481"/>
            <a:chExt cx="11434216" cy="5768502"/>
          </a:xfrm>
        </p:grpSpPr>
        <p:pic>
          <p:nvPicPr>
            <p:cNvPr id="115715" name="Picture 3"/>
            <p:cNvPicPr>
              <a:picLocks noChangeAspect="1" noChangeArrowheads="1"/>
            </p:cNvPicPr>
            <p:nvPr/>
          </p:nvPicPr>
          <p:blipFill>
            <a:blip r:embed="rId3">
              <a:extLst>
                <a:ext uri="{28A0092B-C50C-407E-A947-70E740481C1C}">
                  <a14:useLocalDpi xmlns:a14="http://schemas.microsoft.com/office/drawing/2010/main" val="0"/>
                </a:ext>
              </a:extLst>
            </a:blip>
            <a:srcRect t="7217" b="17696"/>
            <a:stretch>
              <a:fillRect/>
            </a:stretch>
          </p:blipFill>
          <p:spPr bwMode="auto">
            <a:xfrm>
              <a:off x="608627" y="661481"/>
              <a:ext cx="11434216" cy="576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754902" y="4775488"/>
              <a:ext cx="2120799" cy="2731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Rectangle 5"/>
            <p:cNvSpPr/>
            <p:nvPr/>
          </p:nvSpPr>
          <p:spPr>
            <a:xfrm>
              <a:off x="3754902" y="5048591"/>
              <a:ext cx="4319381" cy="252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Rectangle 6"/>
            <p:cNvSpPr/>
            <p:nvPr/>
          </p:nvSpPr>
          <p:spPr>
            <a:xfrm>
              <a:off x="3683467" y="5340747"/>
              <a:ext cx="5498837" cy="233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5719" name="TextBox 7"/>
            <p:cNvSpPr txBox="1">
              <a:spLocks noChangeArrowheads="1"/>
            </p:cNvSpPr>
            <p:nvPr/>
          </p:nvSpPr>
          <p:spPr bwMode="auto">
            <a:xfrm>
              <a:off x="4715370" y="4154030"/>
              <a:ext cx="11990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solidFill>
                    <a:srgbClr val="FF0000"/>
                  </a:solidFill>
                  <a:latin typeface="Calibri" panose="020F0502020204030204" pitchFamily="34" charset="0"/>
                </a:rPr>
                <a:t>Population</a:t>
              </a:r>
            </a:p>
          </p:txBody>
        </p:sp>
        <p:cxnSp>
          <p:nvCxnSpPr>
            <p:cNvPr id="10" name="Straight Arrow Connector 9"/>
            <p:cNvCxnSpPr/>
            <p:nvPr/>
          </p:nvCxnSpPr>
          <p:spPr>
            <a:xfrm flipH="1">
              <a:off x="5008967" y="4416644"/>
              <a:ext cx="306372" cy="3588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721" name="TextBox 11"/>
            <p:cNvSpPr txBox="1">
              <a:spLocks noChangeArrowheads="1"/>
            </p:cNvSpPr>
            <p:nvPr/>
          </p:nvSpPr>
          <p:spPr bwMode="auto">
            <a:xfrm>
              <a:off x="6142318" y="4076207"/>
              <a:ext cx="11401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solidFill>
                    <a:srgbClr val="FF0000"/>
                  </a:solidFill>
                  <a:latin typeface="Calibri" panose="020F0502020204030204" pitchFamily="34" charset="0"/>
                </a:rPr>
                <a:t>Outcomes</a:t>
              </a:r>
            </a:p>
          </p:txBody>
        </p:sp>
        <p:cxnSp>
          <p:nvCxnSpPr>
            <p:cNvPr id="14" name="Straight Arrow Connector 13"/>
            <p:cNvCxnSpPr/>
            <p:nvPr/>
          </p:nvCxnSpPr>
          <p:spPr>
            <a:xfrm flipH="1">
              <a:off x="6086827" y="4416644"/>
              <a:ext cx="482577" cy="6319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723" name="TextBox 16"/>
            <p:cNvSpPr txBox="1">
              <a:spLocks noChangeArrowheads="1"/>
            </p:cNvSpPr>
            <p:nvPr/>
          </p:nvSpPr>
          <p:spPr bwMode="auto">
            <a:xfrm>
              <a:off x="7905896" y="4154030"/>
              <a:ext cx="1044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solidFill>
                    <a:srgbClr val="FF0000"/>
                  </a:solidFill>
                  <a:latin typeface="Calibri" panose="020F0502020204030204" pitchFamily="34" charset="0"/>
                </a:rPr>
                <a:t>Exposure</a:t>
              </a:r>
            </a:p>
          </p:txBody>
        </p:sp>
        <p:cxnSp>
          <p:nvCxnSpPr>
            <p:cNvPr id="19" name="Straight Arrow Connector 18"/>
            <p:cNvCxnSpPr>
              <a:stCxn id="115723" idx="2"/>
            </p:cNvCxnSpPr>
            <p:nvPr/>
          </p:nvCxnSpPr>
          <p:spPr>
            <a:xfrm flipH="1">
              <a:off x="8210801" y="4523027"/>
              <a:ext cx="217478" cy="8177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800088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2" name="Group 22"/>
          <p:cNvGrpSpPr>
            <a:grpSpLocks/>
          </p:cNvGrpSpPr>
          <p:nvPr/>
        </p:nvGrpSpPr>
        <p:grpSpPr bwMode="auto">
          <a:xfrm>
            <a:off x="1474788" y="292100"/>
            <a:ext cx="10163175" cy="6040438"/>
            <a:chOff x="1474387" y="291830"/>
            <a:chExt cx="10163135" cy="6040877"/>
          </a:xfrm>
        </p:grpSpPr>
        <p:grpSp>
          <p:nvGrpSpPr>
            <p:cNvPr id="117763" name="Group 18"/>
            <p:cNvGrpSpPr>
              <a:grpSpLocks/>
            </p:cNvGrpSpPr>
            <p:nvPr/>
          </p:nvGrpSpPr>
          <p:grpSpPr bwMode="auto">
            <a:xfrm>
              <a:off x="1474387" y="291830"/>
              <a:ext cx="10163135" cy="6040877"/>
              <a:chOff x="1474387" y="291830"/>
              <a:chExt cx="10163135" cy="6040877"/>
            </a:xfrm>
          </p:grpSpPr>
          <p:pic>
            <p:nvPicPr>
              <p:cNvPr id="117767" name="Picture 3"/>
              <p:cNvPicPr>
                <a:picLocks noChangeAspect="1" noChangeArrowheads="1"/>
              </p:cNvPicPr>
              <p:nvPr/>
            </p:nvPicPr>
            <p:blipFill>
              <a:blip r:embed="rId3">
                <a:extLst>
                  <a:ext uri="{28A0092B-C50C-407E-A947-70E740481C1C}">
                    <a14:useLocalDpi xmlns:a14="http://schemas.microsoft.com/office/drawing/2010/main" val="0"/>
                  </a:ext>
                </a:extLst>
              </a:blip>
              <a:srcRect t="8467" b="6056"/>
              <a:stretch>
                <a:fillRect/>
              </a:stretch>
            </p:blipFill>
            <p:spPr bwMode="auto">
              <a:xfrm>
                <a:off x="1474387" y="291830"/>
                <a:ext cx="10163135" cy="604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199992" y="4756204"/>
                <a:ext cx="496886" cy="8858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7769" name="TextBox 5"/>
              <p:cNvSpPr txBox="1">
                <a:spLocks noChangeArrowheads="1"/>
              </p:cNvSpPr>
              <p:nvPr/>
            </p:nvSpPr>
            <p:spPr bwMode="auto">
              <a:xfrm>
                <a:off x="6304311" y="3696830"/>
                <a:ext cx="3324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solidFill>
                      <a:srgbClr val="FF0000"/>
                    </a:solidFill>
                    <a:latin typeface="Calibri" panose="020F0502020204030204" pitchFamily="34" charset="0"/>
                  </a:rPr>
                  <a:t>Click add to include in the builder</a:t>
                </a:r>
              </a:p>
            </p:txBody>
          </p:sp>
          <p:cxnSp>
            <p:nvCxnSpPr>
              <p:cNvPr id="8" name="Straight Arrow Connector 7"/>
              <p:cNvCxnSpPr>
                <a:stCxn id="117769" idx="1"/>
              </p:cNvCxnSpPr>
              <p:nvPr/>
            </p:nvCxnSpPr>
            <p:spPr>
              <a:xfrm flipH="1">
                <a:off x="3501616" y="3881429"/>
                <a:ext cx="2801927" cy="1468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17769" idx="1"/>
              </p:cNvCxnSpPr>
              <p:nvPr/>
            </p:nvCxnSpPr>
            <p:spPr>
              <a:xfrm flipH="1" flipV="1">
                <a:off x="5112923" y="2120763"/>
                <a:ext cx="1190620" cy="1760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39595" y="2285875"/>
                <a:ext cx="427036" cy="860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Rectangle 12"/>
              <p:cNvSpPr/>
              <p:nvPr/>
            </p:nvSpPr>
            <p:spPr>
              <a:xfrm>
                <a:off x="2966631" y="1974702"/>
                <a:ext cx="1328732" cy="1171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2450695" y="3327351"/>
                <a:ext cx="749297" cy="369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7775" name="TextBox 17"/>
              <p:cNvSpPr txBox="1">
                <a:spLocks noChangeArrowheads="1"/>
              </p:cNvSpPr>
              <p:nvPr/>
            </p:nvSpPr>
            <p:spPr bwMode="auto">
              <a:xfrm>
                <a:off x="2296986" y="3672911"/>
                <a:ext cx="11514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solidFill>
                      <a:srgbClr val="FF0000"/>
                    </a:solidFill>
                    <a:latin typeface="Calibri" panose="020F0502020204030204" pitchFamily="34" charset="0"/>
                  </a:rPr>
                  <a:t>Click here </a:t>
                </a:r>
              </a:p>
            </p:txBody>
          </p:sp>
        </p:grpSp>
        <p:sp>
          <p:nvSpPr>
            <p:cNvPr id="20" name="Rectangle 19"/>
            <p:cNvSpPr/>
            <p:nvPr/>
          </p:nvSpPr>
          <p:spPr>
            <a:xfrm>
              <a:off x="9319781" y="4756204"/>
              <a:ext cx="554035" cy="789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Rectangle 20"/>
            <p:cNvSpPr/>
            <p:nvPr/>
          </p:nvSpPr>
          <p:spPr>
            <a:xfrm>
              <a:off x="2539595" y="749063"/>
              <a:ext cx="7558058" cy="388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7766" name="TextBox 21"/>
            <p:cNvSpPr txBox="1">
              <a:spLocks noChangeArrowheads="1"/>
            </p:cNvSpPr>
            <p:nvPr/>
          </p:nvSpPr>
          <p:spPr bwMode="auto">
            <a:xfrm>
              <a:off x="6838545" y="1138136"/>
              <a:ext cx="1427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solidFill>
                    <a:srgbClr val="FF0000"/>
                  </a:solidFill>
                  <a:latin typeface="Calibri" panose="020F0502020204030204" pitchFamily="34" charset="0"/>
                </a:rPr>
                <a:t>Search Terms</a:t>
              </a:r>
            </a:p>
          </p:txBody>
        </p:sp>
      </p:grpSp>
    </p:spTree>
    <p:extLst>
      <p:ext uri="{BB962C8B-B14F-4D97-AF65-F5344CB8AC3E}">
        <p14:creationId xmlns:p14="http://schemas.microsoft.com/office/powerpoint/2010/main" val="42012585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3"/>
          <p:cNvPicPr>
            <a:picLocks noChangeAspect="1" noChangeArrowheads="1"/>
          </p:cNvPicPr>
          <p:nvPr/>
        </p:nvPicPr>
        <p:blipFill>
          <a:blip r:embed="rId3">
            <a:extLst>
              <a:ext uri="{28A0092B-C50C-407E-A947-70E740481C1C}">
                <a14:useLocalDpi xmlns:a14="http://schemas.microsoft.com/office/drawing/2010/main" val="0"/>
              </a:ext>
            </a:extLst>
          </a:blip>
          <a:srcRect t="11757" b="5232"/>
          <a:stretch>
            <a:fillRect/>
          </a:stretch>
        </p:blipFill>
        <p:spPr bwMode="auto">
          <a:xfrm>
            <a:off x="890588" y="206375"/>
            <a:ext cx="10996612" cy="625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3424238" y="2189163"/>
            <a:ext cx="904875" cy="320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9812" name="TextBox 5"/>
          <p:cNvSpPr txBox="1">
            <a:spLocks noChangeArrowheads="1"/>
          </p:cNvSpPr>
          <p:nvPr/>
        </p:nvSpPr>
        <p:spPr bwMode="auto">
          <a:xfrm>
            <a:off x="4329113" y="2139950"/>
            <a:ext cx="239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solidFill>
                  <a:srgbClr val="FF0000"/>
                </a:solidFill>
                <a:latin typeface="Calibri" panose="020F0502020204030204" pitchFamily="34" charset="0"/>
              </a:rPr>
              <a:t>Results from the search</a:t>
            </a:r>
          </a:p>
        </p:txBody>
      </p:sp>
      <p:sp>
        <p:nvSpPr>
          <p:cNvPr id="7" name="Rectangle 6"/>
          <p:cNvSpPr/>
          <p:nvPr/>
        </p:nvSpPr>
        <p:spPr>
          <a:xfrm>
            <a:off x="1098550" y="1381125"/>
            <a:ext cx="1012825" cy="4300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9814" name="TextBox 7"/>
          <p:cNvSpPr txBox="1">
            <a:spLocks noChangeArrowheads="1"/>
          </p:cNvSpPr>
          <p:nvPr/>
        </p:nvSpPr>
        <p:spPr bwMode="auto">
          <a:xfrm>
            <a:off x="2111375" y="3332163"/>
            <a:ext cx="804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1800">
                <a:solidFill>
                  <a:srgbClr val="FF0000"/>
                </a:solidFill>
                <a:latin typeface="Calibri" panose="020F0502020204030204" pitchFamily="34" charset="0"/>
              </a:rPr>
              <a:t>Filters </a:t>
            </a:r>
          </a:p>
        </p:txBody>
      </p:sp>
    </p:spTree>
    <p:extLst>
      <p:ext uri="{BB962C8B-B14F-4D97-AF65-F5344CB8AC3E}">
        <p14:creationId xmlns:p14="http://schemas.microsoft.com/office/powerpoint/2010/main" val="20903364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GB" sz="3600" smtClean="0"/>
              <a:t>Subheading</a:t>
            </a:r>
            <a:r>
              <a:rPr lang="en-GB" sz="4000" smtClean="0"/>
              <a:t> </a:t>
            </a:r>
          </a:p>
        </p:txBody>
      </p:sp>
      <p:sp>
        <p:nvSpPr>
          <p:cNvPr id="121859" name="Content Placeholder 2"/>
          <p:cNvSpPr>
            <a:spLocks noGrp="1"/>
          </p:cNvSpPr>
          <p:nvPr>
            <p:ph idx="1"/>
          </p:nvPr>
        </p:nvSpPr>
        <p:spPr/>
        <p:txBody>
          <a:bodyPr/>
          <a:lstStyle/>
          <a:p>
            <a:r>
              <a:rPr lang="en-GB" sz="2400" smtClean="0"/>
              <a:t>Sub-headings are used with other subject headings to limit the type of articles retrieved</a:t>
            </a:r>
          </a:p>
          <a:p>
            <a:endParaRPr lang="en-GB" sz="2400" smtClean="0"/>
          </a:p>
          <a:p>
            <a:r>
              <a:rPr lang="en-GB" sz="2400" smtClean="0"/>
              <a:t>The </a:t>
            </a:r>
            <a:r>
              <a:rPr lang="en-GB" sz="2400" smtClean="0">
                <a:solidFill>
                  <a:srgbClr val="FF0000"/>
                </a:solidFill>
              </a:rPr>
              <a:t>sub-heading</a:t>
            </a:r>
            <a:r>
              <a:rPr lang="en-GB" sz="2400" i="1" smtClean="0">
                <a:solidFill>
                  <a:srgbClr val="FF0000"/>
                </a:solidFill>
              </a:rPr>
              <a:t>/diagnostic use </a:t>
            </a:r>
            <a:r>
              <a:rPr lang="en-GB" sz="2400" smtClean="0"/>
              <a:t>can be added to names of agents, investigations, etc. to restrict the findings to those mentioning using the agent or investigation for diagnostic purposes</a:t>
            </a:r>
          </a:p>
        </p:txBody>
      </p:sp>
    </p:spTree>
    <p:extLst>
      <p:ext uri="{BB962C8B-B14F-4D97-AF65-F5344CB8AC3E}">
        <p14:creationId xmlns:p14="http://schemas.microsoft.com/office/powerpoint/2010/main" val="1611601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altLang="en-US" sz="3600" smtClean="0"/>
              <a:t>Publisher </a:t>
            </a:r>
          </a:p>
        </p:txBody>
      </p:sp>
      <p:sp>
        <p:nvSpPr>
          <p:cNvPr id="18435" name="Content Placeholder 2"/>
          <p:cNvSpPr>
            <a:spLocks noGrp="1"/>
          </p:cNvSpPr>
          <p:nvPr>
            <p:ph idx="1"/>
          </p:nvPr>
        </p:nvSpPr>
        <p:spPr/>
        <p:txBody>
          <a:bodyPr/>
          <a:lstStyle/>
          <a:p>
            <a:r>
              <a:rPr lang="en-GB" altLang="en-US" sz="2400" smtClean="0"/>
              <a:t>New England </a:t>
            </a:r>
            <a:r>
              <a:rPr lang="en-GB" altLang="en-US" sz="2400" b="1" smtClean="0"/>
              <a:t>Journal</a:t>
            </a:r>
            <a:r>
              <a:rPr lang="en-GB" altLang="en-US" sz="2400" smtClean="0"/>
              <a:t> of Medicine (79.258)</a:t>
            </a:r>
          </a:p>
          <a:p>
            <a:r>
              <a:rPr lang="en-GB" altLang="en-US" sz="2400" smtClean="0"/>
              <a:t>Lancet (London, England) (53.254)</a:t>
            </a:r>
          </a:p>
          <a:p>
            <a:r>
              <a:rPr lang="en-GB" altLang="en-US" sz="2400" smtClean="0"/>
              <a:t>JAMA (47.661)</a:t>
            </a:r>
          </a:p>
          <a:p>
            <a:r>
              <a:rPr lang="en-GB" altLang="en-US" smtClean="0"/>
              <a:t>Nature (43)</a:t>
            </a:r>
          </a:p>
          <a:p>
            <a:r>
              <a:rPr lang="en-GB" altLang="en-US" smtClean="0"/>
              <a:t>.</a:t>
            </a:r>
          </a:p>
          <a:p>
            <a:r>
              <a:rPr lang="en-GB" altLang="en-US" smtClean="0"/>
              <a:t>.</a:t>
            </a:r>
          </a:p>
          <a:p>
            <a:r>
              <a:rPr lang="en-GB" altLang="en-US" sz="2400" smtClean="0"/>
              <a:t>Ethiopian journal of health development (AAU)</a:t>
            </a:r>
          </a:p>
          <a:p>
            <a:r>
              <a:rPr lang="en-GB" altLang="en-US" sz="2400" smtClean="0"/>
              <a:t> Ethiopian journal of health and biomedical sciences (UoG)</a:t>
            </a:r>
          </a:p>
          <a:p>
            <a:endParaRPr lang="en-GB" altLang="en-US" sz="2400" smtClean="0"/>
          </a:p>
        </p:txBody>
      </p:sp>
    </p:spTree>
    <p:extLst>
      <p:ext uri="{BB962C8B-B14F-4D97-AF65-F5344CB8AC3E}">
        <p14:creationId xmlns:p14="http://schemas.microsoft.com/office/powerpoint/2010/main" val="41380798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pPr eaLnBrk="1" hangingPunct="1"/>
            <a:r>
              <a:rPr lang="en-GB" altLang="en-US" sz="3600" smtClean="0"/>
              <a:t>Entry Term </a:t>
            </a:r>
          </a:p>
        </p:txBody>
      </p:sp>
      <p:sp>
        <p:nvSpPr>
          <p:cNvPr id="122883" name="Content Placeholder 2"/>
          <p:cNvSpPr>
            <a:spLocks noGrp="1"/>
          </p:cNvSpPr>
          <p:nvPr>
            <p:ph idx="1"/>
          </p:nvPr>
        </p:nvSpPr>
        <p:spPr>
          <a:xfrm>
            <a:off x="411163" y="1484313"/>
            <a:ext cx="4841875" cy="5180012"/>
          </a:xfrm>
        </p:spPr>
        <p:txBody>
          <a:bodyPr/>
          <a:lstStyle/>
          <a:p>
            <a:pPr eaLnBrk="1" hangingPunct="1"/>
            <a:r>
              <a:rPr lang="en-GB" altLang="en-US" sz="2400" smtClean="0"/>
              <a:t>We need the entry term to find newly published papers</a:t>
            </a:r>
          </a:p>
          <a:p>
            <a:pPr eaLnBrk="1" hangingPunct="1"/>
            <a:endParaRPr lang="en-GB" altLang="en-US" sz="2400" smtClean="0"/>
          </a:p>
          <a:p>
            <a:pPr eaLnBrk="1" hangingPunct="1"/>
            <a:r>
              <a:rPr lang="en-GB" altLang="en-US" sz="2400" smtClean="0"/>
              <a:t>MeSH only searches those which are assigned to MeSH</a:t>
            </a:r>
          </a:p>
          <a:p>
            <a:pPr eaLnBrk="1" hangingPunct="1"/>
            <a:endParaRPr lang="en-GB" altLang="en-US" sz="2400" smtClean="0"/>
          </a:p>
          <a:p>
            <a:pPr eaLnBrk="1" hangingPunct="1"/>
            <a:r>
              <a:rPr lang="en-GB" altLang="en-US" sz="2400" smtClean="0"/>
              <a:t>Then we have to use the entry term to find newly published papers</a:t>
            </a:r>
          </a:p>
        </p:txBody>
      </p:sp>
      <p:grpSp>
        <p:nvGrpSpPr>
          <p:cNvPr id="122884" name="Group 3"/>
          <p:cNvGrpSpPr>
            <a:grpSpLocks/>
          </p:cNvGrpSpPr>
          <p:nvPr/>
        </p:nvGrpSpPr>
        <p:grpSpPr bwMode="auto">
          <a:xfrm>
            <a:off x="5253038" y="1484313"/>
            <a:ext cx="6445250" cy="5049837"/>
            <a:chOff x="5632450" y="1371600"/>
            <a:chExt cx="6445250" cy="5049838"/>
          </a:xfrm>
        </p:grpSpPr>
        <p:pic>
          <p:nvPicPr>
            <p:cNvPr id="122885" name="Picture 3"/>
            <p:cNvPicPr>
              <a:picLocks noChangeAspect="1" noChangeArrowheads="1"/>
            </p:cNvPicPr>
            <p:nvPr/>
          </p:nvPicPr>
          <p:blipFill>
            <a:blip r:embed="rId2">
              <a:extLst>
                <a:ext uri="{28A0092B-C50C-407E-A947-70E740481C1C}">
                  <a14:useLocalDpi xmlns:a14="http://schemas.microsoft.com/office/drawing/2010/main" val="0"/>
                </a:ext>
              </a:extLst>
            </a:blip>
            <a:srcRect l="14384" r="16006"/>
            <a:stretch>
              <a:fillRect/>
            </a:stretch>
          </p:blipFill>
          <p:spPr bwMode="auto">
            <a:xfrm>
              <a:off x="5632450" y="1371600"/>
              <a:ext cx="6445250"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6" name="TextBox 4"/>
            <p:cNvSpPr txBox="1">
              <a:spLocks noChangeArrowheads="1"/>
            </p:cNvSpPr>
            <p:nvPr/>
          </p:nvSpPr>
          <p:spPr bwMode="auto">
            <a:xfrm>
              <a:off x="7670800" y="3349625"/>
              <a:ext cx="1184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en-GB" altLang="en-US" sz="1800">
                  <a:latin typeface="Calibri" panose="020F0502020204030204" pitchFamily="34" charset="0"/>
                </a:rPr>
                <a:t>MeSH tree</a:t>
              </a:r>
            </a:p>
          </p:txBody>
        </p:sp>
        <p:sp>
          <p:nvSpPr>
            <p:cNvPr id="7" name="Oval 6"/>
            <p:cNvSpPr/>
            <p:nvPr/>
          </p:nvSpPr>
          <p:spPr>
            <a:xfrm>
              <a:off x="5635625" y="3309937"/>
              <a:ext cx="2441575" cy="19923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8" name="Rectangle 7"/>
            <p:cNvSpPr/>
            <p:nvPr/>
          </p:nvSpPr>
          <p:spPr>
            <a:xfrm>
              <a:off x="5881687" y="1992312"/>
              <a:ext cx="1350963" cy="13176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22889" name="TextBox 7"/>
            <p:cNvSpPr txBox="1">
              <a:spLocks noChangeArrowheads="1"/>
            </p:cNvSpPr>
            <p:nvPr/>
          </p:nvSpPr>
          <p:spPr bwMode="auto">
            <a:xfrm>
              <a:off x="7158038" y="1992313"/>
              <a:ext cx="1187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en-GB" altLang="en-US" sz="1800">
                  <a:latin typeface="Calibri" panose="020F0502020204030204" pitchFamily="34" charset="0"/>
                </a:rPr>
                <a:t>Entry term</a:t>
              </a:r>
            </a:p>
          </p:txBody>
        </p:sp>
      </p:grpSp>
    </p:spTree>
    <p:extLst>
      <p:ext uri="{BB962C8B-B14F-4D97-AF65-F5344CB8AC3E}">
        <p14:creationId xmlns:p14="http://schemas.microsoft.com/office/powerpoint/2010/main" val="21615084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838200" y="242888"/>
            <a:ext cx="10515600" cy="808037"/>
          </a:xfrm>
        </p:spPr>
        <p:txBody>
          <a:bodyPr/>
          <a:lstStyle/>
          <a:p>
            <a:pPr eaLnBrk="1" hangingPunct="1"/>
            <a:r>
              <a:rPr lang="en-GB" altLang="en-US" sz="3600" smtClean="0"/>
              <a:t>Refining the search </a:t>
            </a:r>
          </a:p>
        </p:txBody>
      </p:sp>
      <p:sp>
        <p:nvSpPr>
          <p:cNvPr id="123907" name="Content Placeholder 2"/>
          <p:cNvSpPr>
            <a:spLocks noGrp="1"/>
          </p:cNvSpPr>
          <p:nvPr>
            <p:ph idx="1"/>
          </p:nvPr>
        </p:nvSpPr>
        <p:spPr>
          <a:xfrm>
            <a:off x="150813" y="1323975"/>
            <a:ext cx="5745162" cy="5308600"/>
          </a:xfrm>
          <a:ln>
            <a:solidFill>
              <a:srgbClr val="FF0000"/>
            </a:solidFill>
            <a:miter lim="800000"/>
            <a:headEnd/>
            <a:tailEnd/>
          </a:ln>
        </p:spPr>
        <p:txBody>
          <a:bodyPr/>
          <a:lstStyle/>
          <a:p>
            <a:pPr eaLnBrk="1" hangingPunct="1"/>
            <a:r>
              <a:rPr lang="en-GB" altLang="en-US" sz="2400" smtClean="0"/>
              <a:t>To refine your search, you can use different options </a:t>
            </a:r>
          </a:p>
          <a:p>
            <a:pPr lvl="1" eaLnBrk="1" hangingPunct="1"/>
            <a:r>
              <a:rPr lang="en-GB" altLang="en-US" smtClean="0"/>
              <a:t>Article type </a:t>
            </a:r>
          </a:p>
          <a:p>
            <a:pPr lvl="1" eaLnBrk="1" hangingPunct="1"/>
            <a:r>
              <a:rPr lang="en-GB" altLang="en-US" smtClean="0"/>
              <a:t>Text availability </a:t>
            </a:r>
          </a:p>
          <a:p>
            <a:pPr lvl="1" eaLnBrk="1" hangingPunct="1"/>
            <a:r>
              <a:rPr lang="en-GB" altLang="en-US" smtClean="0"/>
              <a:t>PubMed</a:t>
            </a:r>
          </a:p>
          <a:p>
            <a:pPr lvl="1" eaLnBrk="1" hangingPunct="1"/>
            <a:r>
              <a:rPr lang="en-GB" altLang="en-US" smtClean="0"/>
              <a:t>Publication date </a:t>
            </a:r>
          </a:p>
          <a:p>
            <a:pPr lvl="1" eaLnBrk="1" hangingPunct="1"/>
            <a:r>
              <a:rPr lang="en-GB" altLang="en-US" smtClean="0"/>
              <a:t>Species </a:t>
            </a:r>
          </a:p>
          <a:p>
            <a:pPr lvl="1" eaLnBrk="1" hangingPunct="1"/>
            <a:r>
              <a:rPr lang="en-GB" altLang="en-US" smtClean="0"/>
              <a:t>Age </a:t>
            </a:r>
          </a:p>
          <a:p>
            <a:pPr eaLnBrk="1" hangingPunct="1"/>
            <a:r>
              <a:rPr lang="en-GB" altLang="en-US" sz="2400" smtClean="0">
                <a:solidFill>
                  <a:srgbClr val="FF0000"/>
                </a:solidFill>
              </a:rPr>
              <a:t>Customize  and Show additional filter </a:t>
            </a:r>
            <a:r>
              <a:rPr lang="en-GB" altLang="en-US" sz="2400" smtClean="0"/>
              <a:t>will also give you other options to filter </a:t>
            </a:r>
          </a:p>
          <a:p>
            <a:pPr lvl="1" eaLnBrk="1" hangingPunct="1"/>
            <a:endParaRPr lang="en-GB" altLang="en-US" smtClean="0"/>
          </a:p>
        </p:txBody>
      </p:sp>
      <p:pic>
        <p:nvPicPr>
          <p:cNvPr id="123908" name="Picture 3"/>
          <p:cNvPicPr>
            <a:picLocks noChangeAspect="1" noChangeArrowheads="1"/>
          </p:cNvPicPr>
          <p:nvPr/>
        </p:nvPicPr>
        <p:blipFill>
          <a:blip r:embed="rId2">
            <a:extLst>
              <a:ext uri="{28A0092B-C50C-407E-A947-70E740481C1C}">
                <a14:useLocalDpi xmlns:a14="http://schemas.microsoft.com/office/drawing/2010/main" val="0"/>
              </a:ext>
            </a:extLst>
          </a:blip>
          <a:srcRect l="15872" r="17165" b="3880"/>
          <a:stretch>
            <a:fillRect/>
          </a:stretch>
        </p:blipFill>
        <p:spPr bwMode="auto">
          <a:xfrm>
            <a:off x="6732588" y="573088"/>
            <a:ext cx="5291137" cy="541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6591300" y="1473200"/>
            <a:ext cx="955675" cy="3549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cxnSp>
        <p:nvCxnSpPr>
          <p:cNvPr id="7" name="Straight Arrow Connector 6"/>
          <p:cNvCxnSpPr>
            <a:stCxn id="123907" idx="3"/>
          </p:cNvCxnSpPr>
          <p:nvPr/>
        </p:nvCxnSpPr>
        <p:spPr>
          <a:xfrm flipV="1">
            <a:off x="5895975" y="3030538"/>
            <a:ext cx="695325" cy="947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0966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pPr eaLnBrk="1" hangingPunct="1"/>
            <a:r>
              <a:rPr lang="en-GB" altLang="en-US" smtClean="0"/>
              <a:t>Download history </a:t>
            </a:r>
          </a:p>
        </p:txBody>
      </p:sp>
      <p:sp>
        <p:nvSpPr>
          <p:cNvPr id="124931" name="Content Placeholder 2"/>
          <p:cNvSpPr>
            <a:spLocks noGrp="1"/>
          </p:cNvSpPr>
          <p:nvPr>
            <p:ph idx="1"/>
          </p:nvPr>
        </p:nvSpPr>
        <p:spPr>
          <a:xfrm>
            <a:off x="161925" y="1641475"/>
            <a:ext cx="5283200" cy="4916488"/>
          </a:xfrm>
        </p:spPr>
        <p:txBody>
          <a:bodyPr/>
          <a:lstStyle/>
          <a:p>
            <a:pPr eaLnBrk="1" hangingPunct="1"/>
            <a:r>
              <a:rPr lang="en-GB" altLang="en-US" smtClean="0"/>
              <a:t>This is the search history </a:t>
            </a:r>
          </a:p>
        </p:txBody>
      </p:sp>
      <p:pic>
        <p:nvPicPr>
          <p:cNvPr id="124932" name="Picture 3"/>
          <p:cNvPicPr>
            <a:picLocks noChangeAspect="1" noChangeArrowheads="1"/>
          </p:cNvPicPr>
          <p:nvPr/>
        </p:nvPicPr>
        <p:blipFill>
          <a:blip r:embed="rId2">
            <a:extLst>
              <a:ext uri="{28A0092B-C50C-407E-A947-70E740481C1C}">
                <a14:useLocalDpi xmlns:a14="http://schemas.microsoft.com/office/drawing/2010/main" val="0"/>
              </a:ext>
            </a:extLst>
          </a:blip>
          <a:srcRect l="32738" r="13855"/>
          <a:stretch>
            <a:fillRect/>
          </a:stretch>
        </p:blipFill>
        <p:spPr bwMode="auto">
          <a:xfrm>
            <a:off x="5961063" y="1589088"/>
            <a:ext cx="5060950"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212720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09600" y="704850"/>
            <a:ext cx="10353675" cy="712788"/>
          </a:xfrm>
        </p:spPr>
        <p:txBody>
          <a:bodyPr/>
          <a:lstStyle/>
          <a:p>
            <a:r>
              <a:rPr lang="en-GB" altLang="en-US" sz="3600" smtClean="0"/>
              <a:t>Exporting articles to EndNote</a:t>
            </a:r>
          </a:p>
        </p:txBody>
      </p:sp>
      <p:sp>
        <p:nvSpPr>
          <p:cNvPr id="125955" name="Content Placeholder 2"/>
          <p:cNvSpPr>
            <a:spLocks noGrp="1"/>
          </p:cNvSpPr>
          <p:nvPr>
            <p:ph idx="1"/>
          </p:nvPr>
        </p:nvSpPr>
        <p:spPr/>
        <p:txBody>
          <a:bodyPr/>
          <a:lstStyle/>
          <a:p>
            <a:r>
              <a:rPr lang="en-GB" altLang="en-US" sz="2400" smtClean="0"/>
              <a:t>Click review </a:t>
            </a:r>
            <a:r>
              <a:rPr lang="en-GB" altLang="en-US" sz="2400" smtClean="0">
                <a:sym typeface="Wingdings" panose="05000000000000000000" pitchFamily="2" charset="2"/>
              </a:rPr>
              <a:t> select the articles you want to export</a:t>
            </a:r>
          </a:p>
          <a:p>
            <a:pPr lvl="1"/>
            <a:r>
              <a:rPr lang="en-GB" altLang="en-US" sz="2000" smtClean="0">
                <a:sym typeface="Wingdings" panose="05000000000000000000" pitchFamily="2" charset="2"/>
              </a:rPr>
              <a:t>Click “send to”</a:t>
            </a:r>
          </a:p>
          <a:p>
            <a:pPr lvl="1"/>
            <a:r>
              <a:rPr lang="en-GB" altLang="en-US" sz="2000" smtClean="0">
                <a:sym typeface="Wingdings" panose="05000000000000000000" pitchFamily="2" charset="2"/>
              </a:rPr>
              <a:t>Choose file </a:t>
            </a:r>
          </a:p>
          <a:p>
            <a:pPr lvl="1"/>
            <a:r>
              <a:rPr lang="en-GB" altLang="en-US" sz="2000" smtClean="0">
                <a:sym typeface="Wingdings" panose="05000000000000000000" pitchFamily="2" charset="2"/>
              </a:rPr>
              <a:t>Under format, select Medline </a:t>
            </a:r>
          </a:p>
          <a:p>
            <a:pPr lvl="1"/>
            <a:r>
              <a:rPr lang="en-GB" altLang="en-US" sz="2000" smtClean="0">
                <a:sym typeface="Wingdings" panose="05000000000000000000" pitchFamily="2" charset="2"/>
              </a:rPr>
              <a:t>Click “create file”</a:t>
            </a:r>
          </a:p>
          <a:p>
            <a:pPr lvl="1"/>
            <a:r>
              <a:rPr lang="en-GB" altLang="en-US" sz="2000" smtClean="0">
                <a:sym typeface="Wingdings" panose="05000000000000000000" pitchFamily="2" charset="2"/>
              </a:rPr>
              <a:t>Open endnote </a:t>
            </a:r>
          </a:p>
          <a:p>
            <a:pPr lvl="1"/>
            <a:r>
              <a:rPr lang="en-GB" altLang="en-US" sz="2000" smtClean="0">
                <a:sym typeface="Wingdings" panose="05000000000000000000" pitchFamily="2" charset="2"/>
              </a:rPr>
              <a:t>Go to file and click “import”  select “file”</a:t>
            </a:r>
          </a:p>
          <a:p>
            <a:pPr lvl="1"/>
            <a:r>
              <a:rPr lang="en-GB" altLang="en-US" sz="2000" smtClean="0">
                <a:sym typeface="Wingdings" panose="05000000000000000000" pitchFamily="2" charset="2"/>
              </a:rPr>
              <a:t>Choose the file you created</a:t>
            </a:r>
          </a:p>
          <a:p>
            <a:pPr lvl="1"/>
            <a:r>
              <a:rPr lang="en-GB" altLang="en-US" sz="2000" smtClean="0">
                <a:sym typeface="Wingdings" panose="05000000000000000000" pitchFamily="2" charset="2"/>
              </a:rPr>
              <a:t> in the import option, choose PubMed</a:t>
            </a:r>
            <a:endParaRPr lang="en-GB" altLang="en-US" sz="2000" smtClean="0"/>
          </a:p>
        </p:txBody>
      </p:sp>
    </p:spTree>
    <p:extLst>
      <p:ext uri="{BB962C8B-B14F-4D97-AF65-F5344CB8AC3E}">
        <p14:creationId xmlns:p14="http://schemas.microsoft.com/office/powerpoint/2010/main" val="29922810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a:xfrm>
            <a:off x="838200" y="365125"/>
            <a:ext cx="10515600" cy="876300"/>
          </a:xfrm>
        </p:spPr>
        <p:txBody>
          <a:bodyPr/>
          <a:lstStyle/>
          <a:p>
            <a:pPr eaLnBrk="1" hangingPunct="1"/>
            <a:r>
              <a:rPr lang="en-GB" altLang="en-US" smtClean="0"/>
              <a:t>Send to EndNote first</a:t>
            </a:r>
          </a:p>
        </p:txBody>
      </p:sp>
      <p:sp>
        <p:nvSpPr>
          <p:cNvPr id="126979" name="Content Placeholder 2"/>
          <p:cNvSpPr>
            <a:spLocks noGrp="1"/>
          </p:cNvSpPr>
          <p:nvPr>
            <p:ph idx="1"/>
          </p:nvPr>
        </p:nvSpPr>
        <p:spPr>
          <a:xfrm>
            <a:off x="587375" y="1582738"/>
            <a:ext cx="10766425" cy="4594225"/>
          </a:xfrm>
        </p:spPr>
        <p:txBody>
          <a:bodyPr/>
          <a:lstStyle/>
          <a:p>
            <a:pPr eaLnBrk="1" hangingPunct="1"/>
            <a:r>
              <a:rPr lang="en-GB" altLang="en-US" sz="2400" smtClean="0"/>
              <a:t>There are different ways to send to endnote</a:t>
            </a:r>
          </a:p>
          <a:p>
            <a:pPr eaLnBrk="1" hangingPunct="1"/>
            <a:endParaRPr lang="en-GB" altLang="en-US" sz="2400" smtClean="0"/>
          </a:p>
          <a:p>
            <a:pPr eaLnBrk="1" hangingPunct="1"/>
            <a:endParaRPr lang="en-GB" altLang="en-US" sz="2400" smtClean="0"/>
          </a:p>
          <a:p>
            <a:pPr eaLnBrk="1" hangingPunct="1"/>
            <a:endParaRPr lang="en-GB" altLang="en-US" sz="2400" smtClean="0"/>
          </a:p>
          <a:p>
            <a:pPr eaLnBrk="1" hangingPunct="1"/>
            <a:endParaRPr lang="en-GB" altLang="en-US" sz="2400" smtClean="0"/>
          </a:p>
          <a:p>
            <a:pPr eaLnBrk="1" hangingPunct="1"/>
            <a:r>
              <a:rPr lang="en-GB" altLang="en-US" sz="2400" smtClean="0"/>
              <a:t>If “citation manager” then only 200 papers will be exported</a:t>
            </a:r>
          </a:p>
          <a:p>
            <a:pPr eaLnBrk="1" hangingPunct="1"/>
            <a:r>
              <a:rPr lang="en-GB" altLang="en-US" sz="2400" smtClean="0"/>
              <a:t>If you want to take all the articles in PubMed, use “file”</a:t>
            </a:r>
          </a:p>
          <a:p>
            <a:pPr eaLnBrk="1" hangingPunct="1"/>
            <a:r>
              <a:rPr lang="en-GB" altLang="en-US" sz="2400" smtClean="0"/>
              <a:t>Then all available articles will be saved in .txt format.</a:t>
            </a:r>
          </a:p>
          <a:p>
            <a:pPr eaLnBrk="1" hangingPunct="1"/>
            <a:r>
              <a:rPr lang="en-GB" altLang="en-US" sz="2400" smtClean="0"/>
              <a:t>To take this to EndNote, you can use “import”. Then choose pubMed</a:t>
            </a:r>
          </a:p>
          <a:p>
            <a:pPr eaLnBrk="1" hangingPunct="1"/>
            <a:endParaRPr lang="en-GB" altLang="en-US" smtClean="0"/>
          </a:p>
          <a:p>
            <a:pPr eaLnBrk="1" hangingPunct="1"/>
            <a:endParaRPr lang="en-GB" altLang="en-US" smtClean="0"/>
          </a:p>
          <a:p>
            <a:pPr eaLnBrk="1" hangingPunct="1"/>
            <a:endParaRPr lang="en-GB" altLang="en-US" smtClean="0"/>
          </a:p>
        </p:txBody>
      </p:sp>
      <p:pic>
        <p:nvPicPr>
          <p:cNvPr id="126980" name="Picture 3"/>
          <p:cNvPicPr>
            <a:picLocks noChangeAspect="1" noChangeArrowheads="1"/>
          </p:cNvPicPr>
          <p:nvPr/>
        </p:nvPicPr>
        <p:blipFill>
          <a:blip r:embed="rId2">
            <a:extLst>
              <a:ext uri="{28A0092B-C50C-407E-A947-70E740481C1C}">
                <a14:useLocalDpi xmlns:a14="http://schemas.microsoft.com/office/drawing/2010/main" val="0"/>
              </a:ext>
            </a:extLst>
          </a:blip>
          <a:srcRect l="54654" t="16222" r="26587" b="70605"/>
          <a:stretch>
            <a:fillRect/>
          </a:stretch>
        </p:blipFill>
        <p:spPr bwMode="auto">
          <a:xfrm>
            <a:off x="1085850" y="2032000"/>
            <a:ext cx="4364038"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4281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pPr eaLnBrk="1" hangingPunct="1"/>
            <a:r>
              <a:rPr lang="en-GB" altLang="en-US" smtClean="0"/>
              <a:t>Import </a:t>
            </a:r>
          </a:p>
        </p:txBody>
      </p:sp>
      <p:sp>
        <p:nvSpPr>
          <p:cNvPr id="128003" name="Content Placeholder 2"/>
          <p:cNvSpPr>
            <a:spLocks noGrp="1"/>
          </p:cNvSpPr>
          <p:nvPr>
            <p:ph idx="1"/>
          </p:nvPr>
        </p:nvSpPr>
        <p:spPr>
          <a:xfrm>
            <a:off x="541338" y="1516063"/>
            <a:ext cx="5016500" cy="4651375"/>
          </a:xfrm>
        </p:spPr>
        <p:txBody>
          <a:bodyPr/>
          <a:lstStyle/>
          <a:p>
            <a:pPr eaLnBrk="1" hangingPunct="1"/>
            <a:r>
              <a:rPr lang="en-GB" altLang="en-US" sz="2400" smtClean="0"/>
              <a:t>If PubMed is not available in the list, click “other files” and look for PubMed(NLM)</a:t>
            </a:r>
          </a:p>
          <a:p>
            <a:pPr eaLnBrk="1" hangingPunct="1"/>
            <a:endParaRPr lang="en-GB" altLang="en-US" sz="2400" smtClean="0"/>
          </a:p>
          <a:p>
            <a:pPr eaLnBrk="1" hangingPunct="1"/>
            <a:r>
              <a:rPr lang="en-GB" altLang="en-US" sz="2400" smtClean="0"/>
              <a:t>Then open</a:t>
            </a:r>
          </a:p>
        </p:txBody>
      </p:sp>
      <p:pic>
        <p:nvPicPr>
          <p:cNvPr id="128004" name="Picture 3"/>
          <p:cNvPicPr>
            <a:picLocks noChangeAspect="1" noChangeArrowheads="1"/>
          </p:cNvPicPr>
          <p:nvPr/>
        </p:nvPicPr>
        <p:blipFill>
          <a:blip r:embed="rId3">
            <a:extLst>
              <a:ext uri="{28A0092B-C50C-407E-A947-70E740481C1C}">
                <a14:useLocalDpi xmlns:a14="http://schemas.microsoft.com/office/drawing/2010/main" val="0"/>
              </a:ext>
            </a:extLst>
          </a:blip>
          <a:srcRect l="69115" t="49677" r="8234" b="20634"/>
          <a:stretch>
            <a:fillRect/>
          </a:stretch>
        </p:blipFill>
        <p:spPr bwMode="auto">
          <a:xfrm>
            <a:off x="6035675" y="1712913"/>
            <a:ext cx="5487988"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17586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pPr eaLnBrk="1" hangingPunct="1"/>
            <a:r>
              <a:rPr lang="en-GB" altLang="en-US" smtClean="0"/>
              <a:t>Removing duplicates </a:t>
            </a:r>
          </a:p>
        </p:txBody>
      </p:sp>
      <p:pic>
        <p:nvPicPr>
          <p:cNvPr id="130051" name="Picture 3"/>
          <p:cNvPicPr>
            <a:picLocks noChangeAspect="1" noChangeArrowheads="1"/>
          </p:cNvPicPr>
          <p:nvPr/>
        </p:nvPicPr>
        <p:blipFill>
          <a:blip r:embed="rId2">
            <a:extLst>
              <a:ext uri="{28A0092B-C50C-407E-A947-70E740481C1C}">
                <a14:useLocalDpi xmlns:a14="http://schemas.microsoft.com/office/drawing/2010/main" val="0"/>
              </a:ext>
            </a:extLst>
          </a:blip>
          <a:srcRect t="2351" r="20966" b="4703"/>
          <a:stretch>
            <a:fillRect/>
          </a:stretch>
        </p:blipFill>
        <p:spPr bwMode="auto">
          <a:xfrm>
            <a:off x="4306888" y="1481138"/>
            <a:ext cx="6365875"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2" name="Rectangle 1"/>
          <p:cNvSpPr>
            <a:spLocks noChangeArrowheads="1"/>
          </p:cNvSpPr>
          <p:nvPr/>
        </p:nvSpPr>
        <p:spPr bwMode="auto">
          <a:xfrm>
            <a:off x="311150" y="1597025"/>
            <a:ext cx="454025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800100" indent="-3429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eaLnBrk="1" hangingPunct="1">
              <a:lnSpc>
                <a:spcPct val="150000"/>
              </a:lnSpc>
              <a:spcBef>
                <a:spcPct val="0"/>
              </a:spcBef>
              <a:buClrTx/>
              <a:buSzTx/>
              <a:buFont typeface="Arial" panose="020B0604020202020204" pitchFamily="34" charset="0"/>
              <a:buChar char="•"/>
            </a:pPr>
            <a:r>
              <a:rPr lang="en-GB" altLang="en-US">
                <a:latin typeface="Calibri" panose="020F0502020204030204" pitchFamily="34" charset="0"/>
              </a:rPr>
              <a:t>Refining paper </a:t>
            </a:r>
          </a:p>
          <a:p>
            <a:pPr lvl="1" eaLnBrk="1" hangingPunct="1">
              <a:lnSpc>
                <a:spcPct val="150000"/>
              </a:lnSpc>
              <a:spcBef>
                <a:spcPct val="0"/>
              </a:spcBef>
              <a:buClrTx/>
              <a:buSzTx/>
              <a:buFont typeface="Arial" panose="020B0604020202020204" pitchFamily="34" charset="0"/>
              <a:buChar char="•"/>
            </a:pPr>
            <a:r>
              <a:rPr lang="en-GB" altLang="en-US">
                <a:latin typeface="Calibri" panose="020F0502020204030204" pitchFamily="34" charset="0"/>
              </a:rPr>
              <a:t>Duplicate removal </a:t>
            </a:r>
          </a:p>
          <a:p>
            <a:pPr lvl="1" eaLnBrk="1" hangingPunct="1">
              <a:lnSpc>
                <a:spcPct val="150000"/>
              </a:lnSpc>
              <a:spcBef>
                <a:spcPct val="0"/>
              </a:spcBef>
              <a:buClrTx/>
              <a:buSzTx/>
              <a:buFont typeface="Arial" panose="020B0604020202020204" pitchFamily="34" charset="0"/>
              <a:buChar char="•"/>
            </a:pPr>
            <a:r>
              <a:rPr lang="en-GB" altLang="en-US">
                <a:latin typeface="Calibri" panose="020F0502020204030204" pitchFamily="34" charset="0"/>
              </a:rPr>
              <a:t>Removal by title</a:t>
            </a:r>
          </a:p>
          <a:p>
            <a:pPr lvl="1" eaLnBrk="1" hangingPunct="1">
              <a:lnSpc>
                <a:spcPct val="150000"/>
              </a:lnSpc>
              <a:spcBef>
                <a:spcPct val="0"/>
              </a:spcBef>
              <a:buClrTx/>
              <a:buSzTx/>
              <a:buFont typeface="Arial" panose="020B0604020202020204" pitchFamily="34" charset="0"/>
              <a:buChar char="•"/>
            </a:pPr>
            <a:r>
              <a:rPr lang="en-GB" altLang="en-US">
                <a:latin typeface="Calibri" panose="020F0502020204030204" pitchFamily="34" charset="0"/>
              </a:rPr>
              <a:t>Title and abstract </a:t>
            </a:r>
          </a:p>
          <a:p>
            <a:pPr lvl="1" eaLnBrk="1" hangingPunct="1">
              <a:lnSpc>
                <a:spcPct val="150000"/>
              </a:lnSpc>
              <a:spcBef>
                <a:spcPct val="0"/>
              </a:spcBef>
              <a:buClrTx/>
              <a:buSzTx/>
              <a:buFont typeface="Arial" panose="020B0604020202020204" pitchFamily="34" charset="0"/>
              <a:buChar char="•"/>
            </a:pPr>
            <a:r>
              <a:rPr lang="en-GB" altLang="en-US">
                <a:latin typeface="Calibri" panose="020F0502020204030204" pitchFamily="34" charset="0"/>
              </a:rPr>
              <a:t>Full paper review </a:t>
            </a:r>
          </a:p>
          <a:p>
            <a:pPr lvl="1" eaLnBrk="1" hangingPunct="1">
              <a:lnSpc>
                <a:spcPct val="150000"/>
              </a:lnSpc>
              <a:spcBef>
                <a:spcPct val="0"/>
              </a:spcBef>
              <a:buClrTx/>
              <a:buSzTx/>
              <a:buFont typeface="Arial" panose="020B0604020202020204" pitchFamily="34" charset="0"/>
              <a:buChar char="•"/>
            </a:pPr>
            <a:r>
              <a:rPr lang="en-GB" altLang="en-US">
                <a:latin typeface="Calibri" panose="020F0502020204030204" pitchFamily="34" charset="0"/>
              </a:rPr>
              <a:t>Approval </a:t>
            </a:r>
          </a:p>
        </p:txBody>
      </p:sp>
    </p:spTree>
    <p:extLst>
      <p:ext uri="{BB962C8B-B14F-4D97-AF65-F5344CB8AC3E}">
        <p14:creationId xmlns:p14="http://schemas.microsoft.com/office/powerpoint/2010/main" val="26942568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lstStyle/>
          <a:p>
            <a:r>
              <a:rPr lang="en-GB" smtClean="0"/>
              <a:t>CABI Database </a:t>
            </a:r>
          </a:p>
        </p:txBody>
      </p:sp>
      <p:sp>
        <p:nvSpPr>
          <p:cNvPr id="131075" name="Content Placeholder 2"/>
          <p:cNvSpPr>
            <a:spLocks noGrp="1"/>
          </p:cNvSpPr>
          <p:nvPr>
            <p:ph idx="1"/>
          </p:nvPr>
        </p:nvSpPr>
        <p:spPr/>
        <p:txBody>
          <a:bodyPr/>
          <a:lstStyle/>
          <a:p>
            <a:r>
              <a:rPr lang="en-GB" sz="2400" smtClean="0"/>
              <a:t>CAB Abstracts is the leading English-language bibliographic information service providing access to the world's applied </a:t>
            </a:r>
            <a:r>
              <a:rPr lang="en-GB" sz="2400" b="1" smtClean="0"/>
              <a:t>life sciences</a:t>
            </a:r>
            <a:r>
              <a:rPr lang="en-GB" sz="2400" smtClean="0"/>
              <a:t> literature</a:t>
            </a:r>
          </a:p>
          <a:p>
            <a:r>
              <a:rPr lang="en-GB" sz="2400" smtClean="0"/>
              <a:t>It incorporates two bibliographic databases: CAB Abstracts and Global Health</a:t>
            </a:r>
          </a:p>
          <a:p>
            <a:r>
              <a:rPr lang="en-GB" sz="2400" smtClean="0"/>
              <a:t>CAB Direct is an access point for multiple bibliographic databases produced by CABI</a:t>
            </a:r>
          </a:p>
          <a:p>
            <a:endParaRPr lang="en-GB" sz="2400" smtClean="0"/>
          </a:p>
        </p:txBody>
      </p:sp>
    </p:spTree>
    <p:extLst>
      <p:ext uri="{BB962C8B-B14F-4D97-AF65-F5344CB8AC3E}">
        <p14:creationId xmlns:p14="http://schemas.microsoft.com/office/powerpoint/2010/main" val="416575116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GB" smtClean="0"/>
              <a:t>MeSH demand </a:t>
            </a:r>
          </a:p>
        </p:txBody>
      </p:sp>
      <p:grpSp>
        <p:nvGrpSpPr>
          <p:cNvPr id="132099" name="Group 6"/>
          <p:cNvGrpSpPr>
            <a:grpSpLocks/>
          </p:cNvGrpSpPr>
          <p:nvPr/>
        </p:nvGrpSpPr>
        <p:grpSpPr bwMode="auto">
          <a:xfrm>
            <a:off x="1371600" y="1606550"/>
            <a:ext cx="7699375" cy="4706938"/>
            <a:chOff x="1372326" y="1606005"/>
            <a:chExt cx="7699103" cy="4707708"/>
          </a:xfrm>
        </p:grpSpPr>
        <p:pic>
          <p:nvPicPr>
            <p:cNvPr id="132100" name="Picture 3"/>
            <p:cNvPicPr>
              <a:picLocks noChangeAspect="1" noChangeArrowheads="1"/>
            </p:cNvPicPr>
            <p:nvPr/>
          </p:nvPicPr>
          <p:blipFill>
            <a:blip r:embed="rId3">
              <a:extLst>
                <a:ext uri="{28A0092B-C50C-407E-A947-70E740481C1C}">
                  <a14:useLocalDpi xmlns:a14="http://schemas.microsoft.com/office/drawing/2010/main" val="0"/>
                </a:ext>
              </a:extLst>
            </a:blip>
            <a:srcRect t="7996" b="5467"/>
            <a:stretch>
              <a:fillRect/>
            </a:stretch>
          </p:blipFill>
          <p:spPr bwMode="auto">
            <a:xfrm>
              <a:off x="1372326" y="1606005"/>
              <a:ext cx="7699103" cy="470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TextBox 4"/>
            <p:cNvSpPr txBox="1">
              <a:spLocks noChangeArrowheads="1"/>
            </p:cNvSpPr>
            <p:nvPr/>
          </p:nvSpPr>
          <p:spPr bwMode="auto">
            <a:xfrm>
              <a:off x="1538512" y="2627084"/>
              <a:ext cx="59798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800100" indent="-3429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en-GB" sz="2000">
                  <a:latin typeface="Calibri" panose="020F0502020204030204" pitchFamily="34" charset="0"/>
                </a:rPr>
                <a:t>MeSH Demand</a:t>
              </a:r>
            </a:p>
            <a:p>
              <a:pPr lvl="1">
                <a:spcBef>
                  <a:spcPct val="0"/>
                </a:spcBef>
                <a:buClrTx/>
                <a:buSzTx/>
                <a:buFont typeface="Arial" panose="020B0604020202020204" pitchFamily="34" charset="0"/>
                <a:buChar char="•"/>
              </a:pPr>
              <a:r>
                <a:rPr lang="en-GB" sz="2000" b="1">
                  <a:latin typeface="Calibri" panose="020F0502020204030204" pitchFamily="34" charset="0"/>
                  <a:hlinkClick r:id="rId4"/>
                </a:rPr>
                <a:t>https://meshb.nlm.nih.gov/MeSHonDemand</a:t>
              </a:r>
              <a:endParaRPr lang="en-GB" sz="2000" b="1">
                <a:latin typeface="Calibri" panose="020F0502020204030204" pitchFamily="34" charset="0"/>
              </a:endParaRPr>
            </a:p>
          </p:txBody>
        </p:sp>
        <p:sp>
          <p:nvSpPr>
            <p:cNvPr id="6" name="TextBox 5"/>
            <p:cNvSpPr txBox="1"/>
            <p:nvPr/>
          </p:nvSpPr>
          <p:spPr>
            <a:xfrm>
              <a:off x="3002631" y="4516369"/>
              <a:ext cx="4829004" cy="1200346"/>
            </a:xfrm>
            <a:prstGeom prst="rect">
              <a:avLst/>
            </a:prstGeom>
            <a:noFill/>
            <a:ln>
              <a:solidFill>
                <a:srgbClr val="FF0000"/>
              </a:solidFill>
            </a:ln>
          </p:spPr>
          <p:txBody>
            <a:bodyPr wrap="none">
              <a:spAutoFit/>
            </a:bodyPr>
            <a:lstStyle/>
            <a:p>
              <a:pPr>
                <a:defRPr/>
              </a:pPr>
              <a:r>
                <a:rPr lang="en-GB" sz="2400" b="1" dirty="0"/>
                <a:t>Copy and paste the</a:t>
              </a:r>
            </a:p>
            <a:p>
              <a:pPr marL="285750" indent="-285750">
                <a:buFont typeface="Arial" panose="020B0604020202020204" pitchFamily="34" charset="0"/>
                <a:buChar char="•"/>
                <a:defRPr/>
              </a:pPr>
              <a:r>
                <a:rPr lang="en-GB" sz="2400" dirty="0"/>
                <a:t>Title or abstract here</a:t>
              </a:r>
            </a:p>
            <a:p>
              <a:pPr marL="285750" indent="-285750">
                <a:buFont typeface="Arial" panose="020B0604020202020204" pitchFamily="34" charset="0"/>
                <a:buChar char="•"/>
                <a:defRPr/>
              </a:pPr>
              <a:r>
                <a:rPr lang="en-GB" sz="2400" dirty="0"/>
                <a:t>Click search to get the </a:t>
              </a:r>
              <a:r>
                <a:rPr lang="en-GB" sz="2400" dirty="0" err="1"/>
                <a:t>MeSH</a:t>
              </a:r>
              <a:r>
                <a:rPr lang="en-GB" sz="2400" dirty="0"/>
                <a:t> terms</a:t>
              </a:r>
            </a:p>
          </p:txBody>
        </p:sp>
      </p:grpSp>
    </p:spTree>
    <p:extLst>
      <p:ext uri="{BB962C8B-B14F-4D97-AF65-F5344CB8AC3E}">
        <p14:creationId xmlns:p14="http://schemas.microsoft.com/office/powerpoint/2010/main" val="45019004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a:xfrm>
            <a:off x="609600" y="652463"/>
            <a:ext cx="10972800" cy="765175"/>
          </a:xfrm>
        </p:spPr>
        <p:txBody>
          <a:bodyPr/>
          <a:lstStyle/>
          <a:p>
            <a:r>
              <a:rPr lang="en-GB" sz="3600" smtClean="0"/>
              <a:t>When the article is not free, where can we find it? </a:t>
            </a:r>
          </a:p>
        </p:txBody>
      </p:sp>
      <p:sp>
        <p:nvSpPr>
          <p:cNvPr id="134147" name="Content Placeholder 2"/>
          <p:cNvSpPr>
            <a:spLocks noGrp="1"/>
          </p:cNvSpPr>
          <p:nvPr>
            <p:ph idx="1"/>
          </p:nvPr>
        </p:nvSpPr>
        <p:spPr>
          <a:xfrm>
            <a:off x="609600" y="1600200"/>
            <a:ext cx="11218863" cy="4597400"/>
          </a:xfrm>
        </p:spPr>
        <p:txBody>
          <a:bodyPr/>
          <a:lstStyle/>
          <a:p>
            <a:r>
              <a:rPr lang="en-GB" sz="2400" smtClean="0"/>
              <a:t>There are ways to locate the articles</a:t>
            </a:r>
          </a:p>
          <a:p>
            <a:pPr lvl="1"/>
            <a:r>
              <a:rPr lang="en-GB" sz="2000" smtClean="0"/>
              <a:t>Science hub: </a:t>
            </a:r>
            <a:r>
              <a:rPr lang="en-GB" sz="2000" smtClean="0">
                <a:hlinkClick r:id="rId3"/>
              </a:rPr>
              <a:t>https://sci-hub.tw/</a:t>
            </a:r>
            <a:endParaRPr lang="en-GB" sz="2000" smtClean="0"/>
          </a:p>
          <a:p>
            <a:pPr lvl="1"/>
            <a:endParaRPr lang="en-GB" sz="2000" smtClean="0"/>
          </a:p>
          <a:p>
            <a:pPr lvl="1"/>
            <a:endParaRPr lang="en-GB" sz="2000" smtClean="0"/>
          </a:p>
          <a:p>
            <a:pPr lvl="1"/>
            <a:endParaRPr lang="en-GB" sz="2000" smtClean="0"/>
          </a:p>
          <a:p>
            <a:pPr lvl="1"/>
            <a:endParaRPr lang="en-GB" sz="2000" smtClean="0"/>
          </a:p>
          <a:p>
            <a:pPr lvl="1"/>
            <a:endParaRPr lang="en-GB" sz="2000" smtClean="0"/>
          </a:p>
          <a:p>
            <a:pPr lvl="1"/>
            <a:endParaRPr lang="en-GB" sz="2000" smtClean="0"/>
          </a:p>
          <a:p>
            <a:pPr lvl="1"/>
            <a:endParaRPr lang="en-GB" sz="2000" smtClean="0"/>
          </a:p>
          <a:p>
            <a:pPr lvl="1"/>
            <a:endParaRPr lang="en-GB" sz="2000" smtClean="0"/>
          </a:p>
          <a:p>
            <a:pPr lvl="1"/>
            <a:endParaRPr lang="en-GB" sz="2000" smtClean="0"/>
          </a:p>
          <a:p>
            <a:pPr lvl="1"/>
            <a:r>
              <a:rPr lang="en-GB" sz="2000" smtClean="0"/>
              <a:t>Bookzz: </a:t>
            </a:r>
            <a:r>
              <a:rPr lang="en-GB" sz="2000" smtClean="0">
                <a:hlinkClick r:id="rId4"/>
              </a:rPr>
              <a:t>https://b-ok.org/</a:t>
            </a:r>
            <a:endParaRPr lang="en-GB" sz="2000" smtClean="0"/>
          </a:p>
          <a:p>
            <a:pPr lvl="1"/>
            <a:endParaRPr lang="en-GB" sz="2000" smtClean="0"/>
          </a:p>
          <a:p>
            <a:endParaRPr lang="en-GB" smtClean="0"/>
          </a:p>
        </p:txBody>
      </p:sp>
      <p:grpSp>
        <p:nvGrpSpPr>
          <p:cNvPr id="134148" name="Group 9"/>
          <p:cNvGrpSpPr>
            <a:grpSpLocks/>
          </p:cNvGrpSpPr>
          <p:nvPr/>
        </p:nvGrpSpPr>
        <p:grpSpPr bwMode="auto">
          <a:xfrm>
            <a:off x="1184275" y="2509838"/>
            <a:ext cx="10644188" cy="3238500"/>
            <a:chOff x="1183640" y="2509339"/>
            <a:chExt cx="10645502" cy="3238318"/>
          </a:xfrm>
        </p:grpSpPr>
        <p:grpSp>
          <p:nvGrpSpPr>
            <p:cNvPr id="134149" name="Group 5"/>
            <p:cNvGrpSpPr>
              <a:grpSpLocks/>
            </p:cNvGrpSpPr>
            <p:nvPr/>
          </p:nvGrpSpPr>
          <p:grpSpPr bwMode="auto">
            <a:xfrm>
              <a:off x="1183640" y="2509339"/>
              <a:ext cx="6421846" cy="3238318"/>
              <a:chOff x="1183640" y="2509339"/>
              <a:chExt cx="6421846" cy="3238318"/>
            </a:xfrm>
          </p:grpSpPr>
          <p:pic>
            <p:nvPicPr>
              <p:cNvPr id="13415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t="7526" b="15109"/>
              <a:stretch>
                <a:fillRect/>
              </a:stretch>
            </p:blipFill>
            <p:spPr bwMode="auto">
              <a:xfrm>
                <a:off x="1183640" y="2509339"/>
                <a:ext cx="6421846" cy="323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641145" y="4499952"/>
                <a:ext cx="4194693" cy="49368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134150" name="TextBox 6"/>
            <p:cNvSpPr txBox="1">
              <a:spLocks noChangeArrowheads="1"/>
            </p:cNvSpPr>
            <p:nvPr/>
          </p:nvSpPr>
          <p:spPr bwMode="auto">
            <a:xfrm>
              <a:off x="8113485" y="2801257"/>
              <a:ext cx="3715657" cy="83099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Verdana" panose="020B0604030504040204" pitchFamily="34" charset="0"/>
                  <a:cs typeface="Arial" panose="020B0604020202020204" pitchFamily="34" charset="0"/>
                </a:defRPr>
              </a:lvl9pPr>
            </a:lstStyle>
            <a:p>
              <a:pPr>
                <a:spcBef>
                  <a:spcPct val="0"/>
                </a:spcBef>
                <a:buClrTx/>
                <a:buSzTx/>
                <a:buFont typeface="Arial" panose="020B0604020202020204" pitchFamily="34" charset="0"/>
                <a:buChar char="•"/>
              </a:pPr>
              <a:r>
                <a:rPr lang="en-GB" sz="2400">
                  <a:latin typeface="Calibri" panose="020F0502020204030204" pitchFamily="34" charset="0"/>
                </a:rPr>
                <a:t>Copy and paste the URL to the box and search </a:t>
              </a:r>
            </a:p>
          </p:txBody>
        </p:sp>
        <p:cxnSp>
          <p:nvCxnSpPr>
            <p:cNvPr id="9" name="Straight Arrow Connector 8"/>
            <p:cNvCxnSpPr>
              <a:endCxn id="134150" idx="1"/>
            </p:cNvCxnSpPr>
            <p:nvPr/>
          </p:nvCxnSpPr>
          <p:spPr>
            <a:xfrm flipV="1">
              <a:off x="4746430" y="3217324"/>
              <a:ext cx="3367504" cy="12826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751149552"/>
      </p:ext>
    </p:extLst>
  </p:cSld>
  <p:clrMapOvr>
    <a:masterClrMapping/>
  </p:clrMapOvr>
  <p:timing>
    <p:tnLst>
      <p:par>
        <p:cTn id="1" dur="indefinite" restart="never" nodeType="tmRoot"/>
      </p:par>
    </p:tnLst>
  </p:timing>
</p:sld>
</file>

<file path=ppt/theme/theme1.xml><?xml version="1.0" encoding="utf-8"?>
<a:theme xmlns:a="http://schemas.openxmlformats.org/drawingml/2006/main" name="Level">
  <a:themeElements>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Level">
      <a:majorFont>
        <a:latin typeface="Garamond"/>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templeteppt</Template>
  <TotalTime>51178</TotalTime>
  <Words>23262</Words>
  <Application>Microsoft Office PowerPoint</Application>
  <PresentationFormat>Widescreen</PresentationFormat>
  <Paragraphs>3340</Paragraphs>
  <Slides>221</Slides>
  <Notes>132</Notes>
  <HiddenSlides>3</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2</vt:i4>
      </vt:variant>
      <vt:variant>
        <vt:lpstr>Slide Titles</vt:lpstr>
      </vt:variant>
      <vt:variant>
        <vt:i4>221</vt:i4>
      </vt:variant>
    </vt:vector>
  </HeadingPairs>
  <TitlesOfParts>
    <vt:vector size="245" baseType="lpstr">
      <vt:lpstr>Arial Unicode MS</vt:lpstr>
      <vt:lpstr>MS Gothic</vt:lpstr>
      <vt:lpstr>MS PGothic</vt:lpstr>
      <vt:lpstr>MS PGothic</vt:lpstr>
      <vt:lpstr>SimSun</vt:lpstr>
      <vt:lpstr>游ゴシック</vt:lpstr>
      <vt:lpstr>Arial</vt:lpstr>
      <vt:lpstr>Arial Narrow</vt:lpstr>
      <vt:lpstr>Arial-ItalicMT</vt:lpstr>
      <vt:lpstr>Calibri</vt:lpstr>
      <vt:lpstr>CMSS12</vt:lpstr>
      <vt:lpstr>Garamond</vt:lpstr>
      <vt:lpstr>Lucida Grande</vt:lpstr>
      <vt:lpstr>Lucida Sans Unicode</vt:lpstr>
      <vt:lpstr>Open Sans</vt:lpstr>
      <vt:lpstr>Perpetua</vt:lpstr>
      <vt:lpstr>SymbolMT</vt:lpstr>
      <vt:lpstr>Times New Roman</vt:lpstr>
      <vt:lpstr>Trebuchet MS</vt:lpstr>
      <vt:lpstr>Verdana</vt:lpstr>
      <vt:lpstr>Wingdings</vt:lpstr>
      <vt:lpstr>Level</vt:lpstr>
      <vt:lpstr>Vergelijking</vt:lpstr>
      <vt:lpstr>Equation</vt:lpstr>
      <vt:lpstr>Systematic Review and Meta-analysis</vt:lpstr>
      <vt:lpstr>Content </vt:lpstr>
      <vt:lpstr>Expected Outcomes</vt:lpstr>
      <vt:lpstr>Expected Outcomes (Phase II)</vt:lpstr>
      <vt:lpstr>Journal Author Name Estimator (Jane)</vt:lpstr>
      <vt:lpstr>Option II</vt:lpstr>
      <vt:lpstr>Option II</vt:lpstr>
      <vt:lpstr>Academics and Research</vt:lpstr>
      <vt:lpstr>Publisher </vt:lpstr>
      <vt:lpstr>Search Sources</vt:lpstr>
      <vt:lpstr>Science Scandals</vt:lpstr>
      <vt:lpstr>Industrial revolutions </vt:lpstr>
      <vt:lpstr>Data</vt:lpstr>
      <vt:lpstr>Data</vt:lpstr>
      <vt:lpstr>Models</vt:lpstr>
      <vt:lpstr>Statistical Modelling </vt:lpstr>
      <vt:lpstr>Statistical Modelling </vt:lpstr>
      <vt:lpstr>Steps of generating evidence (Primary Study) </vt:lpstr>
      <vt:lpstr>Steps of generating evidence (Systematic Review) </vt:lpstr>
      <vt:lpstr>Hierarchy of Design </vt:lpstr>
      <vt:lpstr>Overview of Systematic Review </vt:lpstr>
      <vt:lpstr>Aims of Systematic Review</vt:lpstr>
      <vt:lpstr>Steps in conducting a systematic review</vt:lpstr>
      <vt:lpstr>Types of Systematic Reviews</vt:lpstr>
      <vt:lpstr>Effectiveness Reviews</vt:lpstr>
      <vt:lpstr>Effectiveness Reviews</vt:lpstr>
      <vt:lpstr>Qualitative Reviews</vt:lpstr>
      <vt:lpstr>Qualitative Reviews</vt:lpstr>
      <vt:lpstr>Costs/Economics Reviews  </vt:lpstr>
      <vt:lpstr>Costs/Economics Reviews </vt:lpstr>
      <vt:lpstr>Prevalence or Incidence Reviews </vt:lpstr>
      <vt:lpstr>Prevalence or Incidence Reviews</vt:lpstr>
      <vt:lpstr>Diagnostic Test Accuracy Reviews</vt:lpstr>
      <vt:lpstr>Diagnostic Test Accuracy Reviews</vt:lpstr>
      <vt:lpstr>Etiology and Risk Reviews</vt:lpstr>
      <vt:lpstr>Etiology and Risk Reviews</vt:lpstr>
      <vt:lpstr>Umbrella Reviews</vt:lpstr>
      <vt:lpstr>Summary of Question Development</vt:lpstr>
      <vt:lpstr>Inclusion Criteria</vt:lpstr>
      <vt:lpstr>Activity 1 </vt:lpstr>
      <vt:lpstr>Protocol Development</vt:lpstr>
      <vt:lpstr>Protocol Development</vt:lpstr>
      <vt:lpstr>Protocol Structure</vt:lpstr>
      <vt:lpstr>PROSPERO registration </vt:lpstr>
      <vt:lpstr>Activity 2</vt:lpstr>
      <vt:lpstr>Developing a Searching Strategy</vt:lpstr>
      <vt:lpstr>Searching</vt:lpstr>
      <vt:lpstr>Search Strategy</vt:lpstr>
      <vt:lpstr>PowerPoint Presentation</vt:lpstr>
      <vt:lpstr>Example (Steps 1-4)</vt:lpstr>
      <vt:lpstr>Example</vt:lpstr>
      <vt:lpstr>Boolean (Search) Operators</vt:lpstr>
      <vt:lpstr>AND Operator (to combine two concepts and narrow a search)</vt:lpstr>
      <vt:lpstr>AND Operator  (to combine three concepts)</vt:lpstr>
      <vt:lpstr>OR Operator  (info containing one or other term; will broaden a search)</vt:lpstr>
      <vt:lpstr>NOT Operator  (in one term or the other - will narrow a search)</vt:lpstr>
      <vt:lpstr>Africa AND (malaria OR tuberculosis)</vt:lpstr>
      <vt:lpstr>Other search engine functions</vt:lpstr>
      <vt:lpstr>More Search Techniques</vt:lpstr>
      <vt:lpstr>Review Question </vt:lpstr>
      <vt:lpstr>Logic Grid and Concept Map</vt:lpstr>
      <vt:lpstr>Documenting your Search</vt:lpstr>
      <vt:lpstr>Activity 3 </vt:lpstr>
      <vt:lpstr>   Searching for Studies</vt:lpstr>
      <vt:lpstr>Types of resources </vt:lpstr>
      <vt:lpstr>Research 4life</vt:lpstr>
      <vt:lpstr>Research 4life</vt:lpstr>
      <vt:lpstr>Registration </vt:lpstr>
      <vt:lpstr>Registration </vt:lpstr>
      <vt:lpstr>PowerPoint Presentation</vt:lpstr>
      <vt:lpstr>HINARI</vt:lpstr>
      <vt:lpstr>Other Resources</vt:lpstr>
      <vt:lpstr>PowerPoint Presentation</vt:lpstr>
      <vt:lpstr>PowerPoint Presentation</vt:lpstr>
      <vt:lpstr>PubMed Search  </vt:lpstr>
      <vt:lpstr>Medical Subject Headings (MeSH)</vt:lpstr>
      <vt:lpstr>Search Terms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Subheading </vt:lpstr>
      <vt:lpstr>Entry Term </vt:lpstr>
      <vt:lpstr>Refining the search </vt:lpstr>
      <vt:lpstr>Download history </vt:lpstr>
      <vt:lpstr>Exporting articles to EndNote</vt:lpstr>
      <vt:lpstr>Send to EndNote first</vt:lpstr>
      <vt:lpstr>Import </vt:lpstr>
      <vt:lpstr>Removing duplicates </vt:lpstr>
      <vt:lpstr>CABI Database </vt:lpstr>
      <vt:lpstr>MeSH demand </vt:lpstr>
      <vt:lpstr>When the article is not free, where can we find it? </vt:lpstr>
      <vt:lpstr>Study Selection Process</vt:lpstr>
      <vt:lpstr>Study Selection Process</vt:lpstr>
      <vt:lpstr>Study Selection process </vt:lpstr>
      <vt:lpstr>Study Selection Process</vt:lpstr>
      <vt:lpstr>PRISMA Searching Process</vt:lpstr>
      <vt:lpstr>Activity 4</vt:lpstr>
      <vt:lpstr>Critical Appraisal </vt:lpstr>
      <vt:lpstr>Critical Appraisal</vt:lpstr>
      <vt:lpstr>Why is it Important?</vt:lpstr>
      <vt:lpstr>Bias</vt:lpstr>
      <vt:lpstr>Appraisal Tools </vt:lpstr>
      <vt:lpstr>JBI Critical Appraisal Tool</vt:lpstr>
      <vt:lpstr>JBI Cohort Study Critical Appraisal Tool</vt:lpstr>
      <vt:lpstr>JBI Case-Control Study Critical Appraisal Tool</vt:lpstr>
      <vt:lpstr>Activity 5</vt:lpstr>
      <vt:lpstr>Data extraction tools </vt:lpstr>
      <vt:lpstr>Data extraction tools  </vt:lpstr>
      <vt:lpstr>Data extraction tools </vt:lpstr>
      <vt:lpstr>Data extraction tools </vt:lpstr>
      <vt:lpstr>Data extraction tools </vt:lpstr>
      <vt:lpstr>Data extraction tools </vt:lpstr>
      <vt:lpstr>Data Extraction</vt:lpstr>
      <vt:lpstr>Minimizing errors in Data Extraction</vt:lpstr>
      <vt:lpstr>Phase 1</vt:lpstr>
      <vt:lpstr>Phase 2</vt:lpstr>
      <vt:lpstr>Dichotomous outcomes </vt:lpstr>
      <vt:lpstr>Risk</vt:lpstr>
      <vt:lpstr>Odds</vt:lpstr>
      <vt:lpstr>Risk and Odds</vt:lpstr>
      <vt:lpstr>2x2 Table </vt:lpstr>
      <vt:lpstr>Risk</vt:lpstr>
      <vt:lpstr>Risk</vt:lpstr>
      <vt:lpstr>Odds</vt:lpstr>
      <vt:lpstr>Relative Risk (RR)</vt:lpstr>
      <vt:lpstr>Relative Risk</vt:lpstr>
      <vt:lpstr>Risk Difference (RD)</vt:lpstr>
      <vt:lpstr>Odds Ratio (OR)</vt:lpstr>
      <vt:lpstr>Odds Ratio</vt:lpstr>
      <vt:lpstr>Interpreting RR and OR</vt:lpstr>
      <vt:lpstr>Interpreting RR and OR</vt:lpstr>
      <vt:lpstr>Choosing an effect size</vt:lpstr>
      <vt:lpstr>Continuous data</vt:lpstr>
      <vt:lpstr>Weighted mean difference (MD)</vt:lpstr>
      <vt:lpstr>Standardized mean difference (SMD)</vt:lpstr>
      <vt:lpstr>WMD and SMD</vt:lpstr>
      <vt:lpstr>Limitation and Mitigation Strategy </vt:lpstr>
      <vt:lpstr>Challenges in Data Extraction </vt:lpstr>
      <vt:lpstr>Activity 7</vt:lpstr>
      <vt:lpstr>Data synthesis </vt:lpstr>
      <vt:lpstr>Data Synthesis </vt:lpstr>
      <vt:lpstr> The synthesis </vt:lpstr>
      <vt:lpstr>Presenting Systematic Review Results </vt:lpstr>
      <vt:lpstr>Synthesis of Review Results: Description of studies</vt:lpstr>
      <vt:lpstr>Synthesis of Review Results: Description of studies</vt:lpstr>
      <vt:lpstr>Synthesis of Review Results: Description of studies</vt:lpstr>
      <vt:lpstr>Results..Systematic review incidence preeclampsia in SSAs</vt:lpstr>
      <vt:lpstr>Synthesis of Review Results : Methodological quality</vt:lpstr>
      <vt:lpstr>Synthesis of Review Results : Methodological quality</vt:lpstr>
      <vt:lpstr>Synthesis of Review Results: Review results</vt:lpstr>
      <vt:lpstr>Meta-Analysis</vt:lpstr>
      <vt:lpstr>Dataset</vt:lpstr>
      <vt:lpstr>Software for Meta-Aanalysis  </vt:lpstr>
      <vt:lpstr>Meta-Analysis using Stata</vt:lpstr>
      <vt:lpstr>Introduction to STATA</vt:lpstr>
      <vt:lpstr>Meta analysis using stata</vt:lpstr>
      <vt:lpstr>Installing meta-analysis in STATA</vt:lpstr>
      <vt:lpstr>Option I</vt:lpstr>
      <vt:lpstr>Option I</vt:lpstr>
      <vt:lpstr>Main functions to install </vt:lpstr>
      <vt:lpstr>Installing Missing functions </vt:lpstr>
      <vt:lpstr>Option II</vt:lpstr>
      <vt:lpstr>Installing the package </vt:lpstr>
      <vt:lpstr>Installing the package </vt:lpstr>
      <vt:lpstr>Finding the menu creation command </vt:lpstr>
      <vt:lpstr>Steps of including meta analysis…</vt:lpstr>
      <vt:lpstr>Creating the profile.do file </vt:lpstr>
      <vt:lpstr>Steps of including meta analysis …</vt:lpstr>
      <vt:lpstr>Pasting menu creating commends </vt:lpstr>
      <vt:lpstr>STATA meta-analysis commands</vt:lpstr>
      <vt:lpstr>Basic principles of meta-analysis</vt:lpstr>
      <vt:lpstr>Basic principles of meta-analysis</vt:lpstr>
      <vt:lpstr>Objectives of meta-analysis</vt:lpstr>
      <vt:lpstr>Meta-analysis using Stata</vt:lpstr>
      <vt:lpstr>Meta-analysis</vt:lpstr>
      <vt:lpstr> Models of Meta-Analysis</vt:lpstr>
      <vt:lpstr>Fixed and random effect estimate</vt:lpstr>
      <vt:lpstr>Fixed and random effect estimate</vt:lpstr>
      <vt:lpstr>Interpreting a fixed effects model</vt:lpstr>
      <vt:lpstr>Fixed and random effect estimate</vt:lpstr>
      <vt:lpstr>Random effects model </vt:lpstr>
      <vt:lpstr>PowerPoint Presentation</vt:lpstr>
      <vt:lpstr> Analyses on Meta data </vt:lpstr>
      <vt:lpstr>Methods in meta analysis </vt:lpstr>
      <vt:lpstr>Example 1: cholesterol reduction </vt:lpstr>
      <vt:lpstr>Example 2: Consider the following review question</vt:lpstr>
      <vt:lpstr>Data processing </vt:lpstr>
      <vt:lpstr>Data processing </vt:lpstr>
      <vt:lpstr>Example 3: Diagnostic test accuracy</vt:lpstr>
      <vt:lpstr>Diagnostic test accuracy </vt:lpstr>
      <vt:lpstr>HSROC model</vt:lpstr>
      <vt:lpstr>Graphical displays for meta-analysis</vt:lpstr>
      <vt:lpstr>When is meta-analysis appropriate?</vt:lpstr>
      <vt:lpstr>Heterogeneity </vt:lpstr>
      <vt:lpstr>Test of  heterogeneity</vt:lpstr>
      <vt:lpstr>Standard chi-squared test (Cochran Q test)</vt:lpstr>
      <vt:lpstr>Standard chi-squared test (Cochran Q test)</vt:lpstr>
      <vt:lpstr>Between-studies variance (tau-square) </vt:lpstr>
      <vt:lpstr>I-square statistic (I2) </vt:lpstr>
      <vt:lpstr>Subgroup analysis</vt:lpstr>
      <vt:lpstr>Example: Subgroup analysis </vt:lpstr>
      <vt:lpstr>Sensitivity analysis </vt:lpstr>
      <vt:lpstr>Example: Sensitivity analysis </vt:lpstr>
      <vt:lpstr>Assessing publication biases </vt:lpstr>
      <vt:lpstr>Publication bias</vt:lpstr>
      <vt:lpstr> Sources of funnel plot asymmetry </vt:lpstr>
      <vt:lpstr>Egger test </vt:lpstr>
      <vt:lpstr>Functions in Stata</vt:lpstr>
      <vt:lpstr>Functions in stata</vt:lpstr>
      <vt:lpstr>Activity 8 </vt:lpstr>
      <vt:lpstr>Summary </vt:lpstr>
      <vt:lpstr>Summary</vt:lpstr>
      <vt:lpstr>Thank you!</vt:lpstr>
    </vt:vector>
  </TitlesOfParts>
  <Company>UHasselt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AWOKE AYELE Tadesse</dc:creator>
  <cp:lastModifiedBy>AWOKE AYELE Tadesse</cp:lastModifiedBy>
  <cp:revision>637</cp:revision>
  <dcterms:created xsi:type="dcterms:W3CDTF">2017-08-07T14:48:36Z</dcterms:created>
  <dcterms:modified xsi:type="dcterms:W3CDTF">2022-02-17T10:27:56Z</dcterms:modified>
</cp:coreProperties>
</file>